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charts/chart1.xml" ContentType="application/vnd.openxmlformats-officedocument.drawingml.chart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27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328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0" d="100"/>
          <a:sy n="150" d="100"/>
        </p:scale>
        <p:origin x="47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Riduzione % vs TAU</c:v>
                </c:pt>
              </c:strCache>
            </c:strRef>
          </c:tx>
          <c:spPr>
            <a:solidFill>
              <a:srgbClr val="EF444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4D6-4E22-B5F4-8F6333DA1B68}"/>
              </c:ext>
            </c:extLst>
          </c:dPt>
          <c:dPt>
            <c:idx val="1"/>
            <c:invertIfNegative val="0"/>
            <c:bubble3D val="0"/>
            <c:spPr>
              <a:solidFill>
                <a:srgbClr val="F9731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4D6-4E22-B5F4-8F6333DA1B68}"/>
              </c:ext>
            </c:extLst>
          </c:dPt>
          <c:dPt>
            <c:idx val="2"/>
            <c:invertIfNegative val="0"/>
            <c:bubble3D val="0"/>
            <c:spPr>
              <a:solidFill>
                <a:srgbClr val="EAB30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4D6-4E22-B5F4-8F6333DA1B68}"/>
              </c:ext>
            </c:extLst>
          </c:dPt>
          <c:dPt>
            <c:idx val="3"/>
            <c:invertIfNegative val="0"/>
            <c:bubble3D val="0"/>
            <c:spPr>
              <a:solidFill>
                <a:srgbClr val="22C55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4D6-4E22-B5F4-8F6333DA1B68}"/>
              </c:ext>
            </c:extLst>
          </c:dPt>
          <c:dPt>
            <c:idx val="4"/>
            <c:invertIfNegative val="0"/>
            <c:bubble3D val="0"/>
            <c:spPr>
              <a:solidFill>
                <a:srgbClr val="06B6D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14D6-4E22-B5F4-8F6333DA1B68}"/>
              </c:ext>
            </c:extLst>
          </c:dPt>
          <c:dPt>
            <c:idx val="5"/>
            <c:invertIfNegative val="0"/>
            <c:bubble3D val="0"/>
            <c:spPr>
              <a:solidFill>
                <a:srgbClr val="8B5CF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14D6-4E22-B5F4-8F6333DA1B6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Tentati suicidi</c:v>
                </c:pt>
                <c:pt idx="1">
                  <c:v>Autolesionismo</c:v>
                </c:pt>
                <c:pt idx="2">
                  <c:v>Ricoveri psich.</c:v>
                </c:pt>
                <c:pt idx="3">
                  <c:v>Drop-out</c:v>
                </c:pt>
                <c:pt idx="4">
                  <c:v>Disreg. emotiva</c:v>
                </c:pt>
                <c:pt idx="5">
                  <c:v>Qualità vita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55</c:v>
                </c:pt>
                <c:pt idx="3">
                  <c:v>65</c:v>
                </c:pt>
                <c:pt idx="4">
                  <c:v>55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4D6-4E22-B5F4-8F6333DA1B6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75569"/>
                </a:solidFill>
                <a:latin typeface="Arial"/>
              </a:defRPr>
            </a:pPr>
            <a:endParaRPr lang="it-IT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75569"/>
                </a:solidFill>
                <a:latin typeface="Arial"/>
              </a:defRPr>
            </a:pPr>
            <a:endParaRPr lang="it-IT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65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di copertina. Presentarsi, richiamare il contratto d'aula.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Sharp &amp; Tackett (2014)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Aprire il tema del bias di genere: perché i maschi con DBP ricevono spesso diagnosi diverse?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Aprire il tema del bias di genere: perché i maschi con DBP ricevono spesso diagnosi diverse?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45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Black, Blum, Pfohl (2004)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Tecnica in seduta: grounding sensoriale (5-4-3-2-1) per riportare il paziente al presente.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Sanislow, Grilo, McGlashan (2000)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Nessuno strumento è sufficiente da solo. La diagnosi richiede sempre integrazione con anamnesi e valutazione longitudinale.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pessimismo storico sul DBP non è supportato dai dati. La comunicazione della prognosi è parte del trattamento.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modello biosociale è il ponte concettuale tra la comprensione del disturbo e la logica della DBT.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Neurobiologia come validazione, non come determinismo: la biologia crea vulnerabilità, non destino.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Kemberg (1975); Fonagy et al. (2002)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Dimaggio, Semerari et al. (2002). Il profilo metacognitivo orienta l'approccio TMI.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chiave differenziale è il pattern temporale e il nucleo identitario instabile.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ICD-11; APA (2022)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Grant, Chou, Goldstein et al. (2008). La comorbilità è la norma, non l'eccezione.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Linee guida NICE e APA: la psicoterapia è il trattamento di prima scelta. Il farmaco è coadiuvante.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Linee guida NICE e APA: la psicoterapia è il trattamento di prima scelta. Il farmaco è coadiuvante.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0622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storia personale di Linehan: ha vissuto in prima persona un ricovero psichiatrico. Questo ha informato la DBT.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modello biosociale è il ponte concettuale tra la comprensione del disturbo e la logica della DBT.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Linehan: 'Il team di consultazione esiste perché il terapeuta ha bisogno di DBT quanto il paziente.'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struttura gerarchica non è rigidità: è chiarezza terapeutica.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Mostrare la diary card reale (scaricabile da linehaninstitute.org). La mercoledì con autolesionismo è il punto di partenza per la catena in seduta.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Costruire questa catena insieme al paziente — non consegnargliela già fatta. Il processo di co-costruzione è terapeutico.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Aprire con: cosa portate già sapendo del DBP? Annotare sulla lavagna.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Aprire con: 'C'è qualcosa del sabato che avete continuato a pensare ieri sera?'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skills di un modulo potenziano quelle degli altri. La mindfulness è il filo che li attraversa tutti.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Linehan (1993)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skills COME (senza giudicare, una cosa alla volta, efficacemente) si applicano a tutte le altre skills DBT.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Contratto esplicito riduce l'ansia del gruppo nelle parti più emotivamente attivanti.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Linehan (1993, 2015). Il modulo risponde alla domanda più urgente del clinico: come gestire la crisi acuta.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TIPP funziona in minuti — è la prima skill da insegnare ai pazienti con autolesionismo ricorrente.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Radical Acceptance è spesso la skill più difficile — e quella con l'impatto più profondo a lungo termine.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Spesso il modulo che i pazienti trovano più 'rivoluzionario' — l'emozione come alleata, non come nemico.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non è igiene mentale banale: è regolazione emotiva preventiva. Il corpo è la base biologica delle emozioni.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Linehan (1993). Questo modulo lavora direttamente sulla paura dell'abbandono e sui cicli relazionali disfunzionali.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tre skills corrispondono ai tre vertici del triangolo. Scegliere quale usare dipende dalla priorità della situazione.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dialettica non è un trucco comunicativo: è una postura filosofica che informa ogni micro-decisione del terapeuta.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mappa orienta e riduce l'ansia da carico informativo.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 phone coaching è ciò che rende la DBT un trattamento per la vita reale, non solo per la stanza di terapia.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DBT-A è oggi il trattamento di prima scelta per adolescenti con autolesionismo ricorrente.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Gold standard riconosciuto da NICE, APA e ISPD.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valori sono approssimazioni didattiche ricavate dalla meta-analisi di Kliem et al. (2010). Comunicare la direzione del cambiamento, non valori assoluti di efficacia.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 esiste il trattamento 'migliore in assoluto' — la scelta dipende dal profilo del paziente, setting e formazione del clinico.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 precipitarsi sulla crisi: prima validare il dolore, poi esplorare la catena, poi — se c'è tempo — skill per il futuro.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Sintesi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Chiusura emotiva: lasciare spazio. Esercizio finale: una cosa che porto a casa + una su cui voglio continuare a lavorare.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www.linehaninstitute.org — risorse gratuite, diary card scaricabile, video di Linehan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Domanda al gruppo: cosa colpisce? Cosa hanno in comune queste tre descrizioni?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Esercizio: abbinare ogni criterio a uno dei tre pazienti delle vignette. Le combinazioni possibili (5 su 9) sono 126 — spiega l'eterogeneità.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0"/>
            <a:ext cx="2560320" cy="5143500"/>
          </a:xfrm>
          <a:prstGeom prst="rect">
            <a:avLst/>
          </a:prstGeom>
          <a:solidFill>
            <a:srgbClr val="2563A8">
              <a:alpha val="40000"/>
            </a:srgbClr>
          </a:solidFill>
          <a:ln w="12700">
            <a:solidFill>
              <a:srgbClr val="2563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0" y="0"/>
            <a:ext cx="1371600" cy="5143500"/>
          </a:xfrm>
          <a:prstGeom prst="rect">
            <a:avLst/>
          </a:prstGeom>
          <a:solidFill>
            <a:srgbClr val="0E7490">
              <a:alpha val="50000"/>
            </a:srgbClr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50292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02920" y="1005840"/>
            <a:ext cx="77724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DISTURBO BORDERLINE DI PERSONALITÀ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DIALECTICAL BEHAVIOR THERAPY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02920" y="3063240"/>
            <a:ext cx="6858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469515" y="3770179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         </a:t>
            </a:r>
            <a:r>
              <a:rPr lang="en-US" sz="1200" i="1" dirty="0" err="1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Dr.ssa</a:t>
            </a:r>
            <a:r>
              <a:rPr lang="en-US" sz="1200" i="1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 Caterina </a:t>
            </a:r>
            <a:r>
              <a:rPr lang="en-US" sz="1200" i="1" dirty="0" err="1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Parisio</a:t>
            </a:r>
            <a:r>
              <a:rPr lang="en-US" sz="1200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, </a:t>
            </a:r>
            <a:r>
              <a:rPr lang="en-US" sz="1200" dirty="0" err="1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Psicologa</a:t>
            </a:r>
            <a:r>
              <a:rPr lang="en-US" sz="1200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200" dirty="0" err="1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Psicoteraputa</a:t>
            </a:r>
            <a:r>
              <a:rPr lang="en-US" sz="1200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 -</a:t>
            </a:r>
            <a:r>
              <a:rPr lang="en-US" sz="1200" dirty="0" err="1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Terzo</a:t>
            </a:r>
            <a:r>
              <a:rPr lang="en-US" sz="1200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 Centro, Roma</a:t>
            </a:r>
            <a:endParaRPr lang="en-US" sz="12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E7207D6-C7E0-50C7-D4CC-FBD0B4007BFC}"/>
              </a:ext>
            </a:extLst>
          </p:cNvPr>
          <p:cNvSpPr txBox="1"/>
          <p:nvPr/>
        </p:nvSpPr>
        <p:spPr>
          <a:xfrm>
            <a:off x="6794500" y="4267200"/>
            <a:ext cx="2075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caterina.parisio28@gmail.com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firma clinica del DBP: l'oscillazione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Quattro componenti disfunzionali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Sé disfunzionale: identità incoerente, autostima instabile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Interpersonale: attaccamento disorganizzato, mentalizzazione deficitaria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Impulsività: autolesionismo, sostanze, sessualità rischiosa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Ipersensibilità: risposta intensa e rapida agli stimoli relazionali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firma clinica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 è nessun singolo sintomo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È la rapidità e intensità delle oscillazioni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Stessi stati emotivi, rappresentazioni di sé, relazioni — in minuti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Oscilla in ore, non in giorni come nel disturbo bipolare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Epidemiologia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Prevalenza: 1,4–2,7% nella popolazione generale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10% dei pazienti psichiatrici ambulatoriali; 18–25% dei ricoverati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~75% di sesso femminile — ma i maschi vengono spesso diagnosticati con DAP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Alta prevalenza nelle popolazioni LGBTQ+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Tasso di suicidio nel corso della vita: 5–9%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Mortalità complessiva 3–10 volte superiore alla popolazione generale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Eziologia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Ereditarietà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: 46% (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rischio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11,5% per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gemelli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omozigoti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)</a:t>
            </a:r>
          </a:p>
          <a:p>
            <a:pPr>
              <a:spcAft>
                <a:spcPts val="600"/>
              </a:spcAft>
              <a:buSzPct val="100000"/>
            </a:pPr>
            <a:endParaRPr lang="en-US" sz="1500" dirty="0">
              <a:solidFill>
                <a:srgbClr val="475569"/>
              </a:solidFill>
              <a:latin typeface="Arial" pitchFamily="34" charset="0"/>
              <a:cs typeface="Arial" pitchFamily="34" charset="-120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Multifattoriale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: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fattori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genetici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e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neurobilogici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;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esperienze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averse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durante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l’infanzia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;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ambiente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non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sufficientemente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competente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nel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fronteggiare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le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caratteristiche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biologiche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dell’individuo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predisposto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interagiscono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ripetutamente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,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influenzando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lo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sviluppo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 del </a:t>
            </a:r>
            <a:r>
              <a:rPr lang="en-US" sz="1500" dirty="0" err="1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cervello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cs typeface="Arial" pitchFamily="34" charset="-120"/>
              </a:rPr>
              <a:t>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18695" y="3431459"/>
            <a:ext cx="790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solidFill>
                  <a:schemeClr val="tx2"/>
                </a:solidFill>
              </a:rPr>
              <a:t>La molteplicità e l’incastro di tutti i fattori, rende difficile definire una traiettoria univoca di sviluppo del disturbo, contribuendo così alla sua natura poco delimitata e alla frequente </a:t>
            </a:r>
            <a:r>
              <a:rPr lang="it-IT" sz="1600" dirty="0" err="1">
                <a:solidFill>
                  <a:schemeClr val="tx2"/>
                </a:solidFill>
              </a:rPr>
              <a:t>comorbilità</a:t>
            </a:r>
            <a:r>
              <a:rPr lang="it-IT" sz="1600" dirty="0">
                <a:solidFill>
                  <a:schemeClr val="tx2"/>
                </a:solidFill>
              </a:rPr>
              <a:t> con altri disturbi psichiatrici (Paris, 1993)</a:t>
            </a:r>
          </a:p>
        </p:txBody>
      </p:sp>
    </p:spTree>
    <p:extLst>
      <p:ext uri="{BB962C8B-B14F-4D97-AF65-F5344CB8AC3E}">
        <p14:creationId xmlns:p14="http://schemas.microsoft.com/office/powerpoint/2010/main" val="3831628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991B1B"/>
          </a:solidFill>
          <a:ln w="12700">
            <a:solidFill>
              <a:srgbClr val="991B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Rischio Suicidario e Autolesionismo (NSSI)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1B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Ideazione cronica vs acuta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Cronica: pensieri fluttuanti, passivi — regolazione emotiva, non intenzione di morte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Acuta: pianificazione + intenzione + comunicazione → intervento immediato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90% dei pazienti con DBP mette in atto comportamenti suicidari nel corso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della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vita</a:t>
            </a:r>
          </a:p>
          <a:p>
            <a:pPr>
              <a:spcAft>
                <a:spcPts val="500"/>
              </a:spcAft>
              <a:buSzPct val="100000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(90%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mette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atto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autolesionismo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75%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tenta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suicidio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mortalità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compresa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00" dirty="0" err="1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</a:t>
            </a: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3 e 10%).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91B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NSSI — Autolesionismo non suicidario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Funzione di regolazione: produce sollievo immediato dall'intensità insopportabile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Diverso dal tentativo di suicidio — ma non va minimizzato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È un target primario della DBT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 valutato ogni seduta con la diary card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Dissociazione e stati paranoidi transitori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Emergono sotto stress interpersonale intenso — non sono psicosi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Derealizzazione e depersonalizzazione frequenti — spesso spaventose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Possono emergere in seduta: riconoscerli e gestirli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Pensieri paranoidei transitori: stress-dipendenti e reversibili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Elena: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"Non riesco a muovermi... mi sento cadere in un burrone vuoto, senza tempo... E così torna tutto bianco"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2563A8"/>
          </a:solidFill>
          <a:ln w="12700">
            <a:solidFill>
              <a:srgbClr val="2563A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 Dimensionale e Sottotipi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 categoriale → dimensionale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DSM-5-TR AMPD: 4 domini — Affettività negativa, Antagonismo, Disinibizione, Identità disturbata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ICD-11: continuum di gravità — lieve, moderata, grave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Stessa diagnosi, profili molto diversi → piani di trattamento diversi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fattori dall'analisi fattoriale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Instabilità identità e relazioni interpersonali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Instabilità affettiva, rabbia, autolesionismo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Impulsività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Sanislow, Grilo, McGlashan (2000) — replicato in campioni diversi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Strumenti di Assessment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DIB: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Diagnostic Interview for Borderline (Gunderson) — struttura, affetti, cognizioni, impulsività, relazioni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ZAN-BPD: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Zanarini Rating Scale — gravità e monitoraggio del cambiamento nel tempo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SCID-II: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valutazione dimensionale nel contesto del DSM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BIS-11: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impulsività cognitiva, motoria, non pianificazione (Barratt)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Difficulties in Emotion Regulation Scale — 6 dimensioni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BOR-A/N/S: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specifiche del PAI per il DBP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Decorso a lungo termine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/>
              <a:t>Studio di McLean </a:t>
            </a:r>
            <a:r>
              <a:rPr lang="en-US" sz="1500" dirty="0" err="1"/>
              <a:t>anni</a:t>
            </a:r>
            <a:r>
              <a:rPr lang="en-US" sz="1500" dirty="0"/>
              <a:t> ’90              </a:t>
            </a:r>
            <a:r>
              <a:rPr lang="en-US" sz="1500" dirty="0" err="1"/>
              <a:t>Pazienti</a:t>
            </a:r>
            <a:r>
              <a:rPr lang="en-US" sz="1500" dirty="0"/>
              <a:t> con DBP </a:t>
            </a:r>
            <a:r>
              <a:rPr lang="en-US" sz="1500" dirty="0" err="1"/>
              <a:t>seguiti</a:t>
            </a:r>
            <a:r>
              <a:rPr lang="en-US" sz="1500" dirty="0"/>
              <a:t> per 10-16 </a:t>
            </a:r>
            <a:r>
              <a:rPr lang="en-US" sz="1500" dirty="0" err="1"/>
              <a:t>anni</a:t>
            </a:r>
            <a:r>
              <a:rPr lang="en-US" sz="1500" dirty="0"/>
              <a:t>- </a:t>
            </a:r>
            <a:r>
              <a:rPr lang="en-US" sz="1500" dirty="0" err="1"/>
              <a:t>il</a:t>
            </a:r>
            <a:r>
              <a:rPr lang="en-US" sz="1500" dirty="0"/>
              <a:t> 50% ha </a:t>
            </a:r>
            <a:r>
              <a:rPr lang="en-US" sz="1500" dirty="0" err="1"/>
              <a:t>raggiunto</a:t>
            </a:r>
            <a:r>
              <a:rPr lang="en-US" sz="1500" dirty="0"/>
              <a:t> un </a:t>
            </a:r>
            <a:r>
              <a:rPr lang="en-US" sz="1500" dirty="0" err="1"/>
              <a:t>buon</a:t>
            </a:r>
            <a:r>
              <a:rPr lang="en-US" sz="1500" dirty="0"/>
              <a:t> </a:t>
            </a:r>
            <a:r>
              <a:rPr lang="en-US" sz="1500" dirty="0" err="1"/>
              <a:t>recupero</a:t>
            </a:r>
            <a:r>
              <a:rPr lang="en-US" sz="1500" dirty="0"/>
              <a:t> (GAF di 61 o </a:t>
            </a:r>
            <a:r>
              <a:rPr lang="en-US" sz="1500" dirty="0" err="1"/>
              <a:t>superiore</a:t>
            </a:r>
            <a:r>
              <a:rPr lang="en-US" sz="1500" dirty="0"/>
              <a:t>) </a:t>
            </a:r>
            <a:r>
              <a:rPr lang="en-US" sz="1500" dirty="0" err="1"/>
              <a:t>dopo</a:t>
            </a:r>
            <a:r>
              <a:rPr lang="en-US" sz="1500" dirty="0"/>
              <a:t> 10 </a:t>
            </a:r>
            <a:r>
              <a:rPr lang="en-US" sz="1500" dirty="0" err="1"/>
              <a:t>anni</a:t>
            </a:r>
            <a:r>
              <a:rPr lang="en-US" sz="1500" dirty="0"/>
              <a:t>; </a:t>
            </a:r>
            <a:r>
              <a:rPr lang="en-US" sz="1500" dirty="0" err="1"/>
              <a:t>il</a:t>
            </a:r>
            <a:r>
              <a:rPr lang="en-US" sz="1500" dirty="0"/>
              <a:t> 60% </a:t>
            </a:r>
            <a:r>
              <a:rPr lang="en-US" sz="1500" dirty="0" err="1"/>
              <a:t>dopo</a:t>
            </a:r>
            <a:r>
              <a:rPr lang="en-US" sz="1500" dirty="0"/>
              <a:t> 16 </a:t>
            </a:r>
            <a:r>
              <a:rPr lang="en-US" sz="1500" dirty="0" err="1"/>
              <a:t>anni</a:t>
            </a:r>
            <a:r>
              <a:rPr lang="en-US" sz="1500" dirty="0"/>
              <a:t>. 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 err="1"/>
              <a:t>Zanarini</a:t>
            </a:r>
            <a:r>
              <a:rPr lang="en-US" sz="1500" dirty="0"/>
              <a:t> et al. (2018)                 20 </a:t>
            </a:r>
            <a:r>
              <a:rPr lang="en-US" sz="1500" dirty="0" err="1"/>
              <a:t>anni</a:t>
            </a:r>
            <a:r>
              <a:rPr lang="en-US" sz="1500" dirty="0"/>
              <a:t> di follow-up: 60% </a:t>
            </a:r>
            <a:r>
              <a:rPr lang="en-US" sz="1500" dirty="0" err="1"/>
              <a:t>buon</a:t>
            </a:r>
            <a:r>
              <a:rPr lang="en-US" sz="1500" dirty="0"/>
              <a:t> </a:t>
            </a:r>
            <a:r>
              <a:rPr lang="en-US" sz="1500" dirty="0" err="1"/>
              <a:t>recupero</a:t>
            </a:r>
            <a:r>
              <a:rPr lang="en-US" sz="1500" dirty="0"/>
              <a:t>, </a:t>
            </a:r>
            <a:r>
              <a:rPr lang="en-US" sz="1500" dirty="0" err="1"/>
              <a:t>il</a:t>
            </a:r>
            <a:r>
              <a:rPr lang="en-US" sz="1500" dirty="0"/>
              <a:t> 39% </a:t>
            </a:r>
            <a:r>
              <a:rPr lang="en-US" sz="1500" dirty="0" err="1"/>
              <a:t>recupero</a:t>
            </a:r>
            <a:r>
              <a:rPr lang="en-US" sz="1500" dirty="0"/>
              <a:t> </a:t>
            </a:r>
            <a:r>
              <a:rPr lang="en-US" sz="1500" dirty="0" err="1"/>
              <a:t>eccellente</a:t>
            </a:r>
            <a:r>
              <a:rPr lang="en-US" sz="1500" dirty="0"/>
              <a:t> (</a:t>
            </a:r>
            <a:r>
              <a:rPr lang="en-US" sz="1500" dirty="0" err="1"/>
              <a:t>remissione</a:t>
            </a:r>
            <a:r>
              <a:rPr lang="en-US" sz="1500" dirty="0"/>
              <a:t> DBP o </a:t>
            </a:r>
            <a:r>
              <a:rPr lang="en-US" sz="1500" dirty="0" err="1"/>
              <a:t>altro</a:t>
            </a:r>
            <a:r>
              <a:rPr lang="en-US" sz="1500" dirty="0"/>
              <a:t> DP, con </a:t>
            </a:r>
            <a:r>
              <a:rPr lang="en-US" sz="1500" dirty="0" err="1"/>
              <a:t>funzionamento</a:t>
            </a:r>
            <a:r>
              <a:rPr lang="en-US" sz="1500" dirty="0"/>
              <a:t> </a:t>
            </a:r>
            <a:r>
              <a:rPr lang="en-US" sz="1500" dirty="0" err="1"/>
              <a:t>sociale</a:t>
            </a:r>
            <a:r>
              <a:rPr lang="en-US" sz="1500" dirty="0"/>
              <a:t> e </a:t>
            </a:r>
            <a:r>
              <a:rPr lang="en-US" sz="1500" dirty="0" err="1"/>
              <a:t>professionale</a:t>
            </a:r>
            <a:r>
              <a:rPr lang="en-US" sz="1500" dirty="0"/>
              <a:t> </a:t>
            </a:r>
            <a:r>
              <a:rPr lang="en-US" sz="1500" dirty="0" err="1"/>
              <a:t>buono</a:t>
            </a:r>
            <a:r>
              <a:rPr lang="en-US" sz="1500" dirty="0"/>
              <a:t>).</a:t>
            </a: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 err="1"/>
              <a:t>Fattori</a:t>
            </a:r>
            <a:r>
              <a:rPr lang="en-US" sz="1500" dirty="0"/>
              <a:t> </a:t>
            </a:r>
            <a:r>
              <a:rPr lang="en-US" sz="1500" dirty="0" err="1"/>
              <a:t>predittivi</a:t>
            </a:r>
            <a:r>
              <a:rPr lang="en-US" sz="1500" dirty="0"/>
              <a:t> di un </a:t>
            </a:r>
            <a:r>
              <a:rPr lang="en-US" sz="1500" dirty="0" err="1"/>
              <a:t>buon</a:t>
            </a:r>
            <a:r>
              <a:rPr lang="en-US" sz="1500" dirty="0"/>
              <a:t> </a:t>
            </a:r>
            <a:r>
              <a:rPr lang="en-US" sz="1500" dirty="0" err="1"/>
              <a:t>esito</a:t>
            </a:r>
            <a:r>
              <a:rPr lang="en-US" sz="1500" dirty="0"/>
              <a:t> a </a:t>
            </a:r>
            <a:r>
              <a:rPr lang="en-US" sz="1500" dirty="0" err="1"/>
              <a:t>lungo</a:t>
            </a:r>
            <a:r>
              <a:rPr lang="en-US" sz="1500" dirty="0"/>
              <a:t> </a:t>
            </a:r>
            <a:r>
              <a:rPr lang="en-US" sz="1500" dirty="0" err="1"/>
              <a:t>termine</a:t>
            </a:r>
            <a:r>
              <a:rPr lang="en-US" sz="1500" dirty="0"/>
              <a:t>: QI </a:t>
            </a:r>
            <a:r>
              <a:rPr lang="en-US" sz="1500" dirty="0" err="1"/>
              <a:t>elevato</a:t>
            </a:r>
            <a:r>
              <a:rPr lang="en-US" sz="1500" dirty="0"/>
              <a:t>, </a:t>
            </a:r>
            <a:r>
              <a:rPr lang="en-US" sz="1500" dirty="0" err="1"/>
              <a:t>genitori</a:t>
            </a:r>
            <a:r>
              <a:rPr lang="en-US" sz="1500" dirty="0"/>
              <a:t> non </a:t>
            </a:r>
            <a:r>
              <a:rPr lang="en-US" sz="1500" dirty="0" err="1"/>
              <a:t>divorziati</a:t>
            </a:r>
            <a:r>
              <a:rPr lang="en-US" sz="1500" dirty="0"/>
              <a:t>, </a:t>
            </a:r>
            <a:r>
              <a:rPr lang="en-US" sz="1500" dirty="0" err="1"/>
              <a:t>assenza</a:t>
            </a:r>
            <a:r>
              <a:rPr lang="en-US" sz="1500" dirty="0"/>
              <a:t> di </a:t>
            </a:r>
            <a:r>
              <a:rPr lang="en-US" sz="1500" dirty="0" err="1"/>
              <a:t>tendenze</a:t>
            </a:r>
            <a:r>
              <a:rPr lang="en-US" sz="1500" dirty="0"/>
              <a:t> </a:t>
            </a:r>
            <a:r>
              <a:rPr lang="en-US" sz="1500" dirty="0" err="1"/>
              <a:t>narisistiche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 err="1"/>
              <a:t>Fattori</a:t>
            </a:r>
            <a:r>
              <a:rPr lang="en-US" sz="1500" dirty="0"/>
              <a:t> associate a </a:t>
            </a:r>
            <a:r>
              <a:rPr lang="en-US" sz="1500" dirty="0" err="1"/>
              <a:t>esito</a:t>
            </a:r>
            <a:r>
              <a:rPr lang="en-US" sz="1500" dirty="0"/>
              <a:t> </a:t>
            </a:r>
            <a:r>
              <a:rPr lang="en-US" sz="1500" dirty="0" err="1"/>
              <a:t>negativo</a:t>
            </a:r>
            <a:r>
              <a:rPr lang="en-US" sz="1500" dirty="0"/>
              <a:t>: </a:t>
            </a:r>
            <a:r>
              <a:rPr lang="en-US" sz="1500" dirty="0" err="1"/>
              <a:t>instabilità</a:t>
            </a:r>
            <a:r>
              <a:rPr lang="en-US" sz="1500" dirty="0"/>
              <a:t> </a:t>
            </a:r>
            <a:r>
              <a:rPr lang="en-US" sz="1500" dirty="0" err="1"/>
              <a:t>affettiva</a:t>
            </a:r>
            <a:r>
              <a:rPr lang="en-US" sz="1500" dirty="0"/>
              <a:t>, </a:t>
            </a:r>
            <a:r>
              <a:rPr lang="en-US" sz="1500" dirty="0" err="1"/>
              <a:t>durata</a:t>
            </a:r>
            <a:r>
              <a:rPr lang="en-US" sz="1500" dirty="0"/>
              <a:t> del </a:t>
            </a:r>
            <a:r>
              <a:rPr lang="en-US" sz="1500" dirty="0" err="1"/>
              <a:t>ricovero</a:t>
            </a:r>
            <a:r>
              <a:rPr lang="en-US" sz="1500" dirty="0"/>
              <a:t> </a:t>
            </a:r>
            <a:r>
              <a:rPr lang="en-US" sz="1500" dirty="0" err="1"/>
              <a:t>ospedaliero</a:t>
            </a:r>
            <a:r>
              <a:rPr lang="en-US" sz="1500" dirty="0"/>
              <a:t>, </a:t>
            </a:r>
            <a:r>
              <a:rPr lang="en-US" sz="1500" dirty="0" err="1"/>
              <a:t>disforia</a:t>
            </a:r>
            <a:r>
              <a:rPr lang="en-US" sz="1500" dirty="0"/>
              <a:t> </a:t>
            </a:r>
            <a:r>
              <a:rPr lang="en-US" sz="1500" dirty="0" err="1"/>
              <a:t>cronica</a:t>
            </a:r>
            <a:r>
              <a:rPr lang="en-US" sz="1500" dirty="0"/>
              <a:t>, </a:t>
            </a:r>
            <a:r>
              <a:rPr lang="en-US" sz="1500" dirty="0" err="1"/>
              <a:t>storia</a:t>
            </a:r>
            <a:r>
              <a:rPr lang="en-US" sz="1500" dirty="0"/>
              <a:t> </a:t>
            </a:r>
            <a:r>
              <a:rPr lang="en-US" sz="1500" dirty="0" err="1"/>
              <a:t>familiari</a:t>
            </a:r>
            <a:r>
              <a:rPr lang="en-US" sz="1500" dirty="0"/>
              <a:t> di </a:t>
            </a:r>
            <a:r>
              <a:rPr lang="en-US" sz="1500" dirty="0" err="1"/>
              <a:t>malattie</a:t>
            </a:r>
            <a:r>
              <a:rPr lang="en-US" sz="1500" dirty="0"/>
              <a:t> </a:t>
            </a:r>
            <a:r>
              <a:rPr lang="en-US" sz="1500" dirty="0" err="1"/>
              <a:t>psichiatriche</a:t>
            </a:r>
            <a:r>
              <a:rPr lang="en-US" sz="1500" dirty="0"/>
              <a:t>, </a:t>
            </a:r>
            <a:r>
              <a:rPr lang="en-US" sz="1500" dirty="0" err="1"/>
              <a:t>esordio</a:t>
            </a:r>
            <a:r>
              <a:rPr lang="en-US" sz="1500" dirty="0"/>
              <a:t> </a:t>
            </a:r>
            <a:r>
              <a:rPr lang="en-US" sz="1500" dirty="0" err="1"/>
              <a:t>precoce</a:t>
            </a:r>
            <a:r>
              <a:rPr lang="en-US" sz="1500"/>
              <a:t>.</a:t>
            </a:r>
            <a:endParaRPr lang="en-US" sz="1500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2871018" y="1238865"/>
            <a:ext cx="4817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2541637" y="2104103"/>
            <a:ext cx="570271" cy="9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444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☕  Pausa</a:t>
            </a:r>
            <a:endParaRPr lang="en-US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B5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504217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3  |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Eziopatogenesi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Modelli Teorici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SABATO  9:00–18:00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Disturbo Borderline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 Personalità</a:t>
            </a:r>
            <a:endParaRPr 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Modello Biosociale di Linehan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3657600" cy="3291840"/>
          </a:xfrm>
          <a:prstGeom prst="roundRect">
            <a:avLst>
              <a:gd name="adj" fmla="val 2222"/>
            </a:avLst>
          </a:prstGeom>
          <a:solidFill>
            <a:srgbClr val="EFF6FF"/>
          </a:solidFill>
          <a:ln w="19050">
            <a:solidFill>
              <a:srgbClr val="2563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18872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VULNERABILITÀ BIOLOGICA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11480" y="1627632"/>
            <a:ext cx="33832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Alta sensibilità emotiva
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Alta reattività alle emozioni
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Lento ritorno alla baseline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023360" y="228600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4200" dirty="0"/>
          </a:p>
        </p:txBody>
      </p:sp>
      <p:sp>
        <p:nvSpPr>
          <p:cNvPr id="9" name="Shape 7"/>
          <p:cNvSpPr/>
          <p:nvPr/>
        </p:nvSpPr>
        <p:spPr>
          <a:xfrm>
            <a:off x="5212080" y="1097280"/>
            <a:ext cx="3657600" cy="3291840"/>
          </a:xfrm>
          <a:prstGeom prst="roundRect">
            <a:avLst>
              <a:gd name="adj" fmla="val 2222"/>
            </a:avLst>
          </a:prstGeom>
          <a:solidFill>
            <a:srgbClr val="FFF7ED"/>
          </a:solidFill>
          <a:ln w="19050">
            <a:solidFill>
              <a:srgbClr val="B4530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49240" y="118872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AMBIENTE INVALIDANTE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349240" y="1627632"/>
            <a:ext cx="33832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Nega / minimizza le emozioni del bambino
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Attribuisce le reazioni a tratti negativi
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Premia l'inibizione emotiva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1371600" y="4526280"/>
            <a:ext cx="6400800" cy="457200"/>
          </a:xfrm>
          <a:prstGeom prst="roundRect">
            <a:avLst>
              <a:gd name="adj" fmla="val 12000"/>
            </a:avLst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452628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DISTURBO BORDERLINE DI PERSONALITÀ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Aspetti</a:t>
            </a: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neurobiologici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err="1"/>
              <a:t>Alterazioni</a:t>
            </a:r>
            <a:r>
              <a:rPr lang="en-US" sz="1500" dirty="0"/>
              <a:t> </a:t>
            </a:r>
            <a:r>
              <a:rPr lang="en-US" sz="1500" dirty="0" err="1"/>
              <a:t>neurobiologiche</a:t>
            </a:r>
            <a:r>
              <a:rPr lang="en-US" sz="1500" dirty="0"/>
              <a:t>: </a:t>
            </a:r>
            <a:r>
              <a:rPr lang="en-US" sz="1500" dirty="0" err="1"/>
              <a:t>ruolo</a:t>
            </a:r>
            <a:r>
              <a:rPr lang="en-US" sz="1500" dirty="0"/>
              <a:t> </a:t>
            </a:r>
            <a:r>
              <a:rPr lang="en-US" sz="1500" dirty="0" err="1"/>
              <a:t>centrale</a:t>
            </a:r>
            <a:r>
              <a:rPr lang="en-US" sz="1500" dirty="0"/>
              <a:t> </a:t>
            </a:r>
            <a:r>
              <a:rPr lang="en-US" sz="1500" dirty="0" err="1"/>
              <a:t>nella</a:t>
            </a:r>
            <a:r>
              <a:rPr lang="en-US" sz="1500" dirty="0"/>
              <a:t> </a:t>
            </a:r>
            <a:r>
              <a:rPr lang="en-US" sz="1500" dirty="0" err="1"/>
              <a:t>vulnerabilità</a:t>
            </a:r>
            <a:r>
              <a:rPr lang="en-US" sz="1500" dirty="0"/>
              <a:t> a </a:t>
            </a:r>
            <a:r>
              <a:rPr lang="en-US" sz="1500" dirty="0" err="1"/>
              <a:t>questo</a:t>
            </a:r>
            <a:r>
              <a:rPr lang="en-US" sz="1500" dirty="0"/>
              <a:t> </a:t>
            </a:r>
            <a:r>
              <a:rPr lang="en-US" sz="1500" dirty="0" err="1"/>
              <a:t>disturbo</a:t>
            </a:r>
            <a:endParaRPr lang="en-US" sz="1500" dirty="0"/>
          </a:p>
          <a:p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err="1"/>
              <a:t>Modificazioni</a:t>
            </a:r>
            <a:r>
              <a:rPr lang="en-US" sz="1500" dirty="0"/>
              <a:t> a diverse </a:t>
            </a:r>
            <a:r>
              <a:rPr lang="en-US" sz="1500" dirty="0" err="1"/>
              <a:t>aree</a:t>
            </a:r>
            <a:r>
              <a:rPr lang="en-US" sz="1500" dirty="0"/>
              <a:t> </a:t>
            </a:r>
            <a:r>
              <a:rPr lang="en-US" sz="1500" dirty="0" err="1"/>
              <a:t>cerebrali</a:t>
            </a:r>
            <a:r>
              <a:rPr lang="en-US" sz="1500" dirty="0"/>
              <a:t> </a:t>
            </a:r>
            <a:r>
              <a:rPr lang="en-US" sz="1500" dirty="0" err="1"/>
              <a:t>coinvolte</a:t>
            </a:r>
            <a:r>
              <a:rPr lang="en-US" sz="1500" dirty="0"/>
              <a:t> </a:t>
            </a:r>
            <a:r>
              <a:rPr lang="en-US" sz="1500" dirty="0" err="1"/>
              <a:t>nella</a:t>
            </a:r>
            <a:r>
              <a:rPr lang="en-US" sz="1500" dirty="0"/>
              <a:t>: </a:t>
            </a:r>
            <a:r>
              <a:rPr lang="en-US" sz="1500" dirty="0" err="1"/>
              <a:t>regolazione</a:t>
            </a:r>
            <a:r>
              <a:rPr lang="en-US" sz="1500" dirty="0"/>
              <a:t> </a:t>
            </a:r>
            <a:r>
              <a:rPr lang="en-US" sz="1500" dirty="0" err="1"/>
              <a:t>emotiva</a:t>
            </a:r>
            <a:r>
              <a:rPr lang="en-US" sz="1500" dirty="0"/>
              <a:t>, </a:t>
            </a:r>
            <a:r>
              <a:rPr lang="en-US" sz="1500" dirty="0" err="1"/>
              <a:t>programmazione</a:t>
            </a:r>
            <a:r>
              <a:rPr lang="en-US" sz="1500" dirty="0"/>
              <a:t>, </a:t>
            </a:r>
            <a:r>
              <a:rPr lang="en-US" sz="1500" dirty="0" err="1"/>
              <a:t>funzioni</a:t>
            </a:r>
            <a:r>
              <a:rPr lang="en-US" sz="1500" dirty="0"/>
              <a:t> </a:t>
            </a:r>
            <a:r>
              <a:rPr lang="en-US" sz="1500" dirty="0" err="1"/>
              <a:t>mnestiche</a:t>
            </a:r>
            <a:r>
              <a:rPr lang="en-US" sz="1500" dirty="0"/>
              <a:t>; </a:t>
            </a:r>
            <a:r>
              <a:rPr lang="en-US" sz="1500" dirty="0" err="1"/>
              <a:t>apprendimento</a:t>
            </a:r>
            <a:r>
              <a:rPr lang="en-US" sz="1500" dirty="0"/>
              <a:t>; </a:t>
            </a:r>
            <a:r>
              <a:rPr lang="en-US" sz="1500" dirty="0" err="1"/>
              <a:t>controllo</a:t>
            </a:r>
            <a:r>
              <a:rPr lang="en-US" sz="1500" dirty="0"/>
              <a:t> </a:t>
            </a:r>
            <a:r>
              <a:rPr lang="en-US" sz="1500" dirty="0" err="1"/>
              <a:t>cognitivo</a:t>
            </a: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2"/>
                </a:solidFill>
              </a:rPr>
              <a:t>CORTECCIA PREFRONTALE (</a:t>
            </a:r>
            <a:r>
              <a:rPr lang="en-US" sz="1500" b="1" dirty="0" err="1">
                <a:solidFill>
                  <a:schemeClr val="tx2"/>
                </a:solidFill>
              </a:rPr>
              <a:t>riduzione</a:t>
            </a:r>
            <a:r>
              <a:rPr lang="en-US" sz="1500" b="1" dirty="0">
                <a:solidFill>
                  <a:schemeClr val="tx2"/>
                </a:solidFill>
              </a:rPr>
              <a:t> volume di material </a:t>
            </a:r>
            <a:r>
              <a:rPr lang="en-US" sz="1500" b="1" dirty="0" err="1">
                <a:solidFill>
                  <a:schemeClr val="tx2"/>
                </a:solidFill>
              </a:rPr>
              <a:t>grigia</a:t>
            </a:r>
            <a:r>
              <a:rPr lang="en-US" sz="1500" b="1" dirty="0">
                <a:solidFill>
                  <a:schemeClr val="tx2"/>
                </a:solidFill>
              </a:rPr>
              <a:t> </a:t>
            </a:r>
            <a:r>
              <a:rPr lang="en-US" sz="1500" b="1" dirty="0" err="1">
                <a:solidFill>
                  <a:schemeClr val="tx2"/>
                </a:solidFill>
              </a:rPr>
              <a:t>regioni</a:t>
            </a:r>
            <a:r>
              <a:rPr lang="en-US" sz="1500" b="1" dirty="0">
                <a:solidFill>
                  <a:schemeClr val="tx2"/>
                </a:solidFill>
              </a:rPr>
              <a:t> </a:t>
            </a:r>
            <a:r>
              <a:rPr lang="en-US" sz="1500" b="1" dirty="0" err="1">
                <a:solidFill>
                  <a:schemeClr val="tx2"/>
                </a:solidFill>
              </a:rPr>
              <a:t>dorso-ventrali</a:t>
            </a:r>
            <a:r>
              <a:rPr lang="en-US" sz="1500" b="1" dirty="0">
                <a:solidFill>
                  <a:schemeClr val="tx2"/>
                </a:solidFill>
              </a:rPr>
              <a:t>): </a:t>
            </a:r>
            <a:r>
              <a:rPr lang="en-US" sz="1500" dirty="0" err="1">
                <a:solidFill>
                  <a:schemeClr val="tx2"/>
                </a:solidFill>
              </a:rPr>
              <a:t>funzioni</a:t>
            </a:r>
            <a:r>
              <a:rPr lang="en-US" sz="1500" dirty="0">
                <a:solidFill>
                  <a:schemeClr val="tx2"/>
                </a:solidFill>
              </a:rPr>
              <a:t> di </a:t>
            </a:r>
            <a:r>
              <a:rPr lang="en-US" sz="1500" dirty="0" err="1">
                <a:solidFill>
                  <a:schemeClr val="tx2"/>
                </a:solidFill>
              </a:rPr>
              <a:t>controllo</a:t>
            </a:r>
            <a:r>
              <a:rPr lang="en-US" sz="1500" dirty="0">
                <a:solidFill>
                  <a:schemeClr val="tx2"/>
                </a:solidFill>
              </a:rPr>
              <a:t>, </a:t>
            </a:r>
            <a:r>
              <a:rPr lang="en-US" sz="1500" dirty="0" err="1">
                <a:solidFill>
                  <a:schemeClr val="tx2"/>
                </a:solidFill>
              </a:rPr>
              <a:t>inibizione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risposta</a:t>
            </a:r>
            <a:r>
              <a:rPr lang="en-US" sz="1500" dirty="0">
                <a:solidFill>
                  <a:schemeClr val="tx2"/>
                </a:solidFill>
              </a:rPr>
              <a:t>, </a:t>
            </a:r>
            <a:r>
              <a:rPr lang="en-US" sz="1500" dirty="0" err="1">
                <a:solidFill>
                  <a:schemeClr val="tx2"/>
                </a:solidFill>
              </a:rPr>
              <a:t>programmazione</a:t>
            </a:r>
            <a:r>
              <a:rPr lang="en-US" sz="1500" dirty="0">
                <a:solidFill>
                  <a:schemeClr val="tx2"/>
                </a:solidFill>
              </a:rPr>
              <a:t>, </a:t>
            </a:r>
            <a:r>
              <a:rPr lang="en-US" sz="1500" dirty="0" err="1">
                <a:solidFill>
                  <a:schemeClr val="tx2"/>
                </a:solidFill>
              </a:rPr>
              <a:t>regolazione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emotiva</a:t>
            </a:r>
            <a:r>
              <a:rPr lang="en-US" sz="1500" dirty="0">
                <a:solidFill>
                  <a:schemeClr val="tx2"/>
                </a:solidFill>
              </a:rPr>
              <a:t>, </a:t>
            </a:r>
            <a:r>
              <a:rPr lang="en-US" sz="1500" dirty="0" err="1">
                <a:solidFill>
                  <a:schemeClr val="tx2"/>
                </a:solidFill>
              </a:rPr>
              <a:t>processi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decisionali</a:t>
            </a:r>
            <a:endParaRPr lang="en-US" sz="1500" b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2"/>
                </a:solidFill>
              </a:rPr>
              <a:t>AMIGDALA (</a:t>
            </a:r>
            <a:r>
              <a:rPr lang="en-US" sz="1500" b="1" dirty="0" err="1">
                <a:solidFill>
                  <a:schemeClr val="tx2"/>
                </a:solidFill>
              </a:rPr>
              <a:t>attività</a:t>
            </a:r>
            <a:r>
              <a:rPr lang="en-US" sz="1500" b="1" dirty="0">
                <a:solidFill>
                  <a:schemeClr val="tx2"/>
                </a:solidFill>
              </a:rPr>
              <a:t> </a:t>
            </a:r>
            <a:r>
              <a:rPr lang="en-US" sz="1500" b="1" dirty="0" err="1">
                <a:solidFill>
                  <a:schemeClr val="tx2"/>
                </a:solidFill>
              </a:rPr>
              <a:t>aumentata</a:t>
            </a:r>
            <a:r>
              <a:rPr lang="en-US" sz="1500" b="1" dirty="0">
                <a:solidFill>
                  <a:schemeClr val="tx2"/>
                </a:solidFill>
              </a:rPr>
              <a:t>): </a:t>
            </a:r>
            <a:r>
              <a:rPr lang="en-US" sz="1500" dirty="0" err="1">
                <a:solidFill>
                  <a:schemeClr val="tx2"/>
                </a:solidFill>
              </a:rPr>
              <a:t>valutazione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della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risposta</a:t>
            </a:r>
            <a:r>
              <a:rPr lang="en-US" sz="1500" dirty="0">
                <a:solidFill>
                  <a:schemeClr val="tx2"/>
                </a:solidFill>
              </a:rPr>
              <a:t> a </a:t>
            </a:r>
            <a:r>
              <a:rPr lang="en-US" sz="1500" dirty="0" err="1">
                <a:solidFill>
                  <a:schemeClr val="tx2"/>
                </a:solidFill>
              </a:rPr>
              <a:t>stimoli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emozionali</a:t>
            </a:r>
            <a:endParaRPr lang="en-US" sz="1500" b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2"/>
                </a:solidFill>
              </a:rPr>
              <a:t>IPPOCAMPO (</a:t>
            </a:r>
            <a:r>
              <a:rPr lang="en-US" sz="1500" b="1" dirty="0" err="1">
                <a:solidFill>
                  <a:schemeClr val="tx2"/>
                </a:solidFill>
              </a:rPr>
              <a:t>riduzione</a:t>
            </a:r>
            <a:r>
              <a:rPr lang="en-US" sz="1500" b="1" dirty="0">
                <a:solidFill>
                  <a:schemeClr val="tx2"/>
                </a:solidFill>
              </a:rPr>
              <a:t> del </a:t>
            </a:r>
            <a:r>
              <a:rPr lang="en-US" sz="1500" b="1" dirty="0" err="1">
                <a:solidFill>
                  <a:schemeClr val="tx2"/>
                </a:solidFill>
              </a:rPr>
              <a:t>suo</a:t>
            </a:r>
            <a:r>
              <a:rPr lang="en-US" sz="1500" b="1" dirty="0">
                <a:solidFill>
                  <a:schemeClr val="tx2"/>
                </a:solidFill>
              </a:rPr>
              <a:t> volume): </a:t>
            </a:r>
            <a:r>
              <a:rPr lang="en-US" sz="1500" dirty="0" err="1">
                <a:solidFill>
                  <a:schemeClr val="tx2"/>
                </a:solidFill>
              </a:rPr>
              <a:t>funzioni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mnesiche</a:t>
            </a:r>
            <a:r>
              <a:rPr lang="en-US" sz="1500" dirty="0">
                <a:solidFill>
                  <a:schemeClr val="tx2"/>
                </a:solidFill>
              </a:rPr>
              <a:t> e di </a:t>
            </a:r>
            <a:r>
              <a:rPr lang="en-US" sz="1500" dirty="0" err="1">
                <a:solidFill>
                  <a:schemeClr val="tx2"/>
                </a:solidFill>
              </a:rPr>
              <a:t>apprendimento</a:t>
            </a:r>
            <a:endParaRPr lang="en-US" sz="1500" b="1" dirty="0">
              <a:solidFill>
                <a:schemeClr val="tx2"/>
              </a:solidFill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3913239" y="2330245"/>
            <a:ext cx="206478" cy="4719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Kemberg e Fonagy: modelli relazionali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Kemberg — Scissione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L'elevata aggressività precoce impedisce l'integrazione di immagini positive e negative di sé e dell'altro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scissione protegge l'oggetto buono dalla distruzione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Relazioni che oscillano: idealizzazione → svalutazione distruttiva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seduta: lo stesso terapeuta può essere 'l'unico che capisce' lunedì e 'il peggiore' mercoledì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Fonagy — Mentalizzazione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nucleo del DBP: deficit acquisito nella mentalizzazione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disattiva precisamente nell'intimità e sotto stress — quando è più necessaria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Attaccamento disorganizzato: il caregiver è sia fonte di conforto che di minaccia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Risultato: oscillazione tra avvicinamento disperato e fuga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Profilo</a:t>
            </a: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Metacognitivo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2"/>
                </a:solidFill>
              </a:rPr>
              <a:t>Nel</a:t>
            </a:r>
            <a:r>
              <a:rPr lang="en-US" sz="1500" dirty="0">
                <a:solidFill>
                  <a:schemeClr val="tx2"/>
                </a:solidFill>
              </a:rPr>
              <a:t> DBP le </a:t>
            </a:r>
            <a:r>
              <a:rPr lang="en-US" sz="1500" dirty="0" err="1">
                <a:solidFill>
                  <a:schemeClr val="tx2"/>
                </a:solidFill>
              </a:rPr>
              <a:t>disfunzioni</a:t>
            </a:r>
            <a:r>
              <a:rPr lang="en-US" sz="1500" dirty="0">
                <a:solidFill>
                  <a:schemeClr val="tx2"/>
                </a:solidFill>
              </a:rPr>
              <a:t> metacognitive </a:t>
            </a:r>
            <a:r>
              <a:rPr lang="en-US" sz="1500" dirty="0" err="1">
                <a:solidFill>
                  <a:schemeClr val="tx2"/>
                </a:solidFill>
              </a:rPr>
              <a:t>maggiormente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compromesse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sono</a:t>
            </a:r>
            <a:r>
              <a:rPr lang="en-US" sz="1500" dirty="0">
                <a:solidFill>
                  <a:schemeClr val="tx2"/>
                </a:solidFill>
              </a:rPr>
              <a:t>: </a:t>
            </a:r>
            <a:r>
              <a:rPr lang="en-US" sz="1500" dirty="0" err="1">
                <a:solidFill>
                  <a:schemeClr val="tx2"/>
                </a:solidFill>
              </a:rPr>
              <a:t>Integrazione</a:t>
            </a:r>
            <a:r>
              <a:rPr lang="en-US" sz="1500" dirty="0">
                <a:solidFill>
                  <a:schemeClr val="tx2"/>
                </a:solidFill>
              </a:rPr>
              <a:t> e </a:t>
            </a:r>
            <a:r>
              <a:rPr lang="en-US" sz="1500" dirty="0" err="1">
                <a:solidFill>
                  <a:schemeClr val="tx2"/>
                </a:solidFill>
              </a:rPr>
              <a:t>Differenziazione</a:t>
            </a:r>
            <a:r>
              <a:rPr lang="en-US" sz="1500" dirty="0">
                <a:solidFill>
                  <a:schemeClr val="tx2"/>
                </a:solidFill>
              </a:rPr>
              <a:t> (</a:t>
            </a:r>
            <a:r>
              <a:rPr lang="en-US" sz="1500" dirty="0" err="1">
                <a:solidFill>
                  <a:schemeClr val="tx2"/>
                </a:solidFill>
              </a:rPr>
              <a:t>Kernerg</a:t>
            </a:r>
            <a:r>
              <a:rPr lang="en-US" sz="1500" dirty="0">
                <a:solidFill>
                  <a:schemeClr val="tx2"/>
                </a:solidFill>
              </a:rPr>
              <a:t>, 1975).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2"/>
                </a:solidFill>
              </a:rPr>
              <a:t>Capacità</a:t>
            </a:r>
            <a:r>
              <a:rPr lang="en-US" sz="1500" dirty="0">
                <a:solidFill>
                  <a:schemeClr val="tx2"/>
                </a:solidFill>
              </a:rPr>
              <a:t> di </a:t>
            </a:r>
            <a:r>
              <a:rPr lang="en-US" sz="1500" dirty="0" err="1">
                <a:solidFill>
                  <a:schemeClr val="tx2"/>
                </a:solidFill>
              </a:rPr>
              <a:t>monitoraggio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conservata</a:t>
            </a:r>
            <a:endParaRPr lang="en-US" sz="15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2"/>
                </a:solidFill>
              </a:rPr>
              <a:t>Difficoltà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nella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capacità</a:t>
            </a:r>
            <a:r>
              <a:rPr lang="en-US" sz="1500" dirty="0">
                <a:solidFill>
                  <a:schemeClr val="tx2"/>
                </a:solidFill>
              </a:rPr>
              <a:t> di </a:t>
            </a:r>
            <a:r>
              <a:rPr lang="en-US" sz="1500" dirty="0" err="1">
                <a:solidFill>
                  <a:schemeClr val="tx2"/>
                </a:solidFill>
              </a:rPr>
              <a:t>padroneggiamento</a:t>
            </a:r>
            <a:r>
              <a:rPr lang="en-US" sz="1500" dirty="0">
                <a:solidFill>
                  <a:schemeClr val="tx2"/>
                </a:solidFill>
              </a:rPr>
              <a:t>/</a:t>
            </a:r>
            <a:r>
              <a:rPr lang="en-US" sz="1500" i="1" dirty="0">
                <a:solidFill>
                  <a:schemeClr val="tx2"/>
                </a:solidFill>
              </a:rPr>
              <a:t>mastery </a:t>
            </a:r>
            <a:r>
              <a:rPr lang="en-US" sz="1500" dirty="0">
                <a:solidFill>
                  <a:schemeClr val="tx2"/>
                </a:solidFill>
              </a:rPr>
              <a:t>(</a:t>
            </a:r>
            <a:r>
              <a:rPr lang="en-US" sz="1500" dirty="0" err="1">
                <a:solidFill>
                  <a:schemeClr val="tx2"/>
                </a:solidFill>
              </a:rPr>
              <a:t>Carcione</a:t>
            </a:r>
            <a:r>
              <a:rPr lang="en-US" sz="1500" dirty="0">
                <a:solidFill>
                  <a:schemeClr val="tx2"/>
                </a:solidFill>
              </a:rPr>
              <a:t>, </a:t>
            </a:r>
            <a:r>
              <a:rPr lang="en-US" sz="1500" dirty="0" err="1">
                <a:solidFill>
                  <a:schemeClr val="tx2"/>
                </a:solidFill>
              </a:rPr>
              <a:t>Nicolò</a:t>
            </a:r>
            <a:r>
              <a:rPr lang="en-US" sz="1500" dirty="0">
                <a:solidFill>
                  <a:schemeClr val="tx2"/>
                </a:solidFill>
              </a:rPr>
              <a:t> et al., 2011)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2"/>
                </a:solidFill>
              </a:rPr>
              <a:t>Scarso</a:t>
            </a:r>
            <a:r>
              <a:rPr lang="en-US" sz="1500" dirty="0">
                <a:solidFill>
                  <a:schemeClr val="tx2"/>
                </a:solidFill>
              </a:rPr>
              <a:t> </a:t>
            </a:r>
            <a:r>
              <a:rPr lang="en-US" sz="1500" dirty="0" err="1">
                <a:solidFill>
                  <a:schemeClr val="tx2"/>
                </a:solidFill>
              </a:rPr>
              <a:t>senso</a:t>
            </a:r>
            <a:r>
              <a:rPr lang="en-US" sz="1500" dirty="0">
                <a:solidFill>
                  <a:schemeClr val="tx2"/>
                </a:solidFill>
              </a:rPr>
              <a:t> di </a:t>
            </a:r>
            <a:r>
              <a:rPr lang="en-US" sz="1500" i="1" dirty="0">
                <a:solidFill>
                  <a:schemeClr val="tx2"/>
                </a:solidFill>
              </a:rPr>
              <a:t>agency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444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🍽  Pausa Pranzo</a:t>
            </a:r>
            <a:endParaRPr lang="en-US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7B3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4  | 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 Differenziale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Comorbilità</a:t>
            </a:r>
            <a:endParaRPr lang="en-US" sz="3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DBP vs Disturbo Bipolare</a:t>
            </a:r>
            <a:endParaRPr lang="en-US" sz="20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97280"/>
          <a:ext cx="8595360" cy="2852928"/>
        </p:xfrm>
        <a:graphic>
          <a:graphicData uri="http://schemas.openxmlformats.org/drawingml/2006/table">
            <a:tbl>
              <a:tblPr/>
              <a:tblGrid>
                <a:gridCol w="4297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Disturbo Bipolare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3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DBP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3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Episodi duraturi (giorni–settimane)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Oscillazioni in ore, raramente giorni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Umore elevato/espanso spontaneo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Disforia e rabbia — raramente euforia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Stabilità nei periodi intercritici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Instabilità cronica dell'identità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Grandiosità, ridotto bisogno di sonno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Vuoto cronico, terrore dell'abbandono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Risponde a stabilizzatori dell'umore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Risponde a psicoterapia strutturata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DBP vs cPTSD e ADHD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B3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DBP vs cPTSD (ICD-11)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Sovrapposizione: disregolazione, identità alterata, relazioni difficili, autolesionismo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 cPTSD: senso di sé centrato su colpa/vergogna/fallimento — non instabilità oscillante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 DBP: paura dell'abbandono e scissione come nuclei centrali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Possono coesistere — la comorbilità modifica il trattamento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B3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DBP vs ADHD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ADHD: impulsività da deficit attentivo — costante e pervasiva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DBP: impulsività reattiva all'interpersonale — episodica, legata a trigger emotivi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ADHD: risponde ai farmaci stimolanti; DBP: no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Comorbilità frequente — peggiora la gravità del quadro</a:t>
            </a:r>
            <a:endParaRPr lang="en-US" sz="1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Comorbilità: la regola, non l'eccezione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Depressione maggiore: ~83% nel corso della vita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Disturbi d'ansia: ~88%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PTSD: ~47%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Disturbo da uso di sostanze: ~78%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Disturbo bipolare: 10–20%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7B3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Messaggio: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clinico che lavora con il DBP deve saper valutare quale quadro è prioritario in ogni momento del percorso</a:t>
            </a:r>
            <a:endParaRPr lang="en-US" sz="15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Trattamento Farmacologico — ruolo di supporto</a:t>
            </a:r>
            <a:endParaRPr lang="en-US" sz="2000" dirty="0"/>
          </a:p>
        </p:txBody>
      </p:sp>
      <p:graphicFrame>
        <p:nvGraphicFramePr>
          <p:cNvPr id="2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97280"/>
          <a:ext cx="8595360" cy="2377440"/>
        </p:xfrm>
        <a:graphic>
          <a:graphicData uri="http://schemas.openxmlformats.org/drawingml/2006/table">
            <a:tbl>
              <a:tblPr/>
              <a:tblGrid>
                <a:gridCol w="4297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Target sintomatico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3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Farmaci con evidenza limitata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3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Instabilità umore + impulsività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Stabilizzatori (valproato, lamotrigina, topiramato)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Depressione e ansia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SSRI — risposta inconsistente nel DBP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Aggressività e micro-psicosi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Antipsicotici a basso dosaggio (olanzapina, quetiapina)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Dissociazione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Nessun farmaco con evidenza robusta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56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1 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Apertura e Orientamento</a:t>
            </a:r>
            <a:endParaRPr lang="en-US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Trattamenti</a:t>
            </a: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efficaci</a:t>
            </a:r>
            <a:endParaRPr lang="en-US" sz="2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74320" y="1288026"/>
            <a:ext cx="85255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err="1"/>
              <a:t>Gunderson</a:t>
            </a:r>
            <a:r>
              <a:rPr lang="it-IT" sz="1600" dirty="0"/>
              <a:t> et al. (2018): le differenze negli esiti dei trattamenti dipendono dalle variabili cliniche considerate e influenzate dalla caratteristiche dell’individuo (gravità, </a:t>
            </a:r>
            <a:r>
              <a:rPr lang="it-IT" sz="1600" dirty="0" err="1"/>
              <a:t>metacognizione</a:t>
            </a:r>
            <a:r>
              <a:rPr lang="it-IT" sz="1600" dirty="0"/>
              <a:t>, ambiente/famiglia)</a:t>
            </a:r>
          </a:p>
          <a:p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Linee guida APA (2024): valutazione clinica iniziale standardizzata, esame accurato sintomi, principali indicatori DBP, storia soggetto e trattamenti, motivazione, obiettivi e aspettative. Importante valutazione RISCHIO SUICIDARIO, AUTOLESIONISMO.</a:t>
            </a:r>
          </a:p>
          <a:p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Linee guida NICE: modello multidisciplinare per il trattamento del DBP (per soggetti di età pari o superiore ai 18 anni)</a:t>
            </a:r>
          </a:p>
        </p:txBody>
      </p:sp>
    </p:spTree>
    <p:extLst>
      <p:ext uri="{BB962C8B-B14F-4D97-AF65-F5344CB8AC3E}">
        <p14:creationId xmlns:p14="http://schemas.microsoft.com/office/powerpoint/2010/main" val="29324261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444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☕  Pausa</a:t>
            </a:r>
            <a:endParaRPr lang="en-US" sz="3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5B2D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5  |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Introduzione alla DBT</a:t>
            </a:r>
            <a:endParaRPr lang="en-US" sz="3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DBT: storia e struttura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Sviluppata da Marsha Linehan, University of Washington, anni '80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Nata per trattare donne con comportamenti suicidari cronici resistenti ai trattamenti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1991: primo RCT pubblicato su JAMA — DBT superiore al TAU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1993: manuale clinico — Cognitive-Behavioral Treatment of BPD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2015: DBT Skills Training Manual (2a ed.) — il manuale delle skills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2020: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vita degna di essere vissuta — autobiografia di Linehan. Lettura fondamentale.</a:t>
            </a:r>
            <a:endParaRPr lang="en-US" sz="15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Modello Biosociale di Linehan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3657600" cy="3291840"/>
          </a:xfrm>
          <a:prstGeom prst="roundRect">
            <a:avLst>
              <a:gd name="adj" fmla="val 2222"/>
            </a:avLst>
          </a:prstGeom>
          <a:solidFill>
            <a:srgbClr val="EFF6FF"/>
          </a:solidFill>
          <a:ln w="19050">
            <a:solidFill>
              <a:srgbClr val="2563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18872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VULNERABILITÀ BIOLOGICA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11480" y="1627632"/>
            <a:ext cx="33832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Alta sensibilità emotiva
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Alta reattività alle emozioni
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Lento ritorno alla baseline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023360" y="2286000"/>
            <a:ext cx="1097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4200" dirty="0"/>
          </a:p>
        </p:txBody>
      </p:sp>
      <p:sp>
        <p:nvSpPr>
          <p:cNvPr id="9" name="Shape 7"/>
          <p:cNvSpPr/>
          <p:nvPr/>
        </p:nvSpPr>
        <p:spPr>
          <a:xfrm>
            <a:off x="5212080" y="1097280"/>
            <a:ext cx="3657600" cy="3291840"/>
          </a:xfrm>
          <a:prstGeom prst="roundRect">
            <a:avLst>
              <a:gd name="adj" fmla="val 2222"/>
            </a:avLst>
          </a:prstGeom>
          <a:solidFill>
            <a:srgbClr val="FFF7ED"/>
          </a:solidFill>
          <a:ln w="19050">
            <a:solidFill>
              <a:srgbClr val="B4530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349240" y="1188720"/>
            <a:ext cx="33832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AMBIENTE INVALIDANTE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349240" y="1627632"/>
            <a:ext cx="33832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Nega / minimizza le emozioni del bambino
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Attribuisce le reazioni a tratti negativi
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Premia l'inibizione emotiva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1371600" y="4526280"/>
            <a:ext cx="6400800" cy="457200"/>
          </a:xfrm>
          <a:prstGeom prst="roundRect">
            <a:avLst>
              <a:gd name="adj" fmla="val 12000"/>
            </a:avLst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452628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DISTURBO BORDERLINE DI PERSONALITÀ</a:t>
            </a:r>
            <a:endParaRPr lang="en-US" sz="13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Struttura Multimodale del Trattamento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Terapia individuale: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sessioni settimanali 50–60 min. Lavora sui target gerarchici e sull'applicazione delle skills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Gruppo di skills training: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ore settimanali. Insegnamento dei quattro moduli. Il terapeuta individuale NON fa il gruppo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Phone coaching: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5–15 min per generalizzare le skills durante le crisi. Si chiama PRIMA dell'autolesionismo, non dopo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di consultazione: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supervisione settimanale tra terapeuti DBT — per prevenire burnout e mantenere fedeltà al protocollo</a:t>
            </a:r>
            <a:endParaRPr lang="en-US" sz="15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Gerarchici della Terapia Individuale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1°  Comportamenti che mettono a rischio la vita (suicidio, autolesionismo grave) — sempre primo se presente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2°  Comportamenti che interferiscono con la terapia (assenze, non compilazione diary card)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3°  Comportamenti che riducono la qualità della vita (DUS, relazioni disfunzionali, problemi legali)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4°  Acquisizione e generalizzazione delle skills DBT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Perché la gerarchia: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terapeuta sa sempre su cosa lavorare — riduce l'ansia clinica e dà struttura al trattamento</a:t>
            </a:r>
            <a:endParaRPr lang="en-US" sz="15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Diary Card — monitoraggio quotidiano</a:t>
            </a:r>
            <a:endParaRPr lang="en-US" sz="2000" dirty="0"/>
          </a:p>
        </p:txBody>
      </p:sp>
      <p:graphicFrame>
        <p:nvGraphicFramePr>
          <p:cNvPr id="3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28600" y="1078992"/>
          <a:ext cx="8659368" cy="3328416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Lun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Mar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Mer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Gio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Ven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Sab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</a:rPr>
                        <a:t>Dom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2563A8"/>
                          </a:solidFill>
                        </a:rPr>
                        <a:t>Ideazione suicidaria (0–5)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1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3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1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0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1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2563A8"/>
                          </a:solidFill>
                        </a:rPr>
                        <a:t>Autolesionismo (sì/no)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No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No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991B1B"/>
                          </a:solidFill>
                        </a:rPr>
                        <a:t>Sì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2E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No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No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No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No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2563A8"/>
                          </a:solidFill>
                        </a:rPr>
                        <a:t>Tristezza (0–5)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3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4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1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3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2563A8"/>
                          </a:solidFill>
                        </a:rPr>
                        <a:t>Rabbia (0–5)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1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4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1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1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2563A8"/>
                          </a:solidFill>
                        </a:rPr>
                        <a:t>Skills usate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TIPP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—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ACCEPTS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OA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DEAR MAN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—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PLEASE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b="1" dirty="0">
                          <a:solidFill>
                            <a:srgbClr val="2563A8"/>
                          </a:solidFill>
                        </a:rPr>
                        <a:t>Miseria sogg. (0–5)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3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4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1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2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75569"/>
                          </a:solidFill>
                        </a:rPr>
                        <a:t>1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274320" y="466344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non compilazione è un target terapeutico (livello 2) — va analizzato, non ignorato</a:t>
            </a:r>
            <a:endParaRPr lang="en-US" sz="11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Analisi della Catena Comportamentale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56032" y="1097280"/>
            <a:ext cx="8631936" cy="530352"/>
          </a:xfrm>
          <a:prstGeom prst="roundRect">
            <a:avLst>
              <a:gd name="adj" fmla="val 10345"/>
            </a:avLst>
          </a:prstGeom>
          <a:solidFill>
            <a:srgbClr val="EFF6FF"/>
          </a:solidFill>
          <a:ln w="19050">
            <a:solidFill>
              <a:srgbClr val="3B82F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47472" y="118872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B82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EVENTO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810512" y="118872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Messaggio secco dalla coinquilina: 'Ok'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43400" y="1627632"/>
            <a:ext cx="0" cy="109728"/>
          </a:xfrm>
          <a:prstGeom prst="line">
            <a:avLst/>
          </a:prstGeom>
          <a:noFill/>
          <a:ln w="19050">
            <a:solidFill>
              <a:srgbClr val="94A3B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56032" y="1737360"/>
            <a:ext cx="8631936" cy="530352"/>
          </a:xfrm>
          <a:prstGeom prst="roundRect">
            <a:avLst>
              <a:gd name="adj" fmla="val 10345"/>
            </a:avLst>
          </a:prstGeom>
          <a:solidFill>
            <a:srgbClr val="F0FDF4"/>
          </a:solidFill>
          <a:ln w="19050">
            <a:solidFill>
              <a:srgbClr val="22C55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7472" y="182880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PENSIERO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810512" y="182880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'Ce l'ha con me — mi vorrà cacciare'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343400" y="2267712"/>
            <a:ext cx="0" cy="109728"/>
          </a:xfrm>
          <a:prstGeom prst="line">
            <a:avLst/>
          </a:prstGeom>
          <a:noFill/>
          <a:ln w="19050">
            <a:solidFill>
              <a:srgbClr val="94A3B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56032" y="2377440"/>
            <a:ext cx="8631936" cy="530352"/>
          </a:xfrm>
          <a:prstGeom prst="roundRect">
            <a:avLst>
              <a:gd name="adj" fmla="val 10345"/>
            </a:avLst>
          </a:prstGeom>
          <a:solidFill>
            <a:srgbClr val="FEF9C3"/>
          </a:solidFill>
          <a:ln w="19050">
            <a:solidFill>
              <a:srgbClr val="EAB30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7472" y="246888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AB3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EMOZIONE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810512" y="246888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Paura intensa + rabbia → costrizione al petto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343400" y="2907792"/>
            <a:ext cx="0" cy="109728"/>
          </a:xfrm>
          <a:prstGeom prst="line">
            <a:avLst/>
          </a:prstGeom>
          <a:noFill/>
          <a:ln w="19050">
            <a:solidFill>
              <a:srgbClr val="94A3B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56032" y="3017520"/>
            <a:ext cx="8631936" cy="530352"/>
          </a:xfrm>
          <a:prstGeom prst="roundRect">
            <a:avLst>
              <a:gd name="adj" fmla="val 10345"/>
            </a:avLst>
          </a:prstGeom>
          <a:solidFill>
            <a:srgbClr val="FFF7ED"/>
          </a:solidFill>
          <a:ln w="19050">
            <a:solidFill>
              <a:srgbClr val="F9731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47472" y="310896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973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AZIONE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10512" y="310896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chiude in camera, rumina per ore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343400" y="3547872"/>
            <a:ext cx="0" cy="109728"/>
          </a:xfrm>
          <a:prstGeom prst="line">
            <a:avLst/>
          </a:prstGeom>
          <a:noFill/>
          <a:ln w="19050">
            <a:solidFill>
              <a:srgbClr val="94A3B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56032" y="3657600"/>
            <a:ext cx="8631936" cy="530352"/>
          </a:xfrm>
          <a:prstGeom prst="roundRect">
            <a:avLst>
              <a:gd name="adj" fmla="val 10345"/>
            </a:avLst>
          </a:prstGeom>
          <a:solidFill>
            <a:srgbClr val="FEE2E2"/>
          </a:solidFill>
          <a:ln w="19050">
            <a:solidFill>
              <a:srgbClr val="EF44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47472" y="374904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COMPORTAMENTO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810512" y="374904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taglia (sollievo immediato)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343400" y="4187952"/>
            <a:ext cx="0" cy="109728"/>
          </a:xfrm>
          <a:prstGeom prst="line">
            <a:avLst/>
          </a:prstGeom>
          <a:noFill/>
          <a:ln w="19050">
            <a:solidFill>
              <a:srgbClr val="94A3B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56032" y="4297680"/>
            <a:ext cx="8631936" cy="530352"/>
          </a:xfrm>
          <a:prstGeom prst="roundRect">
            <a:avLst>
              <a:gd name="adj" fmla="val 10345"/>
            </a:avLst>
          </a:prstGeom>
          <a:solidFill>
            <a:srgbClr val="F5F3FF"/>
          </a:solidFill>
          <a:ln w="19050">
            <a:solidFill>
              <a:srgbClr val="8B5CF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7472" y="4389120"/>
            <a:ext cx="1371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B5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CONSEGUENZE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810512" y="438912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Vergogna, isolamento, notte insonne</a:t>
            </a:r>
            <a:endParaRPr lang="en-US" sz="1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444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  Laboratorio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Analisi Funzionale a Coppie</a:t>
            </a:r>
            <a:endParaRPr lang="en-US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Obiettivi del weekend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Comprendere la fenomenologia clinica del DBP nella sua complessità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Conoscere i principali modelli eziopatogenetici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Differenziare il DBP da condizioni sovrapponibili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Avere una mappa dei trattamenti evidence-based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Introdurre la DBT con pratica diretta delle skills</a:t>
            </a:r>
            <a:endParaRPr lang="en-US" sz="15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Chiusura Sabato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Preview della Domenica</a:t>
            </a:r>
            <a:endParaRPr lang="en-US" sz="36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E7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DOMENICA  9:00–13:00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Dialectical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Behavior Therapy</a:t>
            </a:r>
            <a:endParaRPr lang="en-US" sz="3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E7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6  | 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Riepilogo e Riscaldamento</a:t>
            </a:r>
            <a:endParaRPr lang="en-US" sz="36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Dove eravamo rimasti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DBP come disturbo della regolazione emotiva, identità e relazioni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Eziopatogenesi multifattoriale: biologia + attaccamento + trauma + ambiente invalidante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disregolazione emotiva come nucleo centrale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Struttura DBT: individuale + gruppo + phone coaching + team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Diary card e analisi della catena — strumenti cardine della terapia individuale</a:t>
            </a:r>
            <a:endParaRPr lang="en-US" sz="15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E74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7  |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Quattro Moduli DBT</a:t>
            </a:r>
            <a:endParaRPr lang="en-US" sz="36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logica dei quattro moduli</a:t>
            </a:r>
            <a:endParaRPr lang="en-US" sz="2000" dirty="0"/>
          </a:p>
        </p:txBody>
      </p:sp>
      <p:graphicFrame>
        <p:nvGraphicFramePr>
          <p:cNvPr id="4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97280"/>
          <a:ext cx="8595360" cy="2377440"/>
        </p:xfrm>
        <a:graphic>
          <a:graphicData uri="http://schemas.openxmlformats.org/drawingml/2006/table">
            <a:tbl>
              <a:tblPr/>
              <a:tblGrid>
                <a:gridCol w="4297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Modulo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4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Area target → Obiettivo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4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Mindfulness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Assenza di sé stabile → Osservare senza essere travolti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Tolleranza del disagio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Crisi acute e autolesionismo → Sopravvivere senza peggiorare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Regolazione emotiva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Intensità e instabilità → Ridurre vulnerabilità, cambiare emozioni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Efficacia interpersonale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Relazioni caotiche → Ottenere obiettivi mantenendo la relazione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1A6B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MODULO 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Mindfulness</a:t>
            </a:r>
            <a:endParaRPr lang="en-US" sz="36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6B5A"/>
          </a:solidFill>
          <a:ln w="12700">
            <a:solidFill>
              <a:srgbClr val="1A6B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Mindfulness — la Mente Saggia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B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tre stati mentali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Mente Razionale: domina la logica, i fatti, la pianificazione. Fredda, distaccata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Mente Emotiva: domina le emozioni, l'urgenza, l'impulso. Calda, ma disorganizzante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Mente Saggia: integrazione di entrambe — accede all'intuizione agendo in modo riflessivo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B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clinica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paziente borderline vive perlopiù in Mente Emotiva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L'obiettivo non è eliminare le emozioni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È imparare ad accedere alla Mente Saggia anche sotto intensità emotiva elevata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Domanda: 'Quando siete in Mente Emotiva, come lo sapete? Cosa sentite nel corpo?'</a:t>
            </a:r>
            <a:endParaRPr lang="en-US" sz="13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6B5A"/>
          </a:solidFill>
          <a:ln w="12700">
            <a:solidFill>
              <a:srgbClr val="1A6B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Mindfulness — Skills COSA e COME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78992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430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Osservare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444752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Portare l'attenzione all'esperienza presente senza interferire. Come un guardiano: noti chi entra, non segui nessuno.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'Sento una pressione al petto. La osservo. Non sono la pressione.'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74320" y="2377440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4414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Descrivere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Mettere parole sull'esperienza senza valutarla. Solo fatti osservabili, non interpretazioni.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invece di 'Sono una persona orribile' → 'Ho pensato X, ho sentito vergogna, il cuore batteva forte.'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74320" y="3675888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739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Partecipare — e COME: senza giudicare, un pensiero alla volta, in modo efficace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4041648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Immergersi completamente nell'attività presente (flow). Non valutare, non multitasking, fare ciò che funziona.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cucinare, camminare, fare arte con piena attenzione.</a:t>
            </a:r>
            <a:endParaRPr lang="en-US" sz="11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0E66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MODULO 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Tolleranza del Disagio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lavoriamo — contratto d'aula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Alternanza teoria / vignette cliniche / discussione ogni 60–75 minuti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Spazio per risonanze personali: il DBP attiva molto nei clinici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Domande in tempo reale: se è utile per voi, è utile per tutti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Segnalare se il ritmo è troppo rapido o lento</a:t>
            </a:r>
            <a:endParaRPr lang="en-US" sz="15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Tolleranza del Disagio — il principio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Risponde a: cosa fa un paziente in crisi acuta quando l'unico sollievo conosciuto è l'autolesionismo?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Obiettivo: sopravvivere alla crisi senza peggiorare la situazione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Principio fondamentale: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dolore è inevitabile. La sofferenza aggiuntiva causata dal combatterlo è opzionale.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Accettare il dolore ≠ approvarlo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Due tipi di skills: (1) per la crisi acuta; (2) per accettare la realtà</a:t>
            </a:r>
            <a:endParaRPr lang="en-US" sz="15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Tolleranza del Disagio — Skills per la Crisi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78992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430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TIPP — intervento fisiologico immediato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444752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Temperature (viso in acqua fredda 30 sec), Intense exercise, Paced breathing, Progressive relaxation. Agisce direttamente sul SNA.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immergere il viso in acqua fredda attiva il riflesso di immersione e riduce l'intensità emotiva entro 2–3 min.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74320" y="2377440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4414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ACCEPTS — distrazione con la mente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Attività, Contribuire, Comparazioni, Emozioni opposte, Pensieri diversi, Sensazioni intense, allontanarsi (Push away).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chiamare un'amica per aiutarla (Contribuire), ghiaccio in mano (Sensazioni), commedia (Emozioni opposte).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74320" y="3675888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739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IMPROVE — migliorare il momento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4041648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Imagery, Significato, Preghiera/valori, Rilassamento, Una cosa sola, Vacanza breve, Incoraggiamento.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'Questo momento passerà. L'ho già attraversato. Posso resistere ancora dieci minuti.'</a:t>
            </a:r>
            <a:endParaRPr lang="en-US" sz="115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Radical Acceptance — Accettare la Realtà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 è: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approvare quello che è accaduto, rinunciare a cambiare il futuro, sentirsi bene con la situazione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È: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smettere di lottare con la realtà — questa lotta è la fonte principale della sofferenza aggiuntiva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Accettare che il passato non può essere cambiato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'La realtà è com'è, non come dovrebbe essere'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Vignetta: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paziente impara: 'Quello che mi ha fatto mia madre era ingiusto — E io posso smettere di combatterlo. Non lo approvo. Lo accetto come fatto del passato.'</a:t>
            </a:r>
            <a:endParaRPr lang="en-US" sz="15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065F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MODULO 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Regolazione Emotiva</a:t>
            </a:r>
            <a:endParaRPr lang="en-US" sz="36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65F46"/>
          </a:solidFill>
          <a:ln w="12700">
            <a:solidFill>
              <a:srgbClr val="065F4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Regolazione Emotiva — perché le emozioni hanno senso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Obiettivo: non eliminare le emozioni — comprenderle per poterle influenzare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emozioni organizzano e motivano l'azione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Comunicano agli altri i nostri stati interni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Funzionano come segnali auto-validanti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065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cambiamento: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 vivere le emozioni come nemici da combattere al riconoscerle come segnali con una funzione</a:t>
            </a:r>
            <a:endParaRPr lang="en-US" sz="15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65F46"/>
          </a:solidFill>
          <a:ln w="12700">
            <a:solidFill>
              <a:srgbClr val="065F4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Regolazione Emotiva — Skills chiave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78992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430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CHECK THE FACTS — verificare i fatti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444752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Distinguere il fatto osservabile dall'interpretazione che genera l'emozione. L'emozione è giustificata?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Katia riceve 'Ok' → Interpretazione: 'Ce l'ha con me' → CHECK THE FACTS: il fatto è solo una parola.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74320" y="2377440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4414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OPPOSITE ACTION — azione opposta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l'emozione non è giustificata o agire sull'impulso peggiora la situazione: agire in modo opposto, completamente.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vergogna → impulso a isolarsi → Opposite Action: contattare qualcuno, testa alta, voce ferma.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74320" y="3675888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739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PLEASE + ACCUMULATE — prevenzione della vulnerabilità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4041648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Cure fisiche, alimentazione, no sostanze, sonno, esercizio (PLEASE). Costruire esperienze positive ogni giorno (ACCUMULATE).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Elena tiene un diario delle 'piccole cose buone' — le crisi si riducono di frequenza in 3 settimane.</a:t>
            </a:r>
            <a:endParaRPr lang="en-US" sz="115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5B2D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MODULO 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Efficacia Interpersonale</a:t>
            </a:r>
            <a:endParaRPr lang="en-US" sz="36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Efficacia Interpersonale — il grande paradosso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pazienti con DBP desiderano connessione e intimità più di ogni altra cosa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loro comportamenti spesso distruggono proprio le relazioni che cercano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triangolo dell'efficacia: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Obiettivi (ottenere ciò che si vuole) · Relazione (mantenerla) · Rispetto di sé (non tradire i propri valori)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tre priorità spesso entrano in conflitto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DBT insegna a identificare quale sia prioritaria in ogni situazione specifica</a:t>
            </a:r>
            <a:endParaRPr lang="en-US" sz="15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Efficacia Interpersonale — Skills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78992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430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DEAR MAN — per ottenere ciò che si vuole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444752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Describe, Express, Assert, Reinforce, Mindful, Appear confident, Negotiate.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'Ieri la musica era alta [D]. Stavo cercando di dormire e mi sono svegliata stanca [E]. Ho bisogno che dopo mezzanotte il volume sia basso [A]. Sarei molto grata [R].'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74320" y="2377440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44144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GIVE — per mantenere la relazione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Gentle, Interested, Validate, Easy manner.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Elena in conflitto con il terapeuta valida prima il suo punto di vista: 'Capisco che tu stia cercando di aiutarmi' — poi esprime il disaccordo.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74320" y="3675888"/>
            <a:ext cx="8595360" cy="1170432"/>
          </a:xfrm>
          <a:prstGeom prst="roundRect">
            <a:avLst>
              <a:gd name="adj" fmla="val 5469"/>
            </a:avLst>
          </a:prstGeom>
          <a:solidFill>
            <a:srgbClr val="D1FAE5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739896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65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🛠 FAST — per mantenere il rispetto di sé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4041648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Fair, no Apologies eccessive, Stick to values, be Truthful.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Es.: Davide, per paura dell'abbandono, accetta richieste inaccettabili. FAST lo aiuta a dire no senza perdere la relazione.</a:t>
            </a:r>
            <a:endParaRPr lang="en-US" sz="115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Dialettica: Accettazione ↔ Cambiamento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143000"/>
            <a:ext cx="3840480" cy="3474720"/>
          </a:xfrm>
          <a:prstGeom prst="roundRect">
            <a:avLst>
              <a:gd name="adj" fmla="val 2632"/>
            </a:avLst>
          </a:prstGeom>
          <a:solidFill>
            <a:srgbClr val="EEF2FF"/>
          </a:solidFill>
          <a:ln w="19050">
            <a:solidFill>
              <a:srgbClr val="818CF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261872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338C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ACCETTAZIONE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691640"/>
            <a:ext cx="34747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paziente fa del suo meglio ORA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sua sofferenza è reale e comprensibile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 le sue ragioni per comportarsi così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 ha bisogno di cambiare per meritare rispetto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160520" y="2468880"/>
            <a:ext cx="822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5B2D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⟺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069080" y="324612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SINTESI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029200" y="1143000"/>
            <a:ext cx="3840480" cy="3474720"/>
          </a:xfrm>
          <a:prstGeom prst="roundRect">
            <a:avLst>
              <a:gd name="adj" fmla="val 2632"/>
            </a:avLst>
          </a:prstGeom>
          <a:solidFill>
            <a:srgbClr val="F0FDF4"/>
          </a:solidFill>
          <a:ln w="19050">
            <a:solidFill>
              <a:srgbClr val="34D399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212080" y="1261872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65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CAMBIAMENTO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212080" y="1691640"/>
            <a:ext cx="34747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Può fare meglio nel futuro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comportamenti problematici hanno conseguenze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skills cambiano le risposte emotive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vita degna di essere vissuta è possibile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Mappa del weekend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SABATO MATTINA — quadro clinico + eziopatogenesi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SABATO POMERIGGIO — diagnosi differenziale + intro DBT + laboratorio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DOMENICA — quattro moduli DBT + evidenze + role play</a:t>
            </a:r>
            <a:endParaRPr lang="en-US" sz="15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Phone Coaching — generalizzare in vivo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paziente chiama PRIMA di mettere in atto il comportamento problema — non dopo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Chiamata breve (5–15 min): il terapeuta guida l'uso di una skill specifica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ha già attuato l'autolesionismo: no chiamata per 24h (non rinforzare il comportamento come mezzo per ottenere contatto)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confine non è punitivo: insegna che le skills funzionano prima della crisi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Perché esiste: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risponde alla domanda: cosa fa il paziente tra una seduta e l'altra?</a:t>
            </a:r>
            <a:endParaRPr lang="en-US" sz="15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DBT-A — adattamento per Adolescenti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Miller, Rathus &amp; Linehan (2007): DBT per adolescenti con comportamenti suicidari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 semplificate e con linguaggio accessibile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genitori partecipano al gruppo (Walking the Middle Path — modulo aggiuntivo)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Durata ridotta: 16 settimane vs 6–12 mesi della DBT standard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Evidenze: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RCT Mehlum et al. (2014, 2016) — DBT-A superiore al TAU su autolesionismo, ideazione suicidaria e depressione</a:t>
            </a:r>
            <a:endParaRPr lang="en-US" sz="15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444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☕  Pausa</a:t>
            </a:r>
            <a:endParaRPr lang="en-US" sz="36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7B3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8  |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Evidenze Empiriche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Altri Trattamenti</a:t>
            </a:r>
            <a:endParaRPr lang="en-US" sz="36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DBT — gli studi fondamentali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7B3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Linehan et al. (1991):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primo RCT — DBT vs TAU. Riduzione significativa di tentati suicidi, autolesionismo, ricoveri, drop-out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7B3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Linehan et al. (2006):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DBT vs terapia con esperti del DBP (CTBE) — DBT superiore su tentati suicidi a 2 anni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7B3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McMain et al. (2009):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DBT vs GPM. Entrambi efficaci — l'alleanza conta quanto la tecnica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7B3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Bohus et al. (2021):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DBT residenziale intensiva — risultati significativi in 3 mesi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7B3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Meta-analisi Kliem et al. (2010):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superiore al TAU su autolesionismo, ideazione, depressione, qualità della vita</a:t>
            </a:r>
            <a:endParaRPr lang="en-US" sz="15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Efficacia DBT: le aree target</a:t>
            </a:r>
            <a:endParaRPr lang="en-US" sz="20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274320" y="1097280"/>
          <a:ext cx="859536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274320" y="452628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Riduzione % rispetto al TAU (Treatment as Usual) — dati aggregati da meta-analisi (Kliem et al., 2010)</a:t>
            </a:r>
            <a:endParaRPr lang="en-US" sz="10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Confronto tra trattamenti evidence-based</a:t>
            </a:r>
            <a:endParaRPr lang="en-US" sz="2000" dirty="0"/>
          </a:p>
        </p:txBody>
      </p:sp>
      <p:graphicFrame>
        <p:nvGraphicFramePr>
          <p:cNvPr id="6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097280"/>
          <a:ext cx="8595360" cy="3328416"/>
        </p:xfrm>
        <a:graphic>
          <a:graphicData uri="http://schemas.openxmlformats.org/drawingml/2006/table">
            <a:tbl>
              <a:tblPr/>
              <a:tblGrid>
                <a:gridCol w="4297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Trattamento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3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Focus principale — Evidenza</a:t>
                      </a:r>
                      <a:endParaRPr lang="en-US" sz="13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3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DBT (Linehan)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Crisi, suicidio, impulsività · Molti RCT — gold standard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MBT (Bateman &amp; Fonagy)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Mentalizzazione, identità, relazioni · Diversi RCT, follow-up 8 anni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TFP (Clarkin &amp; Kernberg)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Transfert, scissione, identità · Alcuni RCT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Schema Therapy (Young)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Mode affettivi, schemi precoci · Alcuni RCT (vs TFP)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TMI (Dimaggio &amp; Semerari)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Profilo metacognitivo, cicli interpersonali · RCT in corso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GPM (Gunderson)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475569"/>
                          </a:solidFill>
                        </a:rPr>
                        <a:t>Accessibilità generalista · Non inferiore a DBT (McMain 2009)</a:t>
                      </a: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5B2D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9  | 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  Laboratorio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 Play DBT in Seduta</a:t>
            </a:r>
            <a:endParaRPr lang="en-US" sz="36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Scenario per il role play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8595360" cy="1188720"/>
          </a:xfrm>
          <a:prstGeom prst="roundRect">
            <a:avLst>
              <a:gd name="adj" fmla="val 5385"/>
            </a:avLst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521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Scenario clinico — Raffaella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444752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"Arriva in seduta con il braccio fasciato. Ha avuto un episodio di autolesionismo tre giorni fa dopo una discussione con la coinquilina. Non ha compilato la diary card. Dice: 'Lo so che avrei dovuto usare le skills, ma quando sono così non ci penso nemmeno. Tanto non cambierà mai niente.'"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2395728"/>
            <a:ext cx="8595360" cy="1188720"/>
          </a:xfrm>
          <a:prstGeom prst="roundRect">
            <a:avLst>
              <a:gd name="adj" fmla="val 5385"/>
            </a:avLst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450592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terapeuta deve: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"(1) Aprire con la diary card  ·  (2) Usare almeno una skill di validazione  ·  (3) Esplorare la catena  ·  (4) Introdurre una skill DBT in modo contestualizzato  ·  (5) Mantenere la postura dialettica"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74320" y="3694176"/>
            <a:ext cx="8595360" cy="1188720"/>
          </a:xfrm>
          <a:prstGeom prst="roundRect">
            <a:avLst>
              <a:gd name="adj" fmla="val 5385"/>
            </a:avLst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7490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Debriefing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4041648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"Cosa è stato difficile? Quando è stato più tentante 'risolvere il problema'? Come avete gestito 'le skills non funzionano per me'? Cosa avete sentito nel corpo?"</a:t>
            </a:r>
            <a:endParaRPr lang="en-US" sz="12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84552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10  | 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Chiusura e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Integrazione Finale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56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474720"/>
            <a:ext cx="9144000" cy="1668780"/>
          </a:xfrm>
          <a:prstGeom prst="rect">
            <a:avLst/>
          </a:prstGeom>
          <a:solidFill>
            <a:srgbClr val="000000">
              <a:alpha val="30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0058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BLOCCO 2 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Quadro Clinico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 DBP</a:t>
            </a:r>
            <a:endParaRPr lang="en-US" sz="36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messaggi chiave del weekend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Sul disturbo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DBP è un disturbo della regolazione emotiva, identità e relazioni — non 'cattiva volontà'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L'eterogeneità è reale: la formulazione individuale supera la diagnosi-stampino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rischio suicidario è strutturale: va monitorato, non minimizzato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decorso è migliorabile: i dati longitudinali sono uno strumento terapeutico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097280"/>
            <a:ext cx="4114800" cy="3749040"/>
          </a:xfrm>
          <a:prstGeom prst="roundRect">
            <a:avLst>
              <a:gd name="adj" fmla="val 1951"/>
            </a:avLst>
          </a:prstGeom>
          <a:solidFill>
            <a:srgbClr val="FFFFFF"/>
          </a:solidFill>
          <a:ln w="12700">
            <a:solidFill>
              <a:srgbClr val="D1D9E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37760" y="118872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Sul trattamento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164592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DBT è il gold standard per la crisi — non l'unico trattamento efficace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dialettica è una postura clinica, non una tecnica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skills sono strumenti di sopravvivenza quotidiani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L'alleanza nel DBP si costruisce, si perde e si ricostruisce — è parte del trattamento</a:t>
            </a:r>
            <a:endParaRPr lang="en-US" sz="13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terapeuta con il paziente borderline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Rischi: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burnout da ipercoinvolgimento, acting out reattivo, scissione indotta, identificazione proiettiva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Risorse: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supervisione regolare (in DBT è parte del protocollo), team di consultazione, automonitoraggio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Linehan: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'Il team di consultazione DBT esiste perché il terapeuta ha bisogno di DBT quanto il paziente'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mindfulness che insegniamo ai pazienti vale anche per noi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Portate via non solo le tecniche, ma la postura: accettare e cambiare, simultaneamente</a:t>
            </a:r>
            <a:endParaRPr lang="en-US" sz="15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Letture Consigliate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Linehan (1993):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Cognitive-Behavioral Treatment of BPD — Guilford [il manuale clinico fondamentale]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Linehan (2015):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DBT Skills Training Manual, 2a ed. — Guilford [il manuale delle skills, trad. it. disponibile]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Linehan (2020):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vita degna di essere vissuta — Raffaello Cortina [autobiografia, lettura straordinaria]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Bateman &amp; Fonagy (2016):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Mentalization-Based Treatment for PD — Oxford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Young, Klosko, Weishaar (2007):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Schema Therapy — McGraw-Hill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2563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Fiore et al. (2023):  </a:t>
            </a: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Disturbo Borderline di Personalità — Manuale dei Disturbi di Personalità [testo di questo corso]</a:t>
            </a:r>
            <a:endParaRPr lang="en-US" sz="15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1A2E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560320"/>
            <a:ext cx="9144000" cy="2583180"/>
          </a:xfrm>
          <a:prstGeom prst="rect">
            <a:avLst/>
          </a:prstGeom>
          <a:solidFill>
            <a:srgbClr val="0E7490">
              <a:alpha val="20000"/>
            </a:srgbClr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73152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Grazie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20116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«Una vita degna di essere vissuta è possibile»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2606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Marsha Linehan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4572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 err="1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Dr.ssa</a:t>
            </a:r>
            <a:r>
              <a:rPr lang="en-US" sz="1200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 Caterina </a:t>
            </a:r>
            <a:r>
              <a:rPr lang="en-US" sz="1200" dirty="0" err="1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Parisio</a:t>
            </a:r>
            <a:r>
              <a:rPr lang="en-US" sz="1200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, </a:t>
            </a:r>
            <a:r>
              <a:rPr lang="en-US" sz="1200" dirty="0" err="1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Terzo</a:t>
            </a:r>
            <a:r>
              <a:rPr lang="en-US" sz="1200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 Centro </a:t>
            </a:r>
            <a:r>
              <a:rPr lang="en-US" sz="1200" dirty="0" err="1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Psicoterapia</a:t>
            </a:r>
            <a:r>
              <a:rPr lang="en-US" sz="1200" dirty="0">
                <a:solidFill>
                  <a:srgbClr val="94A3B8"/>
                </a:solidFill>
                <a:latin typeface="Arial" pitchFamily="34" charset="0"/>
                <a:cs typeface="Arial" pitchFamily="34" charset="-120"/>
              </a:rPr>
              <a:t> Roma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 è il paziente borderline? Voci dalla clinica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8595360" cy="1188720"/>
          </a:xfrm>
          <a:prstGeom prst="roundRect">
            <a:avLst>
              <a:gd name="adj" fmla="val 5385"/>
            </a:avLst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152144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Katia, 25 anni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444752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"La prima volta in psicoterapia avevo problemi con il cibo... mi sentivo grassa. Ho esitato a citare certi argomenti perché mi vergognavo... avevo paura di essere giudicata, debole, strana."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2395728"/>
            <a:ext cx="8595360" cy="1188720"/>
          </a:xfrm>
          <a:prstGeom prst="roundRect">
            <a:avLst>
              <a:gd name="adj" fmla="val 5385"/>
            </a:avLst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450592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Raffaella, 25 anni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274320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"Ho ricerca costante di sesso perché mi fa stare bene. Ma poi mi perdo... mi rendo conto che quella sensazione di adrenalina è una parte di me che non so perché esiste."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74320" y="3694176"/>
            <a:ext cx="8595360" cy="1188720"/>
          </a:xfrm>
          <a:prstGeom prst="roundRect">
            <a:avLst>
              <a:gd name="adj" fmla="val 5385"/>
            </a:avLst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7490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Elena, 31 anni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4041648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"Al centro diurno ho parlato con il medico che mi capisce come nessuno... [minuti dopo] Sono molto arrabbiata e la mia fiducia è stata tradita. Ho spacciato tutto e mi sono fracassata le mani."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4A"/>
          </a:solidFill>
          <a:ln w="12700">
            <a:solidFill>
              <a:srgbClr val="1A2E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109728"/>
            <a:ext cx="502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1440"/>
            <a:ext cx="80467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Definizione DSM-5-TR: i 9 criteri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11480" y="1097280"/>
            <a:ext cx="83210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Sforzi disperati per evitare abbandono reale o immaginario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Relazioni instabili e intense: idealizzazione ↔ svalutazione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Instabilità dell'immagine e del senso di sé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Impulsività in almeno due aree potenzialmente dannose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Comportamenti, minacce o tentativi autolesivi ricorrenti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Reattività dell'umore: disforia/irritabilità in ore, non giorni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Cronico senso di vuoto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Rabbia intensa o difficoltà nel controllo della rabbia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Ideazione paranoide transitoria o dissociazione sotto stress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5230</Words>
  <Application>Microsoft Office PowerPoint</Application>
  <PresentationFormat>Presentazione su schermo (16:9)</PresentationFormat>
  <Paragraphs>682</Paragraphs>
  <Slides>73</Slides>
  <Notes>73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73</vt:i4>
      </vt:variant>
    </vt:vector>
  </HeadingPairs>
  <TitlesOfParts>
    <vt:vector size="75" baseType="lpstr"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DBP e DBT — LUMSA Psicoterapia</dc:title>
  <dc:subject>PptxGenJS Presentation</dc:subject>
  <dc:creator>PptxGenJS</dc:creator>
  <cp:lastModifiedBy>. .</cp:lastModifiedBy>
  <cp:revision>19</cp:revision>
  <dcterms:created xsi:type="dcterms:W3CDTF">2026-06-29T21:09:22Z</dcterms:created>
  <dcterms:modified xsi:type="dcterms:W3CDTF">2026-07-19T11:06:26Z</dcterms:modified>
</cp:coreProperties>
</file>