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62" r:id="rId5"/>
    <p:sldId id="261" r:id="rId6"/>
    <p:sldId id="263" r:id="rId7"/>
    <p:sldId id="264" r:id="rId8"/>
    <p:sldId id="305" r:id="rId9"/>
    <p:sldId id="313" r:id="rId10"/>
    <p:sldId id="259" r:id="rId11"/>
    <p:sldId id="265" r:id="rId12"/>
    <p:sldId id="312" r:id="rId13"/>
    <p:sldId id="282" r:id="rId14"/>
    <p:sldId id="270" r:id="rId15"/>
    <p:sldId id="271" r:id="rId16"/>
    <p:sldId id="260" r:id="rId17"/>
    <p:sldId id="314" r:id="rId18"/>
    <p:sldId id="315" r:id="rId19"/>
    <p:sldId id="316" r:id="rId20"/>
    <p:sldId id="272" r:id="rId21"/>
    <p:sldId id="266" r:id="rId22"/>
    <p:sldId id="267" r:id="rId23"/>
    <p:sldId id="268" r:id="rId24"/>
    <p:sldId id="269" r:id="rId25"/>
    <p:sldId id="273" r:id="rId26"/>
    <p:sldId id="324" r:id="rId27"/>
    <p:sldId id="325" r:id="rId28"/>
    <p:sldId id="274" r:id="rId29"/>
    <p:sldId id="277" r:id="rId30"/>
    <p:sldId id="317" r:id="rId31"/>
    <p:sldId id="280" r:id="rId32"/>
    <p:sldId id="281" r:id="rId33"/>
    <p:sldId id="302" r:id="rId34"/>
    <p:sldId id="275" r:id="rId35"/>
    <p:sldId id="283" r:id="rId36"/>
    <p:sldId id="276" r:id="rId37"/>
    <p:sldId id="284" r:id="rId38"/>
    <p:sldId id="290" r:id="rId39"/>
    <p:sldId id="285" r:id="rId40"/>
    <p:sldId id="278" r:id="rId41"/>
    <p:sldId id="279" r:id="rId42"/>
    <p:sldId id="307" r:id="rId43"/>
    <p:sldId id="308" r:id="rId44"/>
    <p:sldId id="310" r:id="rId45"/>
    <p:sldId id="311" r:id="rId46"/>
    <p:sldId id="286" r:id="rId47"/>
    <p:sldId id="287" r:id="rId48"/>
    <p:sldId id="288" r:id="rId49"/>
    <p:sldId id="289" r:id="rId50"/>
    <p:sldId id="299" r:id="rId51"/>
    <p:sldId id="303" r:id="rId52"/>
    <p:sldId id="332" r:id="rId53"/>
    <p:sldId id="318" r:id="rId54"/>
    <p:sldId id="327" r:id="rId55"/>
    <p:sldId id="328" r:id="rId56"/>
    <p:sldId id="292" r:id="rId57"/>
    <p:sldId id="319" r:id="rId58"/>
    <p:sldId id="329" r:id="rId59"/>
    <p:sldId id="320" r:id="rId60"/>
    <p:sldId id="297" r:id="rId61"/>
    <p:sldId id="298" r:id="rId62"/>
    <p:sldId id="291" r:id="rId63"/>
    <p:sldId id="301" r:id="rId64"/>
    <p:sldId id="293" r:id="rId65"/>
    <p:sldId id="294" r:id="rId66"/>
    <p:sldId id="300" r:id="rId67"/>
    <p:sldId id="336" r:id="rId68"/>
    <p:sldId id="337" r:id="rId69"/>
    <p:sldId id="338" r:id="rId70"/>
    <p:sldId id="339" r:id="rId71"/>
    <p:sldId id="340" r:id="rId72"/>
    <p:sldId id="295" r:id="rId73"/>
    <p:sldId id="330" r:id="rId74"/>
    <p:sldId id="321" r:id="rId75"/>
    <p:sldId id="333" r:id="rId76"/>
    <p:sldId id="322" r:id="rId77"/>
    <p:sldId id="334" r:id="rId78"/>
    <p:sldId id="323" r:id="rId79"/>
    <p:sldId id="335" r:id="rId80"/>
    <p:sldId id="326" r:id="rId8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887" autoAdjust="0"/>
    <p:restoredTop sz="96148" autoAdjust="0"/>
  </p:normalViewPr>
  <p:slideViewPr>
    <p:cSldViewPr snapToGrid="0" snapToObjects="1">
      <p:cViewPr varScale="1">
        <p:scale>
          <a:sx n="109" d="100"/>
          <a:sy n="109" d="100"/>
        </p:scale>
        <p:origin x="504"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presProps" Target="presProp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stile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stile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3/21/2026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stile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3/21/2026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stile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3/21/2026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stile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3/21/2026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stile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3/21/2026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stile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stile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stile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3/21/2026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stile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stile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3/21/2026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3/21/2026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3/21/2026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stile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3/21/2026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stile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Trascinare l'immagine su un segnaposto o fare clic sull'icona per aggiungerla</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3/21/2026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stile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3/21/2026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youtube.com/watch?v=_3Xe7tuR4VE"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6.xml"/><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7.xml"/><Relationship Id="rId4" Type="http://schemas.microsoft.com/office/2007/relationships/hdphoto" Target="../media/hdphoto1.wdp"/></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hyperlink" Target="https://www.google.com/search?q=trauma+complesso&amp;sca_esv=c6fba780d92d48b7&amp;rlz=1C5CHFA_enIT974IT974&amp;biw=1297&amp;bih=724&amp;sxsrf=ANbL-n5CuTZDxJeOb0wQksmHqnrjmbwhHw%3A1773969250607&amp;ei=Yp-8aefkJLD97_UPtICd8Qw&amp;ved=2ahUKEwj_uuW5qK2TAxVWg_0HHcOsBuMQgK4QegQIARAC&amp;uact=5&amp;oq=psicoterapi+abasata+sulla+mentalizzazione+e+trauma+complesso&amp;gs_lp=Egxnd3Mtd2l6LXNlcnAiPHBzaWNvdGVyYXBpIGFiYXNhdGEgc3VsbGEgbWVudGFsaXp6YXppb25lIGUgdHJhdW1hIGNvbXBsZXNzbzIFEAAY7wUyCBAAGIAEGKIEMggQABiABBiiBDIIEAAYgAQYogQyBRAAGO8FSLhIUABYmkdwAXgBkAEAmAGoAaAB4TuqAQQwLjYxuAEDyAEA-AEBmAI-oALoQcICBBAjGCfCAgoQIxiABBgnGIoFwgILEAAYgAQYsQMYgwHCAgoQABiABBhDGIoFwgIOEC4YgAQYsQMY0QMYxwHCAgUQABiABMICCBAAGIAEGLEDwgIIEC4YgAQYsQPCAgsQABiABBiSAxiKBcICCxAAGIAEGLEDGMkDwgIFEC4YgATCAgkQABiABBgKGAvCAgkQLhiABBgKGAvCAgkQABiABBgTGA3CAggQABgTGA0YHsICCBAAGBMYFhgewgIHEAAYgAQYDcICBhAAGA0YHsICBhAAGBYYHsICCBAAGBYYChgewgIHECEYoAEYCsICBBAhGBWYAwCSBwQxLjYxoAeZ-QKyBwQwLjYxuAfZQcIHCzAuMi4zNi4yMi4yyAfyA4AIAA&amp;sclient=gws-wiz-serp&amp;mstk=AUtExfBxeovb3sAfXd60aisVLm7sbd7KkYTUsvVOJPNDHSSnV1rtAmPt26SYE1PMIQHp3pevZnTfooh0tKHWYE7NyCTrv0fz40gjCjkDqpFcWDG4LCQroDycJcFBJnTRKk32U-pR0r5c1Drh8RHy9x_Y7sVbf-e0DKN9SdljQMCyd-ACTg3_NJsSsQnwipDd1e_daT49JbHJUmXT3iNUA3o5EAMwBerf9V5xqr1TX4kBvilClhA6L4fQEh6028lG85XKELHO72IT-fidYD-T2YHYtqFl&amp;csui=3" TargetMode="Externa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hyperlink" Target="https://www.google.com/search?q=Teoria+Polivagale&amp;sca_esv=4f31c1751e6f8c43&amp;rlz=1C5CHFA_enIT974IT974&amp;biw=1297&amp;bih=724&amp;sxsrf=ANbL-n6zCy_1otq78IxXlIBwSVh9d6liig%3A1773970718017&amp;ei=HqW8afpe-MyL6A-1te_4Cg&amp;ved=2ahUKEwiO9siesq2TAxUbhf0HHWkTFVEQgK4QegQIARAD&amp;uact=5&amp;oq=modello+pirep+caretti&amp;gs_lp=Egxnd3Mtd2l6LXNlcnAiFW1vZGVsbG8gcGlyZXAgY2FyZXR0aTIFECEYoAFIuilQkgVYpiVwAXgBkAEAmAHTAaAB2xOqAQYyLjE4LjG4AQPIAQD4AQGYAhagAu4VqAIUwgIHECMYJxjqAsICChAjGCcYyQIY6gLCAhAQABgDGLQCGOoCGI8B2AEBwgIQEC4YAxi0AhjqAhiPAdgBAcICBBAjGCfCAgoQIxiABBgnGIoFwgILEAAYgAQYsQMYgwHCAg4QLhiABBixAxiDARiKBcICBRAAGIAEwgIIEC4YgAQYsQPCAgQQABgDwgIKECMY8AUYJxieBsICChAuGIAEGEMYigXCAgoQABiABBhDGIoFwgIIEAAYgAQYsQPCAg4QABiABBixAxiDARiKBcICGRAuGIAEGEMYigUYlwUY3AQY3gQY4ATYAQHCAgYQABgWGB7CAggQABiABBiiBMICCBAAGKIEGIkFwgIFEAAY7wWYAyjxBZszkkbcrIyKugYGCAEQARgKkgcGMS4yMC4xoAfmjwGyBwYwLjIwLjG4B8UVwgcKMC4xLjguMTIuMcgH0AGACAA&amp;sclient=gws-wiz-serp&amp;mstk=AUtExfBuyvI1ozHqimIrhw_wM4RfkpwzTG0cSDWMzo3RNSvkABLZkX4rAx5Rh7q47XUafEqIYGSPsb-CaaXX1Q6szjB4wJmVdkU260r538qBwfLdjCgcaSRkoCwYEbqSiOZyqPb6bPxsQlmJjtu-aYrOVLb5y15GBSVzZP4IcvJRXsZgRI0&amp;csui=3" TargetMode="Externa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hyperlink" Target="https://www.google.com/search?q=Dissociazione&amp;sca_esv=4f31c1751e6f8c43&amp;rlz=1C5CHFA_enIT974IT974&amp;biw=1297&amp;bih=724&amp;sxsrf=ANbL-n6zCy_1otq78IxXlIBwSVh9d6liig%3A1773970718017&amp;ei=HqW8afpe-MyL6A-1te_4Cg&amp;ved=2ahUKEwiO9siesq2TAxUbhf0HHWkTFVEQgK4QegQIAxAE&amp;uact=5&amp;oq=modello+pirep+caretti&amp;gs_lp=Egxnd3Mtd2l6LXNlcnAiFW1vZGVsbG8gcGlyZXAgY2FyZXR0aTIFECEYoAFIuilQkgVYpiVwAXgBkAEAmAHTAaAB2xOqAQYyLjE4LjG4AQPIAQD4AQGYAhagAu4VqAIUwgIHECMYJxjqAsICChAjGCcYyQIY6gLCAhAQABgDGLQCGOoCGI8B2AEBwgIQEC4YAxi0AhjqAhiPAdgBAcICBBAjGCfCAgoQIxiABBgnGIoFwgILEAAYgAQYsQMYgwHCAg4QLhiABBixAxiDARiKBcICBRAAGIAEwgIIEC4YgAQYsQPCAgQQABgDwgIKECMY8AUYJxieBsICChAuGIAEGEMYigXCAgoQABiABBhDGIoFwgIIEAAYgAQYsQPCAg4QABiABBixAxiDARiKBcICGRAuGIAEGEMYigUYlwUY3AQY3gQY4ATYAQHCAgYQABgWGB7CAggQABiABBiiBMICCBAAGKIEGIkFwgIFEAAY7wWYAyjxBZszkkbcrIyKugYGCAEQARgKkgcGMS4yMC4xoAfmjwGyBwYwLjIwLjG4B8UVwgcKMC4xLjguMTIuMcgH0AGACAA&amp;sclient=gws-wiz-serp&amp;mstk=AUtExfBuyvI1ozHqimIrhw_wM4RfkpwzTG0cSDWMzo3RNSvkABLZkX4rAx5Rh7q47XUafEqIYGSPsb-CaaXX1Q6szjB4wJmVdkU260r538qBwfLdjCgcaSRkoCwYEbqSiOZyqPb6bPxsQlmJjtu-aYrOVLb5y15GBSVzZP4IcvJRXsZgRI0&amp;csui=3" TargetMode="External"/><Relationship Id="rId2" Type="http://schemas.openxmlformats.org/officeDocument/2006/relationships/hyperlink" Target="https://www.google.com/search?q=Teoria+Polivagale&amp;sca_esv=4f31c1751e6f8c43&amp;rlz=1C5CHFA_enIT974IT974&amp;biw=1297&amp;bih=724&amp;sxsrf=ANbL-n6zCy_1otq78IxXlIBwSVh9d6liig%3A1773970718017&amp;ei=HqW8afpe-MyL6A-1te_4Cg&amp;ved=2ahUKEwiO9siesq2TAxUbhf0HHWkTFVEQgK4QegQIAxAC&amp;uact=5&amp;oq=modello+pirep+caretti&amp;gs_lp=Egxnd3Mtd2l6LXNlcnAiFW1vZGVsbG8gcGlyZXAgY2FyZXR0aTIFECEYoAFIuilQkgVYpiVwAXgBkAEAmAHTAaAB2xOqAQYyLjE4LjG4AQPIAQD4AQGYAhagAu4VqAIUwgIHECMYJxjqAsICChAjGCcYyQIY6gLCAhAQABgDGLQCGOoCGI8B2AEBwgIQEC4YAxi0AhjqAhiPAdgBAcICBBAjGCfCAgoQIxiABBgnGIoFwgILEAAYgAQYsQMYgwHCAg4QLhiABBixAxiDARiKBcICBRAAGIAEwgIIEC4YgAQYsQPCAgQQABgDwgIKECMY8AUYJxieBsICChAuGIAEGEMYigXCAgoQABiABBhDGIoFwgIIEAAYgAQYsQPCAg4QABiABBixAxiDARiKBcICGRAuGIAEGEMYigUYlwUY3AQY3gQY4ATYAQHCAgYQABgWGB7CAggQABiABBiiBMICCBAAGKIEGIkFwgIFEAAY7wWYAyjxBZszkkbcrIyKugYGCAEQARgKkgcGMS4yMC4xoAfmjwGyBwYwLjIwLjG4B8UVwgcKMC4xLjguMTIuMcgH0AGACAA&amp;sclient=gws-wiz-serp&amp;mstk=AUtExfBuyvI1ozHqimIrhw_wM4RfkpwzTG0cSDWMzo3RNSvkABLZkX4rAx5Rh7q47XUafEqIYGSPsb-CaaXX1Q6szjB4wJmVdkU260r538qBwfLdjCgcaSRkoCwYEbqSiOZyqPb6bPxsQlmJjtu-aYrOVLb5y15GBSVzZP4IcvJRXsZgRI0&amp;csui=3" TargetMode="Externa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b="1" dirty="0"/>
              <a:t>Le teorie psicodinamiche contemporanee nel trattamento basato</a:t>
            </a:r>
            <a:br>
              <a:rPr lang="it-IT" b="1" dirty="0"/>
            </a:br>
            <a:r>
              <a:rPr lang="it-IT" b="1" dirty="0"/>
              <a:t>sulla self </a:t>
            </a:r>
            <a:r>
              <a:rPr lang="it-IT" b="1" dirty="0" err="1"/>
              <a:t>regulation</a:t>
            </a:r>
            <a:endParaRPr lang="it-IT" dirty="0"/>
          </a:p>
        </p:txBody>
      </p:sp>
      <p:sp>
        <p:nvSpPr>
          <p:cNvPr id="3" name="Sottotitolo 2"/>
          <p:cNvSpPr>
            <a:spLocks noGrp="1"/>
          </p:cNvSpPr>
          <p:nvPr>
            <p:ph type="subTitle" idx="1"/>
          </p:nvPr>
        </p:nvSpPr>
        <p:spPr/>
        <p:txBody>
          <a:bodyPr>
            <a:normAutofit fontScale="70000" lnSpcReduction="20000"/>
          </a:bodyPr>
          <a:lstStyle/>
          <a:p>
            <a:r>
              <a:rPr lang="it-IT" b="1" dirty="0"/>
              <a:t>Dott.ssa Maria Maddalena Viola</a:t>
            </a:r>
          </a:p>
          <a:p>
            <a:r>
              <a:rPr lang="it-IT" b="1" dirty="0"/>
              <a:t>Psicologa </a:t>
            </a:r>
            <a:r>
              <a:rPr lang="mr-IN" b="1" dirty="0"/>
              <a:t>–</a:t>
            </a:r>
            <a:r>
              <a:rPr lang="it-IT" b="1" dirty="0"/>
              <a:t> Psicoterapeuta </a:t>
            </a:r>
          </a:p>
          <a:p>
            <a:r>
              <a:rPr lang="it-IT" b="1" dirty="0"/>
              <a:t>ASP Palermo Centro per la Cura delle Relazioni Violente</a:t>
            </a:r>
          </a:p>
          <a:p>
            <a:r>
              <a:rPr lang="it-IT" b="1" dirty="0"/>
              <a:t>IIPP Istituto Italiano di Psicoterapia Psicoanalitica</a:t>
            </a:r>
          </a:p>
          <a:p>
            <a:endParaRPr lang="it-IT" b="1" dirty="0"/>
          </a:p>
        </p:txBody>
      </p:sp>
      <p:pic>
        <p:nvPicPr>
          <p:cNvPr id="4" name="Immagine 3" descr="Immagine che contiene Carattere, logo, testo, Elementi grafici&#10;&#10;Il contenuto generato dall'IA potrebbe non essere corretto.">
            <a:extLst>
              <a:ext uri="{FF2B5EF4-FFF2-40B4-BE49-F238E27FC236}">
                <a16:creationId xmlns:a16="http://schemas.microsoft.com/office/drawing/2014/main" id="{BD799406-AA01-14B0-D58F-9B3D374A4967}"/>
              </a:ext>
            </a:extLst>
          </p:cNvPr>
          <p:cNvPicPr>
            <a:picLocks noChangeAspect="1"/>
          </p:cNvPicPr>
          <p:nvPr/>
        </p:nvPicPr>
        <p:blipFill>
          <a:blip r:embed="rId2"/>
          <a:stretch>
            <a:fillRect/>
          </a:stretch>
        </p:blipFill>
        <p:spPr>
          <a:xfrm>
            <a:off x="2725736" y="5903662"/>
            <a:ext cx="3159888" cy="653981"/>
          </a:xfrm>
          <a:prstGeom prst="rect">
            <a:avLst/>
          </a:prstGeom>
        </p:spPr>
      </p:pic>
    </p:spTree>
    <p:extLst>
      <p:ext uri="{BB962C8B-B14F-4D97-AF65-F5344CB8AC3E}">
        <p14:creationId xmlns:p14="http://schemas.microsoft.com/office/powerpoint/2010/main" val="16902390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Due ipotesi centrali per </a:t>
            </a:r>
            <a:r>
              <a:rPr lang="it-IT" dirty="0" err="1"/>
              <a:t>Bowlby</a:t>
            </a:r>
            <a:endParaRPr lang="it-IT" dirty="0"/>
          </a:p>
        </p:txBody>
      </p:sp>
      <p:sp>
        <p:nvSpPr>
          <p:cNvPr id="3" name="Segnaposto contenuto 2"/>
          <p:cNvSpPr>
            <a:spLocks noGrp="1"/>
          </p:cNvSpPr>
          <p:nvPr>
            <p:ph idx="1"/>
          </p:nvPr>
        </p:nvSpPr>
        <p:spPr>
          <a:xfrm>
            <a:off x="2504545" y="1456267"/>
            <a:ext cx="8915400" cy="3777622"/>
          </a:xfrm>
        </p:spPr>
        <p:txBody>
          <a:bodyPr>
            <a:normAutofit/>
          </a:bodyPr>
          <a:lstStyle/>
          <a:p>
            <a:r>
              <a:rPr lang="it-IT" dirty="0"/>
              <a:t>lo stile di attaccamento che il bambino sviluppa dipende strettamente dalla “qualità” delle cure materne ricevute. </a:t>
            </a:r>
          </a:p>
          <a:p>
            <a:r>
              <a:rPr lang="it-IT" dirty="0"/>
              <a:t>lo stile dei primi rapporti di attaccamento influenza in misura considerevole l’organizzazione precoce della personalità e soprattutto il concetto che il bambino avrà di </a:t>
            </a:r>
            <a:r>
              <a:rPr lang="it-IT" dirty="0" err="1"/>
              <a:t>sè</a:t>
            </a:r>
            <a:r>
              <a:rPr lang="it-IT" dirty="0"/>
              <a:t> e degli altri. </a:t>
            </a:r>
          </a:p>
          <a:p>
            <a:r>
              <a:rPr lang="it-IT" dirty="0"/>
              <a:t>B. teorizza un </a:t>
            </a:r>
            <a:r>
              <a:rPr lang="it-IT" altLang="it-IT" dirty="0"/>
              <a:t>sistema di controllo biologico complesso sovrastante che integra le informazioni proveniente dall’ambiente</a:t>
            </a:r>
          </a:p>
          <a:p>
            <a:endParaRPr lang="it-IT" altLang="it-IT" dirty="0"/>
          </a:p>
          <a:p>
            <a:pPr marL="0" indent="0" algn="ctr">
              <a:buNone/>
            </a:pPr>
            <a:r>
              <a:rPr lang="it-IT" altLang="it-IT" sz="4000" b="1" dirty="0"/>
              <a:t>MOI </a:t>
            </a:r>
          </a:p>
          <a:p>
            <a:pPr marL="0" indent="0" algn="ctr">
              <a:buNone/>
            </a:pPr>
            <a:r>
              <a:rPr lang="it-IT" altLang="it-IT" sz="1200" b="1" dirty="0"/>
              <a:t>Modelli operativi interni</a:t>
            </a:r>
          </a:p>
          <a:p>
            <a:endParaRPr lang="it-IT" dirty="0"/>
          </a:p>
        </p:txBody>
      </p:sp>
      <p:sp>
        <p:nvSpPr>
          <p:cNvPr id="4" name="Anello 3"/>
          <p:cNvSpPr/>
          <p:nvPr/>
        </p:nvSpPr>
        <p:spPr>
          <a:xfrm>
            <a:off x="5660387" y="3999852"/>
            <a:ext cx="2603715" cy="1766809"/>
          </a:xfrm>
          <a:prstGeom prst="donut">
            <a:avLst>
              <a:gd name="adj" fmla="val 543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Tree>
    <p:extLst>
      <p:ext uri="{BB962C8B-B14F-4D97-AF65-F5344CB8AC3E}">
        <p14:creationId xmlns:p14="http://schemas.microsoft.com/office/powerpoint/2010/main" val="21284197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MOI:</a:t>
            </a:r>
          </a:p>
        </p:txBody>
      </p:sp>
      <p:sp>
        <p:nvSpPr>
          <p:cNvPr id="3" name="Segnaposto contenuto 2"/>
          <p:cNvSpPr>
            <a:spLocks noGrp="1"/>
          </p:cNvSpPr>
          <p:nvPr>
            <p:ph idx="1"/>
          </p:nvPr>
        </p:nvSpPr>
        <p:spPr>
          <a:xfrm>
            <a:off x="2047345" y="1456266"/>
            <a:ext cx="8915400" cy="3777622"/>
          </a:xfrm>
        </p:spPr>
        <p:txBody>
          <a:bodyPr>
            <a:noAutofit/>
          </a:bodyPr>
          <a:lstStyle/>
          <a:p>
            <a:r>
              <a:rPr lang="it-IT" altLang="it-IT" dirty="0">
                <a:solidFill>
                  <a:srgbClr val="FF0000"/>
                </a:solidFill>
              </a:rPr>
              <a:t>Nella fase di sviluppo il bambino costruisce una serie di modelli di se stesso e degli altri basati su modelli </a:t>
            </a:r>
            <a:r>
              <a:rPr lang="it-IT" altLang="it-IT" b="1" dirty="0">
                <a:solidFill>
                  <a:srgbClr val="FF0000"/>
                </a:solidFill>
              </a:rPr>
              <a:t>ripetuti</a:t>
            </a:r>
            <a:r>
              <a:rPr lang="it-IT" altLang="it-IT" dirty="0">
                <a:solidFill>
                  <a:srgbClr val="FF0000"/>
                </a:solidFill>
              </a:rPr>
              <a:t> di esperienze interattive. </a:t>
            </a:r>
          </a:p>
          <a:p>
            <a:r>
              <a:rPr lang="it-IT" dirty="0"/>
              <a:t>La teoria dell’attaccamento (</a:t>
            </a:r>
            <a:r>
              <a:rPr lang="it-IT" dirty="0" err="1"/>
              <a:t>Bowlby</a:t>
            </a:r>
            <a:r>
              <a:rPr lang="it-IT" dirty="0"/>
              <a:t>, 1969, 1988) sostiene che l’esperienza fatta dal bambino durante le prime esperienze di attaccamento viene racchiusa in particolari strutture della </a:t>
            </a:r>
            <a:r>
              <a:rPr lang="it-IT" b="1" dirty="0"/>
              <a:t>memoria </a:t>
            </a:r>
            <a:r>
              <a:rPr lang="it-IT" sz="2000" b="1" dirty="0"/>
              <a:t>implicita</a:t>
            </a:r>
            <a:r>
              <a:rPr lang="it-IT" b="1" dirty="0"/>
              <a:t> </a:t>
            </a:r>
            <a:r>
              <a:rPr lang="it-IT" dirty="0"/>
              <a:t>(</a:t>
            </a:r>
            <a:r>
              <a:rPr lang="it-IT" dirty="0" err="1"/>
              <a:t>Amini</a:t>
            </a:r>
            <a:r>
              <a:rPr lang="it-IT" dirty="0"/>
              <a:t> et al., 1996), chiamate </a:t>
            </a:r>
            <a:r>
              <a:rPr lang="it-IT" dirty="0" err="1"/>
              <a:t>Internal</a:t>
            </a:r>
            <a:r>
              <a:rPr lang="it-IT" dirty="0"/>
              <a:t> </a:t>
            </a:r>
            <a:r>
              <a:rPr lang="it-IT" dirty="0" err="1"/>
              <a:t>Working</a:t>
            </a:r>
            <a:r>
              <a:rPr lang="it-IT" dirty="0"/>
              <a:t> </a:t>
            </a:r>
            <a:r>
              <a:rPr lang="it-IT" dirty="0" err="1"/>
              <a:t>Models</a:t>
            </a:r>
            <a:r>
              <a:rPr lang="it-IT" dirty="0"/>
              <a:t> (Modelli Operativi Interni, MOI). </a:t>
            </a:r>
          </a:p>
          <a:p>
            <a:r>
              <a:rPr lang="it-IT" dirty="0"/>
              <a:t>I MOI contengono la rappresentazione di sé e del genitore nelle relazioni di attaccamento, e guidano il comportamento di attaccamento di conseguenza (</a:t>
            </a:r>
            <a:r>
              <a:rPr lang="it-IT" dirty="0" err="1"/>
              <a:t>Bowlby</a:t>
            </a:r>
            <a:r>
              <a:rPr lang="it-IT" dirty="0"/>
              <a:t>, 1973, 1988; </a:t>
            </a:r>
            <a:r>
              <a:rPr lang="it-IT" dirty="0" err="1"/>
              <a:t>Bretherton</a:t>
            </a:r>
            <a:r>
              <a:rPr lang="it-IT" dirty="0"/>
              <a:t>, 1985, 1990). </a:t>
            </a:r>
          </a:p>
          <a:p>
            <a:endParaRPr lang="it-IT" sz="1400" dirty="0"/>
          </a:p>
          <a:p>
            <a:endParaRPr lang="it-IT" altLang="it-IT" sz="1400" dirty="0"/>
          </a:p>
          <a:p>
            <a:endParaRPr lang="it-IT" sz="1400" dirty="0"/>
          </a:p>
        </p:txBody>
      </p:sp>
    </p:spTree>
    <p:extLst>
      <p:ext uri="{BB962C8B-B14F-4D97-AF65-F5344CB8AC3E}">
        <p14:creationId xmlns:p14="http://schemas.microsoft.com/office/powerpoint/2010/main" val="743153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EE5A5-F8DE-ED8C-8336-FAEC67279729}"/>
            </a:ext>
          </a:extLst>
        </p:cNvPr>
        <p:cNvGrpSpPr/>
        <p:nvPr/>
      </p:nvGrpSpPr>
      <p:grpSpPr>
        <a:xfrm>
          <a:off x="0" y="0"/>
          <a:ext cx="0" cy="0"/>
          <a:chOff x="0" y="0"/>
          <a:chExt cx="0" cy="0"/>
        </a:xfrm>
      </p:grpSpPr>
      <p:pic>
        <p:nvPicPr>
          <p:cNvPr id="1026" name="Picture 2" descr="&quot;Inconscio non rimosso e memoria implicita&quot; di G. Craparo e C. Mucci. Recensione di B. Genovesi">
            <a:extLst>
              <a:ext uri="{FF2B5EF4-FFF2-40B4-BE49-F238E27FC236}">
                <a16:creationId xmlns:a16="http://schemas.microsoft.com/office/drawing/2014/main" id="{35F5CF01-DE26-AF8E-ADF8-BC0E4A2D75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23240" y="850988"/>
            <a:ext cx="1022914" cy="150203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2">
            <a:extLst>
              <a:ext uri="{FF2B5EF4-FFF2-40B4-BE49-F238E27FC236}">
                <a16:creationId xmlns:a16="http://schemas.microsoft.com/office/drawing/2014/main" id="{8A725406-65D7-5A43-F3E8-9B3F139C1646}"/>
              </a:ext>
            </a:extLst>
          </p:cNvPr>
          <p:cNvSpPr txBox="1"/>
          <p:nvPr/>
        </p:nvSpPr>
        <p:spPr>
          <a:xfrm>
            <a:off x="1849856" y="1167700"/>
            <a:ext cx="7680960" cy="5093702"/>
          </a:xfrm>
          <a:prstGeom prst="rect">
            <a:avLst/>
          </a:prstGeom>
          <a:noFill/>
        </p:spPr>
        <p:txBody>
          <a:bodyPr wrap="square">
            <a:spAutoFit/>
          </a:bodyPr>
          <a:lstStyle/>
          <a:p>
            <a:pPr>
              <a:lnSpc>
                <a:spcPct val="120000"/>
              </a:lnSpc>
              <a:spcAft>
                <a:spcPts val="800"/>
              </a:spcAft>
              <a:defRPr sz="2000" b="0" i="0"/>
            </a:pPr>
            <a:r>
              <a:rPr dirty="0">
                <a:solidFill>
                  <a:schemeClr val="tx2"/>
                </a:solidFill>
                <a:latin typeface="Aptos" panose="020B0004020202020204" pitchFamily="34" charset="0"/>
              </a:rPr>
              <a:t>La memoria </a:t>
            </a:r>
            <a:r>
              <a:rPr dirty="0" err="1">
                <a:solidFill>
                  <a:schemeClr val="tx2"/>
                </a:solidFill>
                <a:latin typeface="Aptos" panose="020B0004020202020204" pitchFamily="34" charset="0"/>
              </a:rPr>
              <a:t>implicita</a:t>
            </a:r>
            <a:r>
              <a:rPr dirty="0">
                <a:solidFill>
                  <a:schemeClr val="tx2"/>
                </a:solidFill>
                <a:latin typeface="Aptos" panose="020B0004020202020204" pitchFamily="34" charset="0"/>
              </a:rPr>
              <a:t> delle prime </a:t>
            </a:r>
            <a:r>
              <a:rPr dirty="0" err="1">
                <a:solidFill>
                  <a:schemeClr val="tx2"/>
                </a:solidFill>
                <a:latin typeface="Aptos" panose="020B0004020202020204" pitchFamily="34" charset="0"/>
              </a:rPr>
              <a:t>esperienze</a:t>
            </a:r>
            <a:r>
              <a:rPr dirty="0">
                <a:solidFill>
                  <a:schemeClr val="tx2"/>
                </a:solidFill>
                <a:latin typeface="Aptos" panose="020B0004020202020204" pitchFamily="34" charset="0"/>
              </a:rPr>
              <a:t> di </a:t>
            </a:r>
            <a:r>
              <a:rPr dirty="0" err="1">
                <a:solidFill>
                  <a:schemeClr val="tx2"/>
                </a:solidFill>
                <a:latin typeface="Aptos" panose="020B0004020202020204" pitchFamily="34" charset="0"/>
              </a:rPr>
              <a:t>attaccamento</a:t>
            </a:r>
            <a:r>
              <a:rPr dirty="0">
                <a:solidFill>
                  <a:schemeClr val="tx2"/>
                </a:solidFill>
                <a:latin typeface="Aptos" panose="020B0004020202020204" pitchFamily="34" charset="0"/>
              </a:rPr>
              <a:t> forma il </a:t>
            </a:r>
            <a:r>
              <a:rPr dirty="0" err="1">
                <a:solidFill>
                  <a:schemeClr val="tx2"/>
                </a:solidFill>
                <a:latin typeface="Aptos" panose="020B0004020202020204" pitchFamily="34" charset="0"/>
              </a:rPr>
              <a:t>nucleo</a:t>
            </a:r>
            <a:r>
              <a:rPr dirty="0">
                <a:solidFill>
                  <a:schemeClr val="tx2"/>
                </a:solidFill>
                <a:latin typeface="Aptos" panose="020B0004020202020204" pitchFamily="34" charset="0"/>
              </a:rPr>
              <a:t> </a:t>
            </a:r>
            <a:r>
              <a:rPr dirty="0" err="1">
                <a:solidFill>
                  <a:schemeClr val="tx2"/>
                </a:solidFill>
                <a:latin typeface="Aptos" panose="020B0004020202020204" pitchFamily="34" charset="0"/>
              </a:rPr>
              <a:t>originario</a:t>
            </a:r>
            <a:r>
              <a:rPr dirty="0">
                <a:solidFill>
                  <a:schemeClr val="tx2"/>
                </a:solidFill>
                <a:latin typeface="Aptos" panose="020B0004020202020204" pitchFamily="34" charset="0"/>
              </a:rPr>
              <a:t> del </a:t>
            </a:r>
            <a:r>
              <a:rPr dirty="0" err="1">
                <a:solidFill>
                  <a:schemeClr val="tx2"/>
                </a:solidFill>
                <a:latin typeface="Aptos" panose="020B0004020202020204" pitchFamily="34" charset="0"/>
              </a:rPr>
              <a:t>Sé</a:t>
            </a:r>
            <a:r>
              <a:rPr dirty="0">
                <a:solidFill>
                  <a:schemeClr val="tx2"/>
                </a:solidFill>
                <a:latin typeface="Aptos" panose="020B0004020202020204" pitchFamily="34" charset="0"/>
              </a:rPr>
              <a:t>:</a:t>
            </a:r>
          </a:p>
          <a:p>
            <a:pPr>
              <a:lnSpc>
                <a:spcPct val="120000"/>
              </a:lnSpc>
              <a:spcBef>
                <a:spcPts val="1200"/>
              </a:spcBef>
              <a:spcAft>
                <a:spcPts val="800"/>
              </a:spcAft>
              <a:defRPr sz="1700" b="1" i="0"/>
            </a:pPr>
            <a:r>
              <a:rPr sz="1600" dirty="0">
                <a:solidFill>
                  <a:schemeClr val="tx2"/>
                </a:solidFill>
                <a:latin typeface="Aptos" panose="020B0004020202020204" pitchFamily="34" charset="0"/>
              </a:rPr>
              <a:t>È PROCEDURALE:</a:t>
            </a:r>
            <a:r>
              <a:rPr lang="it-IT"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Registra</a:t>
            </a:r>
            <a:r>
              <a:rPr sz="1600" dirty="0">
                <a:solidFill>
                  <a:schemeClr val="tx2"/>
                </a:solidFill>
                <a:latin typeface="Aptos" panose="020B0004020202020204" pitchFamily="34" charset="0"/>
              </a:rPr>
              <a:t> il 'come' delle </a:t>
            </a:r>
            <a:r>
              <a:rPr sz="1600" dirty="0" err="1">
                <a:solidFill>
                  <a:schemeClr val="tx2"/>
                </a:solidFill>
                <a:latin typeface="Aptos" panose="020B0004020202020204" pitchFamily="34" charset="0"/>
              </a:rPr>
              <a:t>relazioni</a:t>
            </a:r>
            <a:r>
              <a:rPr sz="1600" dirty="0">
                <a:solidFill>
                  <a:schemeClr val="tx2"/>
                </a:solidFill>
                <a:latin typeface="Aptos" panose="020B0004020202020204" pitchFamily="34" charset="0"/>
              </a:rPr>
              <a:t>. Non '</a:t>
            </a:r>
            <a:r>
              <a:rPr sz="1600" dirty="0" err="1">
                <a:solidFill>
                  <a:schemeClr val="tx2"/>
                </a:solidFill>
                <a:latin typeface="Aptos" panose="020B0004020202020204" pitchFamily="34" charset="0"/>
              </a:rPr>
              <a:t>ricordi</a:t>
            </a:r>
            <a:r>
              <a:rPr sz="1600" dirty="0">
                <a:solidFill>
                  <a:schemeClr val="tx2"/>
                </a:solidFill>
                <a:latin typeface="Aptos" panose="020B0004020202020204" pitchFamily="34" charset="0"/>
              </a:rPr>
              <a:t>' ma '</a:t>
            </a:r>
            <a:r>
              <a:rPr sz="1600" dirty="0" err="1">
                <a:solidFill>
                  <a:schemeClr val="tx2"/>
                </a:solidFill>
                <a:latin typeface="Aptos" panose="020B0004020202020204" pitchFamily="34" charset="0"/>
              </a:rPr>
              <a:t>modi</a:t>
            </a:r>
            <a:r>
              <a:rPr sz="1600" dirty="0">
                <a:solidFill>
                  <a:schemeClr val="tx2"/>
                </a:solidFill>
                <a:latin typeface="Aptos" panose="020B0004020202020204" pitchFamily="34" charset="0"/>
              </a:rPr>
              <a:t> di fare' </a:t>
            </a:r>
            <a:r>
              <a:rPr sz="1600" dirty="0" err="1">
                <a:solidFill>
                  <a:schemeClr val="tx2"/>
                </a:solidFill>
                <a:latin typeface="Aptos" panose="020B0004020202020204" pitchFamily="34" charset="0"/>
              </a:rPr>
              <a:t>automatici</a:t>
            </a:r>
            <a:r>
              <a:rPr sz="1600" dirty="0">
                <a:solidFill>
                  <a:schemeClr val="tx2"/>
                </a:solidFill>
                <a:latin typeface="Aptos" panose="020B0004020202020204" pitchFamily="34" charset="0"/>
              </a:rPr>
              <a:t> e </a:t>
            </a:r>
            <a:r>
              <a:rPr sz="1600" dirty="0" err="1">
                <a:solidFill>
                  <a:schemeClr val="tx2"/>
                </a:solidFill>
                <a:latin typeface="Aptos" panose="020B0004020202020204" pitchFamily="34" charset="0"/>
              </a:rPr>
              <a:t>inconsci</a:t>
            </a:r>
            <a:r>
              <a:rPr sz="1600" dirty="0">
                <a:solidFill>
                  <a:schemeClr val="tx2"/>
                </a:solidFill>
                <a:latin typeface="Aptos" panose="020B0004020202020204" pitchFamily="34" charset="0"/>
              </a:rPr>
              <a:t>.</a:t>
            </a:r>
          </a:p>
          <a:p>
            <a:pPr>
              <a:lnSpc>
                <a:spcPct val="120000"/>
              </a:lnSpc>
              <a:spcBef>
                <a:spcPts val="1200"/>
              </a:spcBef>
              <a:spcAft>
                <a:spcPts val="800"/>
              </a:spcAft>
              <a:defRPr sz="1700" b="1" i="0"/>
            </a:pPr>
            <a:r>
              <a:rPr sz="1600" dirty="0">
                <a:solidFill>
                  <a:schemeClr val="tx2"/>
                </a:solidFill>
                <a:latin typeface="Aptos" panose="020B0004020202020204" pitchFamily="34" charset="0"/>
              </a:rPr>
              <a:t>È AFFETTIVA:</a:t>
            </a:r>
            <a:r>
              <a:rPr lang="it-IT"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Conserva</a:t>
            </a:r>
            <a:r>
              <a:rPr sz="1600" dirty="0">
                <a:solidFill>
                  <a:schemeClr val="tx2"/>
                </a:solidFill>
                <a:latin typeface="Aptos" panose="020B0004020202020204" pitchFamily="34" charset="0"/>
              </a:rPr>
              <a:t> il </a:t>
            </a:r>
            <a:r>
              <a:rPr sz="1600" dirty="0" err="1">
                <a:solidFill>
                  <a:schemeClr val="tx2"/>
                </a:solidFill>
                <a:latin typeface="Aptos" panose="020B0004020202020204" pitchFamily="34" charset="0"/>
              </a:rPr>
              <a:t>tono</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emotivo</a:t>
            </a:r>
            <a:r>
              <a:rPr sz="1600" dirty="0">
                <a:solidFill>
                  <a:schemeClr val="tx2"/>
                </a:solidFill>
                <a:latin typeface="Aptos" panose="020B0004020202020204" pitchFamily="34" charset="0"/>
              </a:rPr>
              <a:t> delle prime </a:t>
            </a:r>
            <a:r>
              <a:rPr sz="1600" dirty="0" err="1">
                <a:solidFill>
                  <a:schemeClr val="tx2"/>
                </a:solidFill>
                <a:latin typeface="Aptos" panose="020B0004020202020204" pitchFamily="34" charset="0"/>
              </a:rPr>
              <a:t>esperienze</a:t>
            </a:r>
            <a:r>
              <a:rPr sz="1600" dirty="0">
                <a:solidFill>
                  <a:schemeClr val="tx2"/>
                </a:solidFill>
                <a:latin typeface="Aptos" panose="020B0004020202020204" pitchFamily="34" charset="0"/>
              </a:rPr>
              <a:t> - </a:t>
            </a:r>
            <a:r>
              <a:rPr sz="1600" dirty="0" err="1">
                <a:solidFill>
                  <a:schemeClr val="tx2"/>
                </a:solidFill>
                <a:latin typeface="Aptos" panose="020B0004020202020204" pitchFamily="34" charset="0"/>
              </a:rPr>
              <a:t>sicurezza</a:t>
            </a:r>
            <a:r>
              <a:rPr sz="1600" dirty="0">
                <a:solidFill>
                  <a:schemeClr val="tx2"/>
                </a:solidFill>
                <a:latin typeface="Aptos" panose="020B0004020202020204" pitchFamily="34" charset="0"/>
              </a:rPr>
              <a:t> o </a:t>
            </a:r>
            <a:r>
              <a:rPr sz="1600" dirty="0" err="1">
                <a:solidFill>
                  <a:schemeClr val="tx2"/>
                </a:solidFill>
                <a:latin typeface="Aptos" panose="020B0004020202020204" pitchFamily="34" charset="0"/>
              </a:rPr>
              <a:t>pericolo</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connessione</a:t>
            </a:r>
            <a:r>
              <a:rPr sz="1600" dirty="0">
                <a:solidFill>
                  <a:schemeClr val="tx2"/>
                </a:solidFill>
                <a:latin typeface="Aptos" panose="020B0004020202020204" pitchFamily="34" charset="0"/>
              </a:rPr>
              <a:t> o </a:t>
            </a:r>
            <a:r>
              <a:rPr sz="1600" dirty="0" err="1">
                <a:solidFill>
                  <a:schemeClr val="tx2"/>
                </a:solidFill>
                <a:latin typeface="Aptos" panose="020B0004020202020204" pitchFamily="34" charset="0"/>
              </a:rPr>
              <a:t>isolamento</a:t>
            </a:r>
            <a:r>
              <a:rPr sz="1600" dirty="0">
                <a:solidFill>
                  <a:schemeClr val="tx2"/>
                </a:solidFill>
                <a:latin typeface="Aptos" panose="020B0004020202020204" pitchFamily="34" charset="0"/>
              </a:rPr>
              <a:t>.</a:t>
            </a:r>
          </a:p>
          <a:p>
            <a:pPr>
              <a:lnSpc>
                <a:spcPct val="120000"/>
              </a:lnSpc>
              <a:spcBef>
                <a:spcPts val="1200"/>
              </a:spcBef>
              <a:spcAft>
                <a:spcPts val="800"/>
              </a:spcAft>
              <a:defRPr sz="1700" b="1" i="0"/>
            </a:pPr>
            <a:r>
              <a:rPr sz="1600" dirty="0">
                <a:solidFill>
                  <a:schemeClr val="tx2"/>
                </a:solidFill>
                <a:latin typeface="Aptos" panose="020B0004020202020204" pitchFamily="34" charset="0"/>
              </a:rPr>
              <a:t>È CORPOREA:</a:t>
            </a:r>
            <a:r>
              <a:rPr lang="it-IT"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Vive</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nel</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corpo</a:t>
            </a:r>
            <a:r>
              <a:rPr sz="1600" dirty="0">
                <a:solidFill>
                  <a:schemeClr val="tx2"/>
                </a:solidFill>
                <a:latin typeface="Aptos" panose="020B0004020202020204" pitchFamily="34" charset="0"/>
              </a:rPr>
              <a:t> come </a:t>
            </a:r>
            <a:r>
              <a:rPr sz="1600" dirty="0" err="1">
                <a:solidFill>
                  <a:schemeClr val="tx2"/>
                </a:solidFill>
                <a:latin typeface="Aptos" panose="020B0004020202020204" pitchFamily="34" charset="0"/>
              </a:rPr>
              <a:t>sensazioni</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tensioni</a:t>
            </a:r>
            <a:r>
              <a:rPr sz="1600" dirty="0">
                <a:solidFill>
                  <a:schemeClr val="tx2"/>
                </a:solidFill>
                <a:latin typeface="Aptos" panose="020B0004020202020204" pitchFamily="34" charset="0"/>
              </a:rPr>
              <a:t>, pattern di arousal. Il </a:t>
            </a:r>
            <a:r>
              <a:rPr sz="1600" dirty="0" err="1">
                <a:solidFill>
                  <a:schemeClr val="tx2"/>
                </a:solidFill>
                <a:latin typeface="Aptos" panose="020B0004020202020204" pitchFamily="34" charset="0"/>
              </a:rPr>
              <a:t>corpo</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sa</a:t>
            </a:r>
            <a:r>
              <a:rPr sz="1600" dirty="0">
                <a:solidFill>
                  <a:schemeClr val="tx2"/>
                </a:solidFill>
                <a:latin typeface="Aptos" panose="020B0004020202020204" pitchFamily="34" charset="0"/>
              </a:rPr>
              <a:t>' prima della </a:t>
            </a:r>
            <a:r>
              <a:rPr sz="1600" dirty="0" err="1">
                <a:solidFill>
                  <a:schemeClr val="tx2"/>
                </a:solidFill>
                <a:latin typeface="Aptos" panose="020B0004020202020204" pitchFamily="34" charset="0"/>
              </a:rPr>
              <a:t>mente</a:t>
            </a:r>
            <a:r>
              <a:rPr sz="1600" dirty="0">
                <a:solidFill>
                  <a:schemeClr val="tx2"/>
                </a:solidFill>
                <a:latin typeface="Aptos" panose="020B0004020202020204" pitchFamily="34" charset="0"/>
              </a:rPr>
              <a:t>.</a:t>
            </a:r>
          </a:p>
          <a:p>
            <a:pPr>
              <a:lnSpc>
                <a:spcPct val="120000"/>
              </a:lnSpc>
              <a:spcBef>
                <a:spcPts val="1200"/>
              </a:spcBef>
              <a:spcAft>
                <a:spcPts val="800"/>
              </a:spcAft>
              <a:defRPr sz="1700" b="1" i="0"/>
            </a:pPr>
            <a:r>
              <a:rPr sz="1600" dirty="0">
                <a:solidFill>
                  <a:schemeClr val="tx2"/>
                </a:solidFill>
                <a:latin typeface="Aptos" panose="020B0004020202020204" pitchFamily="34" charset="0"/>
              </a:rPr>
              <a:t>È RELAZIONALE:</a:t>
            </a:r>
            <a:r>
              <a:rPr lang="it-IT"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Contiene</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i</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modelli</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operativi</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interni</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inconsci</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aspettative</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su</a:t>
            </a:r>
            <a:r>
              <a:rPr sz="1600" dirty="0">
                <a:solidFill>
                  <a:schemeClr val="tx2"/>
                </a:solidFill>
                <a:latin typeface="Aptos" panose="020B0004020202020204" pitchFamily="34" charset="0"/>
              </a:rPr>
              <a:t> come </a:t>
            </a:r>
            <a:r>
              <a:rPr sz="1600" dirty="0" err="1">
                <a:solidFill>
                  <a:schemeClr val="tx2"/>
                </a:solidFill>
                <a:latin typeface="Aptos" panose="020B0004020202020204" pitchFamily="34" charset="0"/>
              </a:rPr>
              <a:t>funzionano</a:t>
            </a:r>
            <a:r>
              <a:rPr sz="1600" dirty="0">
                <a:solidFill>
                  <a:schemeClr val="tx2"/>
                </a:solidFill>
                <a:latin typeface="Aptos" panose="020B0004020202020204" pitchFamily="34" charset="0"/>
              </a:rPr>
              <a:t> le </a:t>
            </a:r>
            <a:r>
              <a:rPr sz="1600" dirty="0" err="1">
                <a:solidFill>
                  <a:schemeClr val="tx2"/>
                </a:solidFill>
                <a:latin typeface="Aptos" panose="020B0004020202020204" pitchFamily="34" charset="0"/>
              </a:rPr>
              <a:t>relazioni</a:t>
            </a:r>
            <a:r>
              <a:rPr sz="1600" dirty="0">
                <a:solidFill>
                  <a:schemeClr val="tx2"/>
                </a:solidFill>
                <a:latin typeface="Aptos" panose="020B0004020202020204" pitchFamily="34" charset="0"/>
              </a:rPr>
              <a:t>.</a:t>
            </a:r>
          </a:p>
          <a:p>
            <a:pPr>
              <a:lnSpc>
                <a:spcPct val="120000"/>
              </a:lnSpc>
              <a:spcBef>
                <a:spcPts val="1400"/>
              </a:spcBef>
              <a:spcAft>
                <a:spcPts val="800"/>
              </a:spcAft>
              <a:defRPr sz="1700" b="1" i="0"/>
            </a:pPr>
            <a:r>
              <a:rPr sz="1600" dirty="0" err="1">
                <a:solidFill>
                  <a:schemeClr val="tx2"/>
                </a:solidFill>
                <a:latin typeface="Aptos" panose="020B0004020202020204" pitchFamily="34" charset="0"/>
              </a:rPr>
              <a:t>Queste</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tracce</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si</a:t>
            </a:r>
            <a:r>
              <a:rPr sz="1600" dirty="0">
                <a:solidFill>
                  <a:schemeClr val="tx2"/>
                </a:solidFill>
                <a:latin typeface="Aptos" panose="020B0004020202020204" pitchFamily="34" charset="0"/>
              </a:rPr>
              <a:t> MANIFESTANO in </a:t>
            </a:r>
            <a:r>
              <a:rPr sz="1600" dirty="0" err="1">
                <a:solidFill>
                  <a:schemeClr val="tx2"/>
                </a:solidFill>
                <a:latin typeface="Aptos" panose="020B0004020202020204" pitchFamily="34" charset="0"/>
              </a:rPr>
              <a:t>seduta</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attraverso</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postura</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tono</a:t>
            </a:r>
            <a:r>
              <a:rPr sz="1600" dirty="0">
                <a:solidFill>
                  <a:schemeClr val="tx2"/>
                </a:solidFill>
                <a:latin typeface="Aptos" panose="020B0004020202020204" pitchFamily="34" charset="0"/>
              </a:rPr>
              <a:t> di voce, </a:t>
            </a:r>
            <a:r>
              <a:rPr sz="1600" dirty="0" err="1">
                <a:solidFill>
                  <a:schemeClr val="tx2"/>
                </a:solidFill>
                <a:latin typeface="Aptos" panose="020B0004020202020204" pitchFamily="34" charset="0"/>
              </a:rPr>
              <a:t>reazioni</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corporee</a:t>
            </a:r>
            <a:r>
              <a:rPr sz="1600" dirty="0">
                <a:solidFill>
                  <a:schemeClr val="tx2"/>
                </a:solidFill>
                <a:latin typeface="Aptos" panose="020B0004020202020204" pitchFamily="34" charset="0"/>
              </a:rPr>
              <a:t>, pattern </a:t>
            </a:r>
            <a:r>
              <a:rPr sz="1600" dirty="0" err="1">
                <a:solidFill>
                  <a:schemeClr val="tx2"/>
                </a:solidFill>
                <a:latin typeface="Aptos" panose="020B0004020202020204" pitchFamily="34" charset="0"/>
              </a:rPr>
              <a:t>relazionali</a:t>
            </a:r>
            <a:r>
              <a:rPr sz="1600" dirty="0">
                <a:solidFill>
                  <a:schemeClr val="tx2"/>
                </a:solidFill>
                <a:latin typeface="Aptos" panose="020B0004020202020204" pitchFamily="34" charset="0"/>
              </a:rPr>
              <a:t>, enactment.</a:t>
            </a:r>
          </a:p>
        </p:txBody>
      </p:sp>
      <p:sp>
        <p:nvSpPr>
          <p:cNvPr id="6" name="TextBox 1">
            <a:extLst>
              <a:ext uri="{FF2B5EF4-FFF2-40B4-BE49-F238E27FC236}">
                <a16:creationId xmlns:a16="http://schemas.microsoft.com/office/drawing/2014/main" id="{5B2985B8-1C13-E770-3D46-50768695DA27}"/>
              </a:ext>
            </a:extLst>
          </p:cNvPr>
          <p:cNvSpPr txBox="1"/>
          <p:nvPr/>
        </p:nvSpPr>
        <p:spPr>
          <a:xfrm>
            <a:off x="2157432" y="343156"/>
            <a:ext cx="7208990" cy="553998"/>
          </a:xfrm>
          <a:prstGeom prst="rect">
            <a:avLst/>
          </a:prstGeom>
          <a:noFill/>
        </p:spPr>
        <p:txBody>
          <a:bodyPr wrap="square">
            <a:spAutoFit/>
          </a:bodyPr>
          <a:lstStyle/>
          <a:p>
            <a:pPr>
              <a:defRPr sz="3000" b="1">
                <a:solidFill>
                  <a:srgbClr val="1E3C64"/>
                </a:solidFill>
              </a:defRPr>
            </a:pPr>
            <a:r>
              <a:rPr sz="3000" dirty="0"/>
              <a:t>La memoria </a:t>
            </a:r>
            <a:r>
              <a:rPr sz="3000" dirty="0" err="1"/>
              <a:t>implicita</a:t>
            </a:r>
            <a:r>
              <a:rPr sz="3000" dirty="0"/>
              <a:t> </a:t>
            </a:r>
            <a:r>
              <a:rPr sz="3000" dirty="0" err="1"/>
              <a:t>struttura</a:t>
            </a:r>
            <a:r>
              <a:rPr sz="3000" dirty="0"/>
              <a:t> il </a:t>
            </a:r>
            <a:r>
              <a:rPr sz="3000" dirty="0" err="1"/>
              <a:t>Sé</a:t>
            </a:r>
            <a:endParaRPr sz="3000" dirty="0"/>
          </a:p>
        </p:txBody>
      </p:sp>
    </p:spTree>
    <p:extLst>
      <p:ext uri="{BB962C8B-B14F-4D97-AF65-F5344CB8AC3E}">
        <p14:creationId xmlns:p14="http://schemas.microsoft.com/office/powerpoint/2010/main" val="569620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391920" y="1011662"/>
            <a:ext cx="8915400" cy="3777622"/>
          </a:xfrm>
        </p:spPr>
        <p:txBody>
          <a:bodyPr/>
          <a:lstStyle/>
          <a:p>
            <a:r>
              <a:rPr lang="it-IT" altLang="it-IT" dirty="0">
                <a:solidFill>
                  <a:srgbClr val="FF0000"/>
                </a:solidFill>
              </a:rPr>
              <a:t>Queste rappresentazioni delle interazioni sono generalizzate e formano modelli rappresentazionali che il bambino usa per predire il mondo e mettersi in relazione con esso.</a:t>
            </a:r>
            <a:r>
              <a:rPr lang="it-IT" altLang="it-IT" dirty="0"/>
              <a:t> </a:t>
            </a:r>
            <a:endParaRPr lang="it-IT" dirty="0"/>
          </a:p>
          <a:p>
            <a:r>
              <a:rPr lang="it-IT" dirty="0"/>
              <a:t>E’ grazie all’azione di diversi MOI che il comportamento di attaccamento, di per sé innato, si differenzia in funzione dell’esperienza e viene organizzato secondo i tre pattern (sicuro, evitante, resistente), oppure risulta disorganizzato.</a:t>
            </a:r>
          </a:p>
          <a:p>
            <a:endParaRPr lang="it-IT" dirty="0"/>
          </a:p>
          <a:p>
            <a:r>
              <a:rPr lang="it-IT" b="1" dirty="0">
                <a:solidFill>
                  <a:srgbClr val="FF2600"/>
                </a:solidFill>
                <a:latin typeface="Times"/>
                <a:ea typeface="Times"/>
                <a:cs typeface="Times"/>
                <a:sym typeface="Times"/>
              </a:rPr>
              <a:t>Alla luce del costrutto di modelli operativi interni i diversi pattern di attaccamento insicuro possono essere interpretati anche come </a:t>
            </a:r>
            <a:r>
              <a:rPr lang="it-IT" b="1" dirty="0">
                <a:solidFill>
                  <a:schemeClr val="tx1"/>
                </a:solidFill>
                <a:latin typeface="Times"/>
                <a:ea typeface="Times"/>
                <a:cs typeface="Times"/>
                <a:sym typeface="Times"/>
              </a:rPr>
              <a:t>strategie difensive </a:t>
            </a:r>
            <a:r>
              <a:rPr lang="it-IT" b="1" dirty="0">
                <a:solidFill>
                  <a:srgbClr val="FF2600"/>
                </a:solidFill>
                <a:latin typeface="Times"/>
                <a:ea typeface="Times"/>
                <a:cs typeface="Times"/>
                <a:sym typeface="Times"/>
              </a:rPr>
              <a:t>nei confronti dei sentimenti dolorosi che le precedenti interazioni con la figura di attaccamento hanno fatto sperimentare al bambino.</a:t>
            </a:r>
          </a:p>
          <a:p>
            <a:endParaRPr lang="it-IT" dirty="0"/>
          </a:p>
        </p:txBody>
      </p:sp>
    </p:spTree>
    <p:extLst>
      <p:ext uri="{BB962C8B-B14F-4D97-AF65-F5344CB8AC3E}">
        <p14:creationId xmlns:p14="http://schemas.microsoft.com/office/powerpoint/2010/main" val="22103845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MOI: RAPPRESENTAZIONE INTERNA DELLA RELAZIONE</a:t>
            </a:r>
          </a:p>
        </p:txBody>
      </p:sp>
      <p:sp>
        <p:nvSpPr>
          <p:cNvPr id="3" name="Segnaposto testo 2"/>
          <p:cNvSpPr>
            <a:spLocks noGrp="1"/>
          </p:cNvSpPr>
          <p:nvPr>
            <p:ph type="body" idx="1"/>
          </p:nvPr>
        </p:nvSpPr>
        <p:spPr/>
        <p:txBody>
          <a:bodyPr/>
          <a:lstStyle/>
          <a:p>
            <a:r>
              <a:rPr lang="it-IT" dirty="0"/>
              <a:t>OPERATIVO</a:t>
            </a:r>
          </a:p>
        </p:txBody>
      </p:sp>
      <p:sp>
        <p:nvSpPr>
          <p:cNvPr id="4" name="Segnaposto contenuto 3"/>
          <p:cNvSpPr>
            <a:spLocks noGrp="1"/>
          </p:cNvSpPr>
          <p:nvPr>
            <p:ph sz="half" idx="2"/>
          </p:nvPr>
        </p:nvSpPr>
        <p:spPr/>
        <p:txBody>
          <a:bodyPr/>
          <a:lstStyle/>
          <a:p>
            <a:r>
              <a:rPr lang="it-IT" dirty="0"/>
              <a:t>Suggerisce che la rappresentazione è un modello dinamico</a:t>
            </a:r>
          </a:p>
        </p:txBody>
      </p:sp>
      <p:sp>
        <p:nvSpPr>
          <p:cNvPr id="5" name="Segnaposto testo 4"/>
          <p:cNvSpPr>
            <a:spLocks noGrp="1"/>
          </p:cNvSpPr>
          <p:nvPr>
            <p:ph type="body" sz="quarter" idx="3"/>
          </p:nvPr>
        </p:nvSpPr>
        <p:spPr/>
        <p:txBody>
          <a:bodyPr/>
          <a:lstStyle/>
          <a:p>
            <a:r>
              <a:rPr lang="it-IT" dirty="0"/>
              <a:t>MODELLO</a:t>
            </a:r>
          </a:p>
        </p:txBody>
      </p:sp>
      <p:sp>
        <p:nvSpPr>
          <p:cNvPr id="6" name="Segnaposto contenuto 5"/>
          <p:cNvSpPr>
            <a:spLocks noGrp="1"/>
          </p:cNvSpPr>
          <p:nvPr>
            <p:ph sz="quarter" idx="4"/>
          </p:nvPr>
        </p:nvSpPr>
        <p:spPr/>
        <p:txBody>
          <a:bodyPr/>
          <a:lstStyle/>
          <a:p>
            <a:r>
              <a:rPr lang="it-IT" dirty="0"/>
              <a:t>Implica che la struttura delle rappresentazioni è relazionale</a:t>
            </a:r>
          </a:p>
        </p:txBody>
      </p:sp>
      <p:sp>
        <p:nvSpPr>
          <p:cNvPr id="7" name="Titolo 1"/>
          <p:cNvSpPr txBox="1">
            <a:spLocks/>
          </p:cNvSpPr>
          <p:nvPr/>
        </p:nvSpPr>
        <p:spPr>
          <a:xfrm>
            <a:off x="2711113" y="3706072"/>
            <a:ext cx="8911687" cy="128089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it-IT" sz="1600" dirty="0"/>
              <a:t>ATTACCAMENTO SICURO= MOI FLESSIBILI CHE EVOLVONO E CAMBIANO NEL CORSO DELLA CRESCITA</a:t>
            </a:r>
          </a:p>
          <a:p>
            <a:endParaRPr lang="it-IT" sz="1600" dirty="0"/>
          </a:p>
          <a:p>
            <a:r>
              <a:rPr lang="it-IT" sz="1600" dirty="0"/>
              <a:t>Le esperienze relazionali nell’infanzia danno vita a molteplici processi mentali, sistemi e strutture, memorie, rappresentazioni e modalità di regolazione interna che possono essere più o meno integrate o dissociate nel corso dello sviluppo</a:t>
            </a:r>
          </a:p>
          <a:p>
            <a:endParaRPr lang="it-IT" sz="1600" dirty="0"/>
          </a:p>
          <a:p>
            <a:r>
              <a:rPr lang="it-IT" sz="1600" dirty="0"/>
              <a:t>IL bambino introietta l’immagine della madre nella relazione con lui e quindi anche i suoi processi mentali e le sue difese (</a:t>
            </a:r>
            <a:r>
              <a:rPr lang="it-IT" sz="1600" dirty="0" err="1"/>
              <a:t>Winnicott</a:t>
            </a:r>
            <a:r>
              <a:rPr lang="it-IT" sz="1600" dirty="0"/>
              <a:t>, 1960)</a:t>
            </a:r>
          </a:p>
        </p:txBody>
      </p:sp>
    </p:spTree>
    <p:extLst>
      <p:ext uri="{BB962C8B-B14F-4D97-AF65-F5344CB8AC3E}">
        <p14:creationId xmlns:p14="http://schemas.microsoft.com/office/powerpoint/2010/main" val="7923112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t>MOI e Funzione riflessiva</a:t>
            </a:r>
          </a:p>
        </p:txBody>
      </p:sp>
      <p:sp>
        <p:nvSpPr>
          <p:cNvPr id="6" name="Segnaposto contenuto 5"/>
          <p:cNvSpPr>
            <a:spLocks noGrp="1"/>
          </p:cNvSpPr>
          <p:nvPr>
            <p:ph idx="1"/>
          </p:nvPr>
        </p:nvSpPr>
        <p:spPr/>
        <p:txBody>
          <a:bodyPr/>
          <a:lstStyle/>
          <a:p>
            <a:r>
              <a:rPr lang="it-IT" dirty="0" err="1"/>
              <a:t>Main</a:t>
            </a:r>
            <a:r>
              <a:rPr lang="it-IT" dirty="0"/>
              <a:t> (1985) attribuisce le differenze individuali nell’organizzazione dell’attaccamento a differenze individuali nella rappresentazione mentale del </a:t>
            </a:r>
            <a:r>
              <a:rPr lang="it-IT" dirty="0" err="1"/>
              <a:t>S</a:t>
            </a:r>
            <a:r>
              <a:rPr lang="fr-FR" dirty="0" err="1"/>
              <a:t>é</a:t>
            </a:r>
            <a:r>
              <a:rPr lang="it-IT" dirty="0"/>
              <a:t> in relazione all’attaccamento.</a:t>
            </a:r>
          </a:p>
          <a:p>
            <a:r>
              <a:rPr lang="it-IT" dirty="0"/>
              <a:t>La capacità metacognitiva </a:t>
            </a:r>
            <a:r>
              <a:rPr lang="mr-IN" dirty="0"/>
              <a:t>–</a:t>
            </a:r>
            <a:r>
              <a:rPr lang="it-IT" dirty="0"/>
              <a:t> riflettere sulla propria mente e processi di pensiero </a:t>
            </a:r>
            <a:r>
              <a:rPr lang="mr-IN" dirty="0"/>
              <a:t>–</a:t>
            </a:r>
            <a:r>
              <a:rPr lang="it-IT" dirty="0"/>
              <a:t> diventa un indicatore della presenza di un valido attaccamento sicuro in età adulta</a:t>
            </a:r>
          </a:p>
          <a:p>
            <a:r>
              <a:rPr lang="it-IT" dirty="0"/>
              <a:t>Funzione riflessiva (</a:t>
            </a:r>
            <a:r>
              <a:rPr lang="it-IT" dirty="0" err="1"/>
              <a:t>Fonagy</a:t>
            </a:r>
            <a:r>
              <a:rPr lang="it-IT" dirty="0"/>
              <a:t> e Target 2001): la capacità psichica della madre di pensare e rappresentare mentalmente gli stati del figlio attribuendogli significati soggettivi e intersoggettivi della relazione con lui</a:t>
            </a:r>
            <a:r>
              <a:rPr lang="it-IT" dirty="0">
                <a:sym typeface="Wingdings"/>
              </a:rPr>
              <a:t> permette al bambino di costruire le basi per dare significato alla sua esperienza interiore</a:t>
            </a:r>
            <a:endParaRPr lang="it-IT" dirty="0"/>
          </a:p>
        </p:txBody>
      </p:sp>
    </p:spTree>
    <p:extLst>
      <p:ext uri="{BB962C8B-B14F-4D97-AF65-F5344CB8AC3E}">
        <p14:creationId xmlns:p14="http://schemas.microsoft.com/office/powerpoint/2010/main" val="13363803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MOI: LIVELLI SIMULTANEI E PARALLELI DI FUNZIONAMENTO MENTALE</a:t>
            </a:r>
          </a:p>
        </p:txBody>
      </p:sp>
      <p:sp>
        <p:nvSpPr>
          <p:cNvPr id="3" name="Segnaposto contenuto 2"/>
          <p:cNvSpPr>
            <a:spLocks noGrp="1"/>
          </p:cNvSpPr>
          <p:nvPr>
            <p:ph sz="half" idx="1"/>
          </p:nvPr>
        </p:nvSpPr>
        <p:spPr/>
        <p:txBody>
          <a:bodyPr>
            <a:normAutofit fontScale="85000" lnSpcReduction="10000"/>
          </a:bodyPr>
          <a:lstStyle/>
          <a:p>
            <a:r>
              <a:rPr lang="it-IT" dirty="0"/>
              <a:t>LIVELLO IMPLICITO: PROCEDURALE E NON SIMBOLICO </a:t>
            </a:r>
            <a:r>
              <a:rPr lang="mr-IN" dirty="0"/>
              <a:t>–</a:t>
            </a:r>
            <a:r>
              <a:rPr lang="it-IT" dirty="0"/>
              <a:t> La conoscenza relazionale implicita è impiegata per regolare gli stati affettivi </a:t>
            </a:r>
            <a:r>
              <a:rPr lang="mr-IN" dirty="0"/>
              <a:t>–</a:t>
            </a:r>
            <a:r>
              <a:rPr lang="it-IT" dirty="0"/>
              <a:t> mappe cognitive e affettive inconsce</a:t>
            </a:r>
          </a:p>
          <a:p>
            <a:r>
              <a:rPr lang="it-IT" dirty="0"/>
              <a:t>LIVELLO ESPLICITO: SIMBOLICO E DICHIARATIVO - L’esperienza soggettiva può essere formulata con rappresentazioni simboliche e richiamata alla memoria e verbalizzata</a:t>
            </a:r>
          </a:p>
          <a:p>
            <a:pPr marL="0" indent="0">
              <a:buNone/>
            </a:pPr>
            <a:r>
              <a:rPr lang="it-IT" sz="1200" dirty="0"/>
              <a:t>(Bucci, 1997; Stern, 2004; </a:t>
            </a:r>
            <a:r>
              <a:rPr lang="it-IT" sz="1200" dirty="0" err="1"/>
              <a:t>Beebe</a:t>
            </a:r>
            <a:r>
              <a:rPr lang="it-IT" sz="1200" dirty="0"/>
              <a:t> e </a:t>
            </a:r>
            <a:r>
              <a:rPr lang="it-IT" sz="1200" dirty="0" err="1"/>
              <a:t>Lachmann</a:t>
            </a:r>
            <a:r>
              <a:rPr lang="it-IT" sz="1200" dirty="0"/>
              <a:t>, 2002)</a:t>
            </a:r>
          </a:p>
        </p:txBody>
      </p:sp>
      <p:sp>
        <p:nvSpPr>
          <p:cNvPr id="4" name="Segnaposto contenuto 3"/>
          <p:cNvSpPr>
            <a:spLocks noGrp="1"/>
          </p:cNvSpPr>
          <p:nvPr>
            <p:ph sz="half" idx="2"/>
          </p:nvPr>
        </p:nvSpPr>
        <p:spPr/>
        <p:txBody>
          <a:bodyPr>
            <a:normAutofit fontScale="85000" lnSpcReduction="10000"/>
          </a:bodyPr>
          <a:lstStyle/>
          <a:p>
            <a:r>
              <a:rPr lang="it-IT" dirty="0"/>
              <a:t>MOID - dissociati:  si perde la capacità di regolare gli affetti e sono </a:t>
            </a:r>
            <a:r>
              <a:rPr lang="it-IT" dirty="0" err="1"/>
              <a:t>disconessi</a:t>
            </a:r>
            <a:r>
              <a:rPr lang="it-IT" dirty="0"/>
              <a:t> i collegamenti tra simbolico e non simbolico</a:t>
            </a:r>
          </a:p>
          <a:p>
            <a:r>
              <a:rPr lang="it-IT" dirty="0"/>
              <a:t>Nell’attaccamento traumatico gli affetti non sono collegabili agli eventi interattivi, gli eventi non sono modulati ma vissuti nell’intensità cruda </a:t>
            </a:r>
            <a:r>
              <a:rPr lang="mr-IN" dirty="0"/>
              <a:t>–</a:t>
            </a:r>
            <a:r>
              <a:rPr lang="it-IT" dirty="0"/>
              <a:t> viene meno il gioco del “far finta” che permette di uscire dall’”equivalenza psichica” in cui gli stati mentali coincidono con la realtà </a:t>
            </a:r>
          </a:p>
          <a:p>
            <a:r>
              <a:rPr lang="it-IT" i="1" dirty="0"/>
              <a:t>E’ PERSO IL SENSO SOGGETTIVO DELLA CONTINUITA’ INTERATTIVA RECIPROCA</a:t>
            </a:r>
          </a:p>
          <a:p>
            <a:r>
              <a:rPr lang="it-IT" i="1" dirty="0"/>
              <a:t>NON POSSONO ESSERRE OGGETTO DI ESPERIENZA SOGGETTIVA CONSAPEVOLE</a:t>
            </a:r>
          </a:p>
        </p:txBody>
      </p:sp>
    </p:spTree>
    <p:extLst>
      <p:ext uri="{BB962C8B-B14F-4D97-AF65-F5344CB8AC3E}">
        <p14:creationId xmlns:p14="http://schemas.microsoft.com/office/powerpoint/2010/main" val="5068714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95196" y="935102"/>
            <a:ext cx="7851108" cy="553998"/>
          </a:xfrm>
          <a:prstGeom prst="rect">
            <a:avLst/>
          </a:prstGeom>
          <a:noFill/>
        </p:spPr>
        <p:txBody>
          <a:bodyPr wrap="square">
            <a:spAutoFit/>
          </a:bodyPr>
          <a:lstStyle/>
          <a:p>
            <a:pPr>
              <a:defRPr sz="3000" b="1">
                <a:solidFill>
                  <a:srgbClr val="1E3C64"/>
                </a:solidFill>
              </a:defRPr>
            </a:pPr>
            <a:r>
              <a:rPr sz="3000" dirty="0" err="1">
                <a:latin typeface="Aptos" panose="020B0004020202020204" pitchFamily="34" charset="0"/>
              </a:rPr>
              <a:t>Attaccamento</a:t>
            </a:r>
            <a:r>
              <a:rPr sz="3000" dirty="0">
                <a:latin typeface="Aptos" panose="020B0004020202020204" pitchFamily="34" charset="0"/>
              </a:rPr>
              <a:t> </a:t>
            </a:r>
            <a:r>
              <a:rPr sz="3000" dirty="0" err="1">
                <a:latin typeface="Aptos" panose="020B0004020202020204" pitchFamily="34" charset="0"/>
              </a:rPr>
              <a:t>sicuro</a:t>
            </a:r>
            <a:endParaRPr sz="3000" dirty="0">
              <a:latin typeface="Aptos" panose="020B0004020202020204" pitchFamily="34" charset="0"/>
            </a:endParaRPr>
          </a:p>
        </p:txBody>
      </p:sp>
      <p:sp>
        <p:nvSpPr>
          <p:cNvPr id="3" name="TextBox 2"/>
          <p:cNvSpPr txBox="1"/>
          <p:nvPr/>
        </p:nvSpPr>
        <p:spPr>
          <a:xfrm>
            <a:off x="2255520" y="1692573"/>
            <a:ext cx="7680960" cy="3933384"/>
          </a:xfrm>
          <a:prstGeom prst="rect">
            <a:avLst/>
          </a:prstGeom>
          <a:noFill/>
        </p:spPr>
        <p:txBody>
          <a:bodyPr wrap="square" anchor="t">
            <a:spAutoFit/>
          </a:bodyPr>
          <a:lstStyle/>
          <a:p>
            <a:pPr>
              <a:lnSpc>
                <a:spcPct val="130000"/>
              </a:lnSpc>
              <a:spcAft>
                <a:spcPts val="1400"/>
              </a:spcAft>
              <a:defRPr sz="2000"/>
            </a:pPr>
            <a:r>
              <a:rPr sz="1600" dirty="0">
                <a:solidFill>
                  <a:schemeClr val="tx2"/>
                </a:solidFill>
                <a:latin typeface="Aptos" panose="020B0004020202020204" pitchFamily="34" charset="0"/>
              </a:rPr>
              <a:t>Quando </a:t>
            </a:r>
            <a:r>
              <a:rPr sz="1600" dirty="0" err="1">
                <a:solidFill>
                  <a:schemeClr val="tx2"/>
                </a:solidFill>
                <a:latin typeface="Aptos" panose="020B0004020202020204" pitchFamily="34" charset="0"/>
              </a:rPr>
              <a:t>l'attaccamento</a:t>
            </a:r>
            <a:r>
              <a:rPr sz="1600" dirty="0">
                <a:solidFill>
                  <a:schemeClr val="tx2"/>
                </a:solidFill>
                <a:latin typeface="Aptos" panose="020B0004020202020204" pitchFamily="34" charset="0"/>
              </a:rPr>
              <a:t> è </a:t>
            </a:r>
            <a:r>
              <a:rPr sz="1600" dirty="0" err="1">
                <a:solidFill>
                  <a:schemeClr val="tx2"/>
                </a:solidFill>
                <a:latin typeface="Aptos" panose="020B0004020202020204" pitchFamily="34" charset="0"/>
              </a:rPr>
              <a:t>sicuro</a:t>
            </a:r>
            <a:r>
              <a:rPr sz="1600" dirty="0">
                <a:solidFill>
                  <a:schemeClr val="tx2"/>
                </a:solidFill>
                <a:latin typeface="Aptos" panose="020B0004020202020204" pitchFamily="34" charset="0"/>
              </a:rPr>
              <a:t> e la madre è </a:t>
            </a:r>
            <a:r>
              <a:rPr sz="1600" b="1" dirty="0">
                <a:solidFill>
                  <a:schemeClr val="tx2"/>
                </a:solidFill>
                <a:latin typeface="Aptos" panose="020B0004020202020204" pitchFamily="34" charset="0"/>
              </a:rPr>
              <a:t>'</a:t>
            </a:r>
            <a:r>
              <a:rPr sz="1600" b="1" dirty="0" err="1">
                <a:solidFill>
                  <a:schemeClr val="tx2"/>
                </a:solidFill>
                <a:latin typeface="Aptos" panose="020B0004020202020204" pitchFamily="34" charset="0"/>
              </a:rPr>
              <a:t>psicobiologicamente</a:t>
            </a:r>
            <a:r>
              <a:rPr sz="1600" b="1" dirty="0">
                <a:solidFill>
                  <a:schemeClr val="tx2"/>
                </a:solidFill>
                <a:latin typeface="Aptos" panose="020B0004020202020204" pitchFamily="34" charset="0"/>
              </a:rPr>
              <a:t> </a:t>
            </a:r>
            <a:r>
              <a:rPr sz="1600" b="1" dirty="0" err="1">
                <a:solidFill>
                  <a:schemeClr val="tx2"/>
                </a:solidFill>
                <a:latin typeface="Aptos" panose="020B0004020202020204" pitchFamily="34" charset="0"/>
              </a:rPr>
              <a:t>sintonizzata</a:t>
            </a:r>
            <a:r>
              <a:rPr sz="1600" dirty="0">
                <a:solidFill>
                  <a:schemeClr val="tx2"/>
                </a:solidFill>
                <a:latin typeface="Aptos" panose="020B0004020202020204" pitchFamily="34" charset="0"/>
              </a:rPr>
              <a:t>':</a:t>
            </a:r>
            <a:br>
              <a:rPr sz="1600" dirty="0">
                <a:solidFill>
                  <a:schemeClr val="tx2"/>
                </a:solidFill>
                <a:latin typeface="Aptos" panose="020B0004020202020204" pitchFamily="34" charset="0"/>
              </a:rPr>
            </a:b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 Il bambino </a:t>
            </a:r>
            <a:r>
              <a:rPr sz="1600" dirty="0" err="1">
                <a:solidFill>
                  <a:schemeClr val="tx2"/>
                </a:solidFill>
                <a:latin typeface="Aptos" panose="020B0004020202020204" pitchFamily="34" charset="0"/>
              </a:rPr>
              <a:t>sviluppa</a:t>
            </a:r>
            <a:r>
              <a:rPr sz="1600" dirty="0">
                <a:solidFill>
                  <a:schemeClr val="tx2"/>
                </a:solidFill>
                <a:latin typeface="Aptos" panose="020B0004020202020204" pitchFamily="34" charset="0"/>
              </a:rPr>
              <a:t> la </a:t>
            </a:r>
            <a:r>
              <a:rPr sz="1600" dirty="0" err="1">
                <a:solidFill>
                  <a:schemeClr val="tx2"/>
                </a:solidFill>
                <a:latin typeface="Aptos" panose="020B0004020202020204" pitchFamily="34" charset="0"/>
              </a:rPr>
              <a:t>capacità</a:t>
            </a:r>
            <a:r>
              <a:rPr sz="1600" dirty="0">
                <a:solidFill>
                  <a:schemeClr val="tx2"/>
                </a:solidFill>
                <a:latin typeface="Aptos" panose="020B0004020202020204" pitchFamily="34" charset="0"/>
              </a:rPr>
              <a:t> di REGOLARE </a:t>
            </a:r>
            <a:r>
              <a:rPr sz="1600" dirty="0" err="1">
                <a:solidFill>
                  <a:schemeClr val="tx2"/>
                </a:solidFill>
                <a:latin typeface="Aptos" panose="020B0004020202020204" pitchFamily="34" charset="0"/>
              </a:rPr>
              <a:t>i</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propri</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stati</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emotivi</a:t>
            </a: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Apprende</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che</a:t>
            </a:r>
            <a:r>
              <a:rPr sz="1600" dirty="0">
                <a:solidFill>
                  <a:schemeClr val="tx2"/>
                </a:solidFill>
                <a:latin typeface="Aptos" panose="020B0004020202020204" pitchFamily="34" charset="0"/>
              </a:rPr>
              <a:t> le </a:t>
            </a:r>
            <a:r>
              <a:rPr sz="1600" dirty="0" err="1">
                <a:solidFill>
                  <a:schemeClr val="tx2"/>
                </a:solidFill>
                <a:latin typeface="Aptos" panose="020B0004020202020204" pitchFamily="34" charset="0"/>
              </a:rPr>
              <a:t>emozioni</a:t>
            </a:r>
            <a:r>
              <a:rPr sz="1600" dirty="0">
                <a:solidFill>
                  <a:schemeClr val="tx2"/>
                </a:solidFill>
                <a:latin typeface="Aptos" panose="020B0004020202020204" pitchFamily="34" charset="0"/>
              </a:rPr>
              <a:t> intense </a:t>
            </a:r>
            <a:r>
              <a:rPr sz="1600" dirty="0" err="1">
                <a:solidFill>
                  <a:schemeClr val="tx2"/>
                </a:solidFill>
                <a:latin typeface="Aptos" panose="020B0004020202020204" pitchFamily="34" charset="0"/>
              </a:rPr>
              <a:t>possono</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essere</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gestite</a:t>
            </a: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Costruisce</a:t>
            </a:r>
            <a:r>
              <a:rPr sz="1600" dirty="0">
                <a:solidFill>
                  <a:schemeClr val="tx2"/>
                </a:solidFill>
                <a:latin typeface="Aptos" panose="020B0004020202020204" pitchFamily="34" charset="0"/>
              </a:rPr>
              <a:t> un senso di SICUREZZA di base</a:t>
            </a: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Sviluppa</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curiosità</a:t>
            </a:r>
            <a:r>
              <a:rPr sz="1600" dirty="0">
                <a:solidFill>
                  <a:schemeClr val="tx2"/>
                </a:solidFill>
                <a:latin typeface="Aptos" panose="020B0004020202020204" pitchFamily="34" charset="0"/>
              </a:rPr>
              <a:t> ed </a:t>
            </a:r>
            <a:r>
              <a:rPr sz="1600" dirty="0" err="1">
                <a:solidFill>
                  <a:schemeClr val="tx2"/>
                </a:solidFill>
                <a:latin typeface="Aptos" panose="020B0004020202020204" pitchFamily="34" charset="0"/>
              </a:rPr>
              <a:t>esplorazione</a:t>
            </a: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 Forma un '</a:t>
            </a:r>
            <a:r>
              <a:rPr sz="1600" dirty="0" err="1">
                <a:solidFill>
                  <a:schemeClr val="tx2"/>
                </a:solidFill>
                <a:latin typeface="Aptos" panose="020B0004020202020204" pitchFamily="34" charset="0"/>
              </a:rPr>
              <a:t>modello</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operativo</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interno</a:t>
            </a:r>
            <a:r>
              <a:rPr sz="1600" dirty="0">
                <a:solidFill>
                  <a:schemeClr val="tx2"/>
                </a:solidFill>
                <a:latin typeface="Aptos" panose="020B0004020202020204" pitchFamily="34" charset="0"/>
              </a:rPr>
              <a:t>' di </a:t>
            </a:r>
            <a:r>
              <a:rPr sz="1600" dirty="0" err="1">
                <a:solidFill>
                  <a:schemeClr val="tx2"/>
                </a:solidFill>
                <a:latin typeface="Aptos" panose="020B0004020202020204" pitchFamily="34" charset="0"/>
              </a:rPr>
              <a:t>relazioni</a:t>
            </a:r>
            <a:r>
              <a:rPr sz="1600" dirty="0">
                <a:solidFill>
                  <a:schemeClr val="tx2"/>
                </a:solidFill>
                <a:latin typeface="Aptos" panose="020B0004020202020204" pitchFamily="34" charset="0"/>
              </a:rPr>
              <a:t> come FONTE DI CONFORTO</a:t>
            </a:r>
            <a:br>
              <a:rPr sz="1600" dirty="0">
                <a:solidFill>
                  <a:schemeClr val="tx2"/>
                </a:solidFill>
                <a:latin typeface="Aptos" panose="020B0004020202020204" pitchFamily="34" charset="0"/>
              </a:rPr>
            </a:b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Tutto </a:t>
            </a:r>
            <a:r>
              <a:rPr sz="1600" dirty="0" err="1">
                <a:solidFill>
                  <a:schemeClr val="tx2"/>
                </a:solidFill>
                <a:latin typeface="Aptos" panose="020B0004020202020204" pitchFamily="34" charset="0"/>
              </a:rPr>
              <a:t>questo</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si</a:t>
            </a:r>
            <a:r>
              <a:rPr sz="1600" dirty="0">
                <a:solidFill>
                  <a:schemeClr val="tx2"/>
                </a:solidFill>
                <a:latin typeface="Aptos" panose="020B0004020202020204" pitchFamily="34" charset="0"/>
              </a:rPr>
              <a:t> traduce in uno </a:t>
            </a:r>
            <a:r>
              <a:rPr sz="1600" dirty="0" err="1">
                <a:solidFill>
                  <a:schemeClr val="tx2"/>
                </a:solidFill>
                <a:latin typeface="Aptos" panose="020B0004020202020204" pitchFamily="34" charset="0"/>
              </a:rPr>
              <a:t>sviluppo</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ottimale</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dell'emisfero</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destro</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che</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diventa</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capace</a:t>
            </a:r>
            <a:r>
              <a:rPr sz="1600" dirty="0">
                <a:solidFill>
                  <a:schemeClr val="tx2"/>
                </a:solidFill>
                <a:latin typeface="Aptos" panose="020B0004020202020204" pitchFamily="34" charset="0"/>
              </a:rPr>
              <a:t> di:</a:t>
            </a:r>
            <a:br>
              <a:rPr sz="1600" dirty="0">
                <a:solidFill>
                  <a:schemeClr val="tx2"/>
                </a:solidFill>
                <a:latin typeface="Aptos" panose="020B0004020202020204" pitchFamily="34" charset="0"/>
              </a:rPr>
            </a:br>
            <a:r>
              <a:rPr sz="1600" b="1" dirty="0">
                <a:solidFill>
                  <a:schemeClr val="tx2"/>
                </a:solidFill>
                <a:latin typeface="Aptos" panose="020B0004020202020204" pitchFamily="34" charset="0"/>
              </a:rPr>
              <a:t>• </a:t>
            </a:r>
            <a:r>
              <a:rPr sz="1600" b="1" dirty="0" err="1">
                <a:solidFill>
                  <a:schemeClr val="tx2"/>
                </a:solidFill>
                <a:latin typeface="Aptos" panose="020B0004020202020204" pitchFamily="34" charset="0"/>
              </a:rPr>
              <a:t>Regolazione</a:t>
            </a:r>
            <a:r>
              <a:rPr sz="1600" b="1" dirty="0">
                <a:solidFill>
                  <a:schemeClr val="tx2"/>
                </a:solidFill>
                <a:latin typeface="Aptos" panose="020B0004020202020204" pitchFamily="34" charset="0"/>
              </a:rPr>
              <a:t> </a:t>
            </a:r>
            <a:r>
              <a:rPr sz="1600" b="1" dirty="0" err="1">
                <a:solidFill>
                  <a:schemeClr val="tx2"/>
                </a:solidFill>
                <a:latin typeface="Aptos" panose="020B0004020202020204" pitchFamily="34" charset="0"/>
              </a:rPr>
              <a:t>emotiva</a:t>
            </a:r>
            <a:r>
              <a:rPr sz="1600" b="1" dirty="0">
                <a:solidFill>
                  <a:schemeClr val="tx2"/>
                </a:solidFill>
                <a:latin typeface="Aptos" panose="020B0004020202020204" pitchFamily="34" charset="0"/>
              </a:rPr>
              <a:t> </a:t>
            </a:r>
            <a:r>
              <a:rPr sz="1600" b="1" dirty="0" err="1">
                <a:solidFill>
                  <a:schemeClr val="tx2"/>
                </a:solidFill>
                <a:latin typeface="Aptos" panose="020B0004020202020204" pitchFamily="34" charset="0"/>
              </a:rPr>
              <a:t>efficace</a:t>
            </a:r>
            <a:br>
              <a:rPr sz="1600" b="1" dirty="0">
                <a:solidFill>
                  <a:schemeClr val="tx2"/>
                </a:solidFill>
                <a:latin typeface="Aptos" panose="020B0004020202020204" pitchFamily="34" charset="0"/>
              </a:rPr>
            </a:br>
            <a:r>
              <a:rPr sz="1600" b="1" dirty="0">
                <a:solidFill>
                  <a:schemeClr val="tx2"/>
                </a:solidFill>
                <a:latin typeface="Aptos" panose="020B0004020202020204" pitchFamily="34" charset="0"/>
              </a:rPr>
              <a:t>• </a:t>
            </a:r>
            <a:r>
              <a:rPr lang="it-IT" sz="1600" b="1" dirty="0">
                <a:solidFill>
                  <a:schemeClr val="tx2"/>
                </a:solidFill>
                <a:latin typeface="Aptos" panose="020B0004020202020204" pitchFamily="34" charset="0"/>
              </a:rPr>
              <a:t>Tolleranza dello </a:t>
            </a:r>
            <a:r>
              <a:rPr sz="1600" b="1" dirty="0">
                <a:solidFill>
                  <a:schemeClr val="tx2"/>
                </a:solidFill>
                <a:latin typeface="Aptos" panose="020B0004020202020204" pitchFamily="34" charset="0"/>
              </a:rPr>
              <a:t>stress</a:t>
            </a:r>
            <a:br>
              <a:rPr sz="1600" b="1" dirty="0">
                <a:solidFill>
                  <a:schemeClr val="tx2"/>
                </a:solidFill>
                <a:latin typeface="Aptos" panose="020B0004020202020204" pitchFamily="34" charset="0"/>
              </a:rPr>
            </a:br>
            <a:r>
              <a:rPr sz="1600" b="1" dirty="0">
                <a:solidFill>
                  <a:schemeClr val="tx2"/>
                </a:solidFill>
                <a:latin typeface="Aptos" panose="020B0004020202020204" pitchFamily="34" charset="0"/>
              </a:rPr>
              <a:t>• </a:t>
            </a:r>
            <a:r>
              <a:rPr sz="1600" b="1" dirty="0" err="1">
                <a:solidFill>
                  <a:schemeClr val="tx2"/>
                </a:solidFill>
                <a:latin typeface="Aptos" panose="020B0004020202020204" pitchFamily="34" charset="0"/>
              </a:rPr>
              <a:t>Benessere</a:t>
            </a:r>
            <a:r>
              <a:rPr sz="1600" b="1" dirty="0">
                <a:solidFill>
                  <a:schemeClr val="tx2"/>
                </a:solidFill>
                <a:latin typeface="Aptos" panose="020B0004020202020204" pitchFamily="34" charset="0"/>
              </a:rPr>
              <a:t> </a:t>
            </a:r>
            <a:r>
              <a:rPr sz="1600" b="1" dirty="0" err="1">
                <a:solidFill>
                  <a:schemeClr val="tx2"/>
                </a:solidFill>
                <a:latin typeface="Aptos" panose="020B0004020202020204" pitchFamily="34" charset="0"/>
              </a:rPr>
              <a:t>emotivo</a:t>
            </a:r>
            <a:r>
              <a:rPr sz="1600" b="1" dirty="0">
                <a:solidFill>
                  <a:schemeClr val="tx2"/>
                </a:solidFill>
                <a:latin typeface="Aptos" panose="020B0004020202020204" pitchFamily="34" charset="0"/>
              </a:rPr>
              <a:t> </a:t>
            </a:r>
            <a:r>
              <a:rPr sz="1600" b="1" dirty="0" err="1">
                <a:solidFill>
                  <a:schemeClr val="tx2"/>
                </a:solidFill>
                <a:latin typeface="Aptos" panose="020B0004020202020204" pitchFamily="34" charset="0"/>
              </a:rPr>
              <a:t>duraturo</a:t>
            </a:r>
            <a:endParaRPr sz="1600" b="1" dirty="0">
              <a:solidFill>
                <a:schemeClr val="tx2"/>
              </a:solidFill>
              <a:latin typeface="Aptos" panose="020B0004020202020204" pitchFamily="34" charset="0"/>
            </a:endParaRPr>
          </a:p>
        </p:txBody>
      </p:sp>
      <p:pic>
        <p:nvPicPr>
          <p:cNvPr id="4" name="Immagine 3" descr="Immagine che contiene Carattere, logo, testo, Elementi grafici&#10;&#10;Il contenuto generato dall'IA potrebbe non essere corretto.">
            <a:extLst>
              <a:ext uri="{FF2B5EF4-FFF2-40B4-BE49-F238E27FC236}">
                <a16:creationId xmlns:a16="http://schemas.microsoft.com/office/drawing/2014/main" id="{B8D56EBC-D8E1-C8DE-8702-899BD3702E70}"/>
              </a:ext>
            </a:extLst>
          </p:cNvPr>
          <p:cNvPicPr>
            <a:picLocks noChangeAspect="1"/>
          </p:cNvPicPr>
          <p:nvPr/>
        </p:nvPicPr>
        <p:blipFill>
          <a:blip r:embed="rId2"/>
          <a:stretch>
            <a:fillRect/>
          </a:stretch>
        </p:blipFill>
        <p:spPr>
          <a:xfrm>
            <a:off x="4263195" y="250752"/>
            <a:ext cx="3159888" cy="653981"/>
          </a:xfrm>
          <a:prstGeom prst="rect">
            <a:avLst/>
          </a:prstGeom>
        </p:spPr>
      </p:pic>
    </p:spTree>
    <p:extLst>
      <p:ext uri="{BB962C8B-B14F-4D97-AF65-F5344CB8AC3E}">
        <p14:creationId xmlns:p14="http://schemas.microsoft.com/office/powerpoint/2010/main" val="10972076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52759" y="1089639"/>
            <a:ext cx="7180758" cy="954107"/>
          </a:xfrm>
          <a:prstGeom prst="rect">
            <a:avLst/>
          </a:prstGeom>
          <a:noFill/>
        </p:spPr>
        <p:txBody>
          <a:bodyPr wrap="square">
            <a:spAutoFit/>
          </a:bodyPr>
          <a:lstStyle/>
          <a:p>
            <a:pPr>
              <a:defRPr sz="3000" b="1">
                <a:solidFill>
                  <a:srgbClr val="1E3C64"/>
                </a:solidFill>
              </a:defRPr>
            </a:pPr>
            <a:r>
              <a:rPr sz="2800" dirty="0">
                <a:latin typeface="Aptos" panose="020B0004020202020204" pitchFamily="34" charset="0"/>
              </a:rPr>
              <a:t>La </a:t>
            </a:r>
            <a:r>
              <a:rPr sz="2800" dirty="0" err="1">
                <a:latin typeface="Aptos" panose="020B0004020202020204" pitchFamily="34" charset="0"/>
              </a:rPr>
              <a:t>definizione</a:t>
            </a:r>
            <a:r>
              <a:rPr sz="2800" dirty="0">
                <a:latin typeface="Aptos" panose="020B0004020202020204" pitchFamily="34" charset="0"/>
              </a:rPr>
              <a:t> di salute </a:t>
            </a:r>
            <a:r>
              <a:rPr sz="2800" dirty="0" err="1">
                <a:latin typeface="Aptos" panose="020B0004020202020204" pitchFamily="34" charset="0"/>
              </a:rPr>
              <a:t>mentale</a:t>
            </a:r>
            <a:r>
              <a:rPr sz="2800" dirty="0">
                <a:latin typeface="Aptos" panose="020B0004020202020204" pitchFamily="34" charset="0"/>
              </a:rPr>
              <a:t> secondo Schore</a:t>
            </a:r>
          </a:p>
        </p:txBody>
      </p:sp>
      <p:sp>
        <p:nvSpPr>
          <p:cNvPr id="3" name="TextBox 2"/>
          <p:cNvSpPr txBox="1"/>
          <p:nvPr/>
        </p:nvSpPr>
        <p:spPr>
          <a:xfrm>
            <a:off x="1636899" y="2085065"/>
            <a:ext cx="8412481" cy="3910238"/>
          </a:xfrm>
          <a:prstGeom prst="rect">
            <a:avLst/>
          </a:prstGeom>
          <a:noFill/>
        </p:spPr>
        <p:txBody>
          <a:bodyPr wrap="square" anchor="t">
            <a:spAutoFit/>
          </a:bodyPr>
          <a:lstStyle/>
          <a:p>
            <a:pPr>
              <a:lnSpc>
                <a:spcPct val="130000"/>
              </a:lnSpc>
              <a:spcAft>
                <a:spcPts val="1400"/>
              </a:spcAft>
              <a:defRPr sz="2000"/>
            </a:pPr>
            <a:r>
              <a:rPr sz="1600" dirty="0">
                <a:solidFill>
                  <a:schemeClr val="tx2"/>
                </a:solidFill>
                <a:latin typeface="Aptos" panose="020B0004020202020204" pitchFamily="34" charset="0"/>
              </a:rPr>
              <a:t>Schore </a:t>
            </a:r>
            <a:r>
              <a:rPr sz="1600" dirty="0" err="1">
                <a:solidFill>
                  <a:schemeClr val="tx2"/>
                </a:solidFill>
                <a:latin typeface="Aptos" panose="020B0004020202020204" pitchFamily="34" charset="0"/>
              </a:rPr>
              <a:t>definisce</a:t>
            </a:r>
            <a:r>
              <a:rPr sz="1600" dirty="0">
                <a:solidFill>
                  <a:schemeClr val="tx2"/>
                </a:solidFill>
                <a:latin typeface="Aptos" panose="020B0004020202020204" pitchFamily="34" charset="0"/>
              </a:rPr>
              <a:t> la salute </a:t>
            </a:r>
            <a:r>
              <a:rPr sz="1600" dirty="0" err="1">
                <a:solidFill>
                  <a:schemeClr val="tx2"/>
                </a:solidFill>
                <a:latin typeface="Aptos" panose="020B0004020202020204" pitchFamily="34" charset="0"/>
              </a:rPr>
              <a:t>mentale</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adattiva</a:t>
            </a:r>
            <a:r>
              <a:rPr sz="1600" dirty="0">
                <a:solidFill>
                  <a:schemeClr val="tx2"/>
                </a:solidFill>
                <a:latin typeface="Aptos" panose="020B0004020202020204" pitchFamily="34" charset="0"/>
              </a:rPr>
              <a:t> del bambino come:</a:t>
            </a:r>
            <a:br>
              <a:rPr sz="1600" dirty="0">
                <a:solidFill>
                  <a:schemeClr val="tx2"/>
                </a:solidFill>
                <a:latin typeface="Aptos" panose="020B0004020202020204" pitchFamily="34" charset="0"/>
              </a:rPr>
            </a:br>
            <a:br>
              <a:rPr sz="1600" dirty="0">
                <a:solidFill>
                  <a:schemeClr val="tx2"/>
                </a:solidFill>
                <a:latin typeface="Aptos" panose="020B0004020202020204" pitchFamily="34" charset="0"/>
              </a:rPr>
            </a:br>
            <a:r>
              <a:rPr sz="1600" b="1" dirty="0">
                <a:solidFill>
                  <a:schemeClr val="tx2"/>
                </a:solidFill>
                <a:latin typeface="Aptos" panose="020B0004020202020204" pitchFamily="34" charset="0"/>
              </a:rPr>
              <a:t>'</a:t>
            </a:r>
            <a:r>
              <a:rPr sz="1600" b="1" dirty="0" err="1">
                <a:solidFill>
                  <a:schemeClr val="tx2"/>
                </a:solidFill>
                <a:latin typeface="Aptos" panose="020B0004020202020204" pitchFamily="34" charset="0"/>
              </a:rPr>
              <a:t>L'espressione</a:t>
            </a:r>
            <a:r>
              <a:rPr sz="1600" b="1" dirty="0">
                <a:solidFill>
                  <a:schemeClr val="tx2"/>
                </a:solidFill>
                <a:latin typeface="Aptos" panose="020B0004020202020204" pitchFamily="34" charset="0"/>
              </a:rPr>
              <a:t> </a:t>
            </a:r>
            <a:r>
              <a:rPr sz="1600" b="1" dirty="0" err="1">
                <a:solidFill>
                  <a:schemeClr val="tx2"/>
                </a:solidFill>
                <a:latin typeface="Aptos" panose="020B0004020202020204" pitchFamily="34" charset="0"/>
              </a:rPr>
              <a:t>più</a:t>
            </a:r>
            <a:r>
              <a:rPr sz="1600" b="1" dirty="0">
                <a:solidFill>
                  <a:schemeClr val="tx2"/>
                </a:solidFill>
                <a:latin typeface="Aptos" panose="020B0004020202020204" pitchFamily="34" charset="0"/>
              </a:rPr>
              <a:t> </a:t>
            </a:r>
            <a:r>
              <a:rPr sz="1600" b="1" dirty="0" err="1">
                <a:solidFill>
                  <a:schemeClr val="tx2"/>
                </a:solidFill>
                <a:latin typeface="Aptos" panose="020B0004020202020204" pitchFamily="34" charset="0"/>
              </a:rPr>
              <a:t>precoce</a:t>
            </a:r>
            <a:r>
              <a:rPr sz="1600" b="1" dirty="0">
                <a:solidFill>
                  <a:schemeClr val="tx2"/>
                </a:solidFill>
                <a:latin typeface="Aptos" panose="020B0004020202020204" pitchFamily="34" charset="0"/>
              </a:rPr>
              <a:t> di </a:t>
            </a:r>
            <a:r>
              <a:rPr sz="1600" b="1" dirty="0" err="1">
                <a:solidFill>
                  <a:schemeClr val="tx2"/>
                </a:solidFill>
                <a:latin typeface="Aptos" panose="020B0004020202020204" pitchFamily="34" charset="0"/>
              </a:rPr>
              <a:t>strategie</a:t>
            </a:r>
            <a:r>
              <a:rPr sz="1600" b="1" dirty="0">
                <a:solidFill>
                  <a:schemeClr val="tx2"/>
                </a:solidFill>
                <a:latin typeface="Aptos" panose="020B0004020202020204" pitchFamily="34" charset="0"/>
              </a:rPr>
              <a:t> FLESSIBILI per </a:t>
            </a:r>
            <a:r>
              <a:rPr sz="1600" b="1" dirty="0" err="1">
                <a:solidFill>
                  <a:schemeClr val="tx2"/>
                </a:solidFill>
                <a:latin typeface="Aptos" panose="020B0004020202020204" pitchFamily="34" charset="0"/>
              </a:rPr>
              <a:t>affrontare</a:t>
            </a:r>
            <a:r>
              <a:rPr sz="1600" b="1" dirty="0">
                <a:solidFill>
                  <a:schemeClr val="tx2"/>
                </a:solidFill>
                <a:latin typeface="Aptos" panose="020B0004020202020204" pitchFamily="34" charset="0"/>
              </a:rPr>
              <a:t> la </a:t>
            </a:r>
            <a:r>
              <a:rPr sz="1600" b="1" dirty="0" err="1">
                <a:solidFill>
                  <a:schemeClr val="tx2"/>
                </a:solidFill>
                <a:latin typeface="Aptos" panose="020B0004020202020204" pitchFamily="34" charset="0"/>
              </a:rPr>
              <a:t>novità</a:t>
            </a:r>
            <a:r>
              <a:rPr sz="1600" b="1" dirty="0">
                <a:solidFill>
                  <a:schemeClr val="tx2"/>
                </a:solidFill>
                <a:latin typeface="Aptos" panose="020B0004020202020204" pitchFamily="34" charset="0"/>
              </a:rPr>
              <a:t> e lo stress </a:t>
            </a:r>
            <a:r>
              <a:rPr sz="1600" b="1" dirty="0" err="1">
                <a:solidFill>
                  <a:schemeClr val="tx2"/>
                </a:solidFill>
                <a:latin typeface="Aptos" panose="020B0004020202020204" pitchFamily="34" charset="0"/>
              </a:rPr>
              <a:t>nelle</a:t>
            </a:r>
            <a:r>
              <a:rPr sz="1600" b="1" dirty="0">
                <a:solidFill>
                  <a:schemeClr val="tx2"/>
                </a:solidFill>
                <a:latin typeface="Aptos" panose="020B0004020202020204" pitchFamily="34" charset="0"/>
              </a:rPr>
              <a:t> </a:t>
            </a:r>
            <a:r>
              <a:rPr sz="1600" b="1" dirty="0" err="1">
                <a:solidFill>
                  <a:schemeClr val="tx2"/>
                </a:solidFill>
                <a:latin typeface="Aptos" panose="020B0004020202020204" pitchFamily="34" charset="0"/>
              </a:rPr>
              <a:t>interazioni</a:t>
            </a:r>
            <a:r>
              <a:rPr sz="1600" b="1" dirty="0">
                <a:solidFill>
                  <a:schemeClr val="tx2"/>
                </a:solidFill>
                <a:latin typeface="Aptos" panose="020B0004020202020204" pitchFamily="34" charset="0"/>
              </a:rPr>
              <a:t> </a:t>
            </a:r>
            <a:r>
              <a:rPr sz="1600" b="1" dirty="0" err="1">
                <a:solidFill>
                  <a:schemeClr val="tx2"/>
                </a:solidFill>
                <a:latin typeface="Aptos" panose="020B0004020202020204" pitchFamily="34" charset="0"/>
              </a:rPr>
              <a:t>umane</a:t>
            </a:r>
            <a:r>
              <a:rPr sz="1600" b="1" dirty="0">
                <a:solidFill>
                  <a:schemeClr val="tx2"/>
                </a:solidFill>
                <a:latin typeface="Aptos" panose="020B0004020202020204" pitchFamily="34" charset="0"/>
              </a:rPr>
              <a:t>'</a:t>
            </a:r>
            <a:br>
              <a:rPr sz="1600" dirty="0">
                <a:solidFill>
                  <a:schemeClr val="tx2"/>
                </a:solidFill>
                <a:latin typeface="Aptos" panose="020B0004020202020204" pitchFamily="34" charset="0"/>
              </a:rPr>
            </a:b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Non è </a:t>
            </a:r>
            <a:r>
              <a:rPr sz="1600" dirty="0" err="1">
                <a:solidFill>
                  <a:schemeClr val="tx2"/>
                </a:solidFill>
                <a:latin typeface="Aptos" panose="020B0004020202020204" pitchFamily="34" charset="0"/>
              </a:rPr>
              <a:t>l'assenza</a:t>
            </a:r>
            <a:r>
              <a:rPr sz="1600" dirty="0">
                <a:solidFill>
                  <a:schemeClr val="tx2"/>
                </a:solidFill>
                <a:latin typeface="Aptos" panose="020B0004020202020204" pitchFamily="34" charset="0"/>
              </a:rPr>
              <a:t> di stress, ma la </a:t>
            </a:r>
            <a:r>
              <a:rPr sz="1600" dirty="0" err="1">
                <a:solidFill>
                  <a:schemeClr val="tx2"/>
                </a:solidFill>
                <a:latin typeface="Aptos" panose="020B0004020202020204" pitchFamily="34" charset="0"/>
              </a:rPr>
              <a:t>capacità</a:t>
            </a:r>
            <a:r>
              <a:rPr sz="1600" dirty="0">
                <a:solidFill>
                  <a:schemeClr val="tx2"/>
                </a:solidFill>
                <a:latin typeface="Aptos" panose="020B0004020202020204" pitchFamily="34" charset="0"/>
              </a:rPr>
              <a:t> di:</a:t>
            </a: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 TOLLERARE </a:t>
            </a:r>
            <a:r>
              <a:rPr sz="1600" dirty="0" err="1">
                <a:solidFill>
                  <a:schemeClr val="tx2"/>
                </a:solidFill>
                <a:latin typeface="Aptos" panose="020B0004020202020204" pitchFamily="34" charset="0"/>
              </a:rPr>
              <a:t>gli</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stati</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emotivi</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intensi</a:t>
            </a: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 RECUPERARE dopo la </a:t>
            </a:r>
            <a:r>
              <a:rPr sz="1600" dirty="0" err="1">
                <a:solidFill>
                  <a:schemeClr val="tx2"/>
                </a:solidFill>
                <a:latin typeface="Aptos" panose="020B0004020202020204" pitchFamily="34" charset="0"/>
              </a:rPr>
              <a:t>disregolazione</a:t>
            </a: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 USARE le </a:t>
            </a:r>
            <a:r>
              <a:rPr sz="1600" dirty="0" err="1">
                <a:solidFill>
                  <a:schemeClr val="tx2"/>
                </a:solidFill>
                <a:latin typeface="Aptos" panose="020B0004020202020204" pitchFamily="34" charset="0"/>
              </a:rPr>
              <a:t>relazioni</a:t>
            </a:r>
            <a:r>
              <a:rPr sz="1600" dirty="0">
                <a:solidFill>
                  <a:schemeClr val="tx2"/>
                </a:solidFill>
                <a:latin typeface="Aptos" panose="020B0004020202020204" pitchFamily="34" charset="0"/>
              </a:rPr>
              <a:t> come </a:t>
            </a:r>
            <a:r>
              <a:rPr sz="1600" dirty="0" err="1">
                <a:solidFill>
                  <a:schemeClr val="tx2"/>
                </a:solidFill>
                <a:latin typeface="Aptos" panose="020B0004020202020204" pitchFamily="34" charset="0"/>
              </a:rPr>
              <a:t>risorsa</a:t>
            </a:r>
            <a:br>
              <a:rPr sz="1600" dirty="0">
                <a:solidFill>
                  <a:schemeClr val="tx2"/>
                </a:solidFill>
                <a:latin typeface="Aptos" panose="020B0004020202020204" pitchFamily="34" charset="0"/>
              </a:rPr>
            </a:b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Questa </a:t>
            </a:r>
            <a:r>
              <a:rPr sz="1600" dirty="0" err="1">
                <a:solidFill>
                  <a:schemeClr val="tx2"/>
                </a:solidFill>
                <a:latin typeface="Aptos" panose="020B0004020202020204" pitchFamily="34" charset="0"/>
              </a:rPr>
              <a:t>capacità</a:t>
            </a:r>
            <a:r>
              <a:rPr sz="1600" dirty="0">
                <a:solidFill>
                  <a:schemeClr val="tx2"/>
                </a:solidFill>
                <a:latin typeface="Aptos" panose="020B0004020202020204" pitchFamily="34" charset="0"/>
              </a:rPr>
              <a:t> è </a:t>
            </a:r>
            <a:r>
              <a:rPr sz="1600" dirty="0" err="1">
                <a:solidFill>
                  <a:schemeClr val="tx2"/>
                </a:solidFill>
                <a:latin typeface="Aptos" panose="020B0004020202020204" pitchFamily="34" charset="0"/>
              </a:rPr>
              <a:t>forgiata</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nelle</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primissime</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esperienze</a:t>
            </a:r>
            <a:r>
              <a:rPr sz="1600" dirty="0">
                <a:solidFill>
                  <a:schemeClr val="tx2"/>
                </a:solidFill>
                <a:latin typeface="Aptos" panose="020B0004020202020204" pitchFamily="34" charset="0"/>
              </a:rPr>
              <a:t> di </a:t>
            </a:r>
            <a:r>
              <a:rPr sz="1600" dirty="0" err="1">
                <a:solidFill>
                  <a:schemeClr val="tx2"/>
                </a:solidFill>
                <a:latin typeface="Aptos" panose="020B0004020202020204" pitchFamily="34" charset="0"/>
              </a:rPr>
              <a:t>attaccamento</a:t>
            </a:r>
            <a:r>
              <a:rPr sz="1600" dirty="0">
                <a:solidFill>
                  <a:schemeClr val="tx2"/>
                </a:solidFill>
                <a:latin typeface="Aptos" panose="020B0004020202020204" pitchFamily="34" charset="0"/>
              </a:rPr>
              <a:t> e </a:t>
            </a:r>
            <a:r>
              <a:rPr sz="1600" dirty="0" err="1">
                <a:solidFill>
                  <a:schemeClr val="tx2"/>
                </a:solidFill>
                <a:latin typeface="Aptos" panose="020B0004020202020204" pitchFamily="34" charset="0"/>
              </a:rPr>
              <a:t>dipende</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dallo</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sviluppo</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ottimale</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dell'emisfero</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destro</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nei</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primi</a:t>
            </a:r>
            <a:r>
              <a:rPr sz="1600" dirty="0">
                <a:solidFill>
                  <a:schemeClr val="tx2"/>
                </a:solidFill>
                <a:latin typeface="Aptos" panose="020B0004020202020204" pitchFamily="34" charset="0"/>
              </a:rPr>
              <a:t> due anni di vita.</a:t>
            </a:r>
          </a:p>
        </p:txBody>
      </p:sp>
      <p:pic>
        <p:nvPicPr>
          <p:cNvPr id="15364" name="Picture 4" descr="Nessuna descrizione della foto disponibile.">
            <a:extLst>
              <a:ext uri="{FF2B5EF4-FFF2-40B4-BE49-F238E27FC236}">
                <a16:creationId xmlns:a16="http://schemas.microsoft.com/office/drawing/2014/main" id="{986D9CC0-050E-9DD2-5DBC-4C1C39FB797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331" t="22616" b="26751"/>
          <a:stretch>
            <a:fillRect/>
          </a:stretch>
        </p:blipFill>
        <p:spPr bwMode="auto">
          <a:xfrm>
            <a:off x="6755757" y="3601361"/>
            <a:ext cx="2110601" cy="15983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0592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71509" y="909936"/>
            <a:ext cx="7454156" cy="461665"/>
          </a:xfrm>
          <a:prstGeom prst="rect">
            <a:avLst/>
          </a:prstGeom>
          <a:noFill/>
        </p:spPr>
        <p:txBody>
          <a:bodyPr wrap="none">
            <a:spAutoFit/>
          </a:bodyPr>
          <a:lstStyle/>
          <a:p>
            <a:pPr>
              <a:defRPr sz="3000" b="1">
                <a:solidFill>
                  <a:srgbClr val="1E3C64"/>
                </a:solidFill>
              </a:defRPr>
            </a:pPr>
            <a:r>
              <a:rPr sz="2400" dirty="0">
                <a:latin typeface="Aptos" panose="020B0004020202020204" pitchFamily="34" charset="0"/>
              </a:rPr>
              <a:t>Trauma </a:t>
            </a:r>
            <a:r>
              <a:rPr sz="2400" dirty="0" err="1">
                <a:latin typeface="Aptos" panose="020B0004020202020204" pitchFamily="34" charset="0"/>
              </a:rPr>
              <a:t>relazionale</a:t>
            </a:r>
            <a:r>
              <a:rPr sz="2400" dirty="0">
                <a:latin typeface="Aptos" panose="020B0004020202020204" pitchFamily="34" charset="0"/>
              </a:rPr>
              <a:t>: </a:t>
            </a:r>
            <a:r>
              <a:rPr sz="2400" dirty="0" err="1">
                <a:latin typeface="Aptos" panose="020B0004020202020204" pitchFamily="34" charset="0"/>
              </a:rPr>
              <a:t>quando</a:t>
            </a:r>
            <a:r>
              <a:rPr sz="2400" dirty="0">
                <a:latin typeface="Aptos" panose="020B0004020202020204" pitchFamily="34" charset="0"/>
              </a:rPr>
              <a:t> la </a:t>
            </a:r>
            <a:r>
              <a:rPr sz="2400" dirty="0" err="1">
                <a:latin typeface="Aptos" panose="020B0004020202020204" pitchFamily="34" charset="0"/>
              </a:rPr>
              <a:t>sincronizzazione</a:t>
            </a:r>
            <a:r>
              <a:rPr sz="2400" dirty="0">
                <a:latin typeface="Aptos" panose="020B0004020202020204" pitchFamily="34" charset="0"/>
              </a:rPr>
              <a:t> </a:t>
            </a:r>
            <a:r>
              <a:rPr sz="2400" dirty="0" err="1">
                <a:latin typeface="Aptos" panose="020B0004020202020204" pitchFamily="34" charset="0"/>
              </a:rPr>
              <a:t>fallisce</a:t>
            </a:r>
            <a:endParaRPr sz="2400" dirty="0">
              <a:latin typeface="Aptos" panose="020B0004020202020204" pitchFamily="34" charset="0"/>
            </a:endParaRPr>
          </a:p>
        </p:txBody>
      </p:sp>
      <p:sp>
        <p:nvSpPr>
          <p:cNvPr id="3" name="TextBox 2"/>
          <p:cNvSpPr txBox="1"/>
          <p:nvPr/>
        </p:nvSpPr>
        <p:spPr>
          <a:xfrm>
            <a:off x="2255520" y="1522071"/>
            <a:ext cx="8195390" cy="4230325"/>
          </a:xfrm>
          <a:prstGeom prst="rect">
            <a:avLst/>
          </a:prstGeom>
          <a:noFill/>
        </p:spPr>
        <p:txBody>
          <a:bodyPr wrap="square" anchor="t">
            <a:spAutoFit/>
          </a:bodyPr>
          <a:lstStyle/>
          <a:p>
            <a:pPr>
              <a:lnSpc>
                <a:spcPct val="130000"/>
              </a:lnSpc>
              <a:spcAft>
                <a:spcPts val="1400"/>
              </a:spcAft>
              <a:defRPr sz="2000"/>
            </a:pPr>
            <a:r>
              <a:rPr sz="1600" dirty="0">
                <a:solidFill>
                  <a:schemeClr val="tx2"/>
                </a:solidFill>
                <a:latin typeface="Aptos" panose="020B0004020202020204" pitchFamily="34" charset="0"/>
              </a:rPr>
              <a:t>Al </a:t>
            </a:r>
            <a:r>
              <a:rPr sz="1600" dirty="0" err="1">
                <a:solidFill>
                  <a:schemeClr val="tx2"/>
                </a:solidFill>
                <a:latin typeface="Aptos" panose="020B0004020202020204" pitchFamily="34" charset="0"/>
              </a:rPr>
              <a:t>contrario</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quando</a:t>
            </a:r>
            <a:r>
              <a:rPr sz="1600" dirty="0">
                <a:solidFill>
                  <a:schemeClr val="tx2"/>
                </a:solidFill>
                <a:latin typeface="Aptos" panose="020B0004020202020204" pitchFamily="34" charset="0"/>
              </a:rPr>
              <a:t> il caregiver </a:t>
            </a:r>
            <a:r>
              <a:rPr sz="1600" dirty="0" err="1">
                <a:solidFill>
                  <a:schemeClr val="tx2"/>
                </a:solidFill>
                <a:latin typeface="Aptos" panose="020B0004020202020204" pitchFamily="34" charset="0"/>
              </a:rPr>
              <a:t>primario</a:t>
            </a:r>
            <a:r>
              <a:rPr sz="1600" dirty="0">
                <a:solidFill>
                  <a:schemeClr val="tx2"/>
                </a:solidFill>
                <a:latin typeface="Aptos" panose="020B0004020202020204" pitchFamily="34" charset="0"/>
              </a:rPr>
              <a:t> è </a:t>
            </a:r>
            <a:r>
              <a:rPr sz="1600" dirty="0" err="1">
                <a:solidFill>
                  <a:schemeClr val="tx2"/>
                </a:solidFill>
                <a:latin typeface="Aptos" panose="020B0004020202020204" pitchFamily="34" charset="0"/>
              </a:rPr>
              <a:t>emotivamente</a:t>
            </a:r>
            <a:r>
              <a:rPr sz="1600" dirty="0">
                <a:solidFill>
                  <a:schemeClr val="tx2"/>
                </a:solidFill>
                <a:latin typeface="Aptos" panose="020B0004020202020204" pitchFamily="34" charset="0"/>
              </a:rPr>
              <a:t> INACCESSIBILE, INCONSISTENTE o INTRUSIVO:</a:t>
            </a:r>
            <a:br>
              <a:rPr sz="1600" dirty="0">
                <a:solidFill>
                  <a:schemeClr val="tx2"/>
                </a:solidFill>
                <a:latin typeface="Aptos" panose="020B0004020202020204" pitchFamily="34" charset="0"/>
              </a:rPr>
            </a:b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 Il bambino </a:t>
            </a:r>
            <a:r>
              <a:rPr sz="1600" dirty="0" err="1">
                <a:solidFill>
                  <a:schemeClr val="tx2"/>
                </a:solidFill>
                <a:latin typeface="Aptos" panose="020B0004020202020204" pitchFamily="34" charset="0"/>
              </a:rPr>
              <a:t>sperimenta</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stati</a:t>
            </a:r>
            <a:r>
              <a:rPr sz="1600" dirty="0">
                <a:solidFill>
                  <a:schemeClr val="tx2"/>
                </a:solidFill>
                <a:latin typeface="Aptos" panose="020B0004020202020204" pitchFamily="34" charset="0"/>
              </a:rPr>
              <a:t> di affetto </a:t>
            </a:r>
            <a:r>
              <a:rPr sz="1600" dirty="0" err="1">
                <a:solidFill>
                  <a:schemeClr val="tx2"/>
                </a:solidFill>
                <a:latin typeface="Aptos" panose="020B0004020202020204" pitchFamily="34" charset="0"/>
              </a:rPr>
              <a:t>negativo</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prolungati</a:t>
            </a:r>
            <a:r>
              <a:rPr sz="1600" dirty="0">
                <a:solidFill>
                  <a:schemeClr val="tx2"/>
                </a:solidFill>
                <a:latin typeface="Aptos" panose="020B0004020202020204" pitchFamily="34" charset="0"/>
              </a:rPr>
              <a:t> e </a:t>
            </a:r>
            <a:r>
              <a:rPr sz="1600" dirty="0" err="1">
                <a:solidFill>
                  <a:schemeClr val="tx2"/>
                </a:solidFill>
                <a:latin typeface="Aptos" panose="020B0004020202020204" pitchFamily="34" charset="0"/>
              </a:rPr>
              <a:t>intensi</a:t>
            </a: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 Non </a:t>
            </a:r>
            <a:r>
              <a:rPr sz="1600" dirty="0" err="1">
                <a:solidFill>
                  <a:schemeClr val="tx2"/>
                </a:solidFill>
                <a:latin typeface="Aptos" panose="020B0004020202020204" pitchFamily="34" charset="0"/>
              </a:rPr>
              <a:t>c'è</a:t>
            </a:r>
            <a:r>
              <a:rPr sz="1600" dirty="0">
                <a:solidFill>
                  <a:schemeClr val="tx2"/>
                </a:solidFill>
                <a:latin typeface="Aptos" panose="020B0004020202020204" pitchFamily="34" charset="0"/>
              </a:rPr>
              <a:t> </a:t>
            </a:r>
            <a:r>
              <a:rPr sz="1600" b="1" dirty="0" err="1">
                <a:solidFill>
                  <a:schemeClr val="tx2"/>
                </a:solidFill>
                <a:latin typeface="Aptos" panose="020B0004020202020204" pitchFamily="34" charset="0"/>
              </a:rPr>
              <a:t>riparazione</a:t>
            </a:r>
            <a:r>
              <a:rPr lang="it-IT" sz="1600" dirty="0">
                <a:solidFill>
                  <a:schemeClr val="tx2"/>
                </a:solidFill>
                <a:latin typeface="Aptos" panose="020B0004020202020204" pitchFamily="34" charset="0"/>
              </a:rPr>
              <a:t>:</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gli</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stati</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negativi</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si</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protraggono</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nel</a:t>
            </a:r>
            <a:r>
              <a:rPr sz="1600" dirty="0">
                <a:solidFill>
                  <a:schemeClr val="tx2"/>
                </a:solidFill>
                <a:latin typeface="Aptos" panose="020B0004020202020204" pitchFamily="34" charset="0"/>
              </a:rPr>
              <a:t> tempo</a:t>
            </a: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 Il bambino non </a:t>
            </a:r>
            <a:r>
              <a:rPr sz="1600" dirty="0" err="1">
                <a:solidFill>
                  <a:schemeClr val="tx2"/>
                </a:solidFill>
                <a:latin typeface="Aptos" panose="020B0004020202020204" pitchFamily="34" charset="0"/>
              </a:rPr>
              <a:t>può</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usare</a:t>
            </a:r>
            <a:r>
              <a:rPr sz="1600" dirty="0">
                <a:solidFill>
                  <a:schemeClr val="tx2"/>
                </a:solidFill>
                <a:latin typeface="Aptos" panose="020B0004020202020204" pitchFamily="34" charset="0"/>
              </a:rPr>
              <a:t> la </a:t>
            </a:r>
            <a:r>
              <a:rPr sz="1600" dirty="0" err="1">
                <a:solidFill>
                  <a:schemeClr val="tx2"/>
                </a:solidFill>
                <a:latin typeface="Aptos" panose="020B0004020202020204" pitchFamily="34" charset="0"/>
              </a:rPr>
              <a:t>relazione</a:t>
            </a:r>
            <a:r>
              <a:rPr sz="1600" dirty="0">
                <a:solidFill>
                  <a:schemeClr val="tx2"/>
                </a:solidFill>
                <a:latin typeface="Aptos" panose="020B0004020202020204" pitchFamily="34" charset="0"/>
              </a:rPr>
              <a:t> per </a:t>
            </a:r>
            <a:r>
              <a:rPr sz="1600" dirty="0" err="1">
                <a:solidFill>
                  <a:schemeClr val="tx2"/>
                </a:solidFill>
                <a:latin typeface="Aptos" panose="020B0004020202020204" pitchFamily="34" charset="0"/>
              </a:rPr>
              <a:t>regolarsi</a:t>
            </a: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L'emisfero</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destro</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si</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sviluppa</a:t>
            </a:r>
            <a:r>
              <a:rPr sz="1600" dirty="0">
                <a:solidFill>
                  <a:schemeClr val="tx2"/>
                </a:solidFill>
                <a:latin typeface="Aptos" panose="020B0004020202020204" pitchFamily="34" charset="0"/>
              </a:rPr>
              <a:t> in un </a:t>
            </a:r>
            <a:r>
              <a:rPr sz="1600" dirty="0" err="1">
                <a:solidFill>
                  <a:schemeClr val="tx2"/>
                </a:solidFill>
                <a:latin typeface="Aptos" panose="020B0004020202020204" pitchFamily="34" charset="0"/>
              </a:rPr>
              <a:t>contesto</a:t>
            </a:r>
            <a:r>
              <a:rPr sz="1600" dirty="0">
                <a:solidFill>
                  <a:schemeClr val="tx2"/>
                </a:solidFill>
                <a:latin typeface="Aptos" panose="020B0004020202020204" pitchFamily="34" charset="0"/>
              </a:rPr>
              <a:t> di STRESS </a:t>
            </a:r>
            <a:r>
              <a:rPr lang="it-IT" sz="1600" dirty="0">
                <a:solidFill>
                  <a:schemeClr val="tx2"/>
                </a:solidFill>
                <a:latin typeface="Aptos" panose="020B0004020202020204" pitchFamily="34" charset="0"/>
              </a:rPr>
              <a:t>"</a:t>
            </a:r>
            <a:r>
              <a:rPr sz="1600" dirty="0">
                <a:solidFill>
                  <a:schemeClr val="tx2"/>
                </a:solidFill>
                <a:latin typeface="Aptos" panose="020B0004020202020204" pitchFamily="34" charset="0"/>
              </a:rPr>
              <a:t>TOSSICO</a:t>
            </a:r>
            <a:r>
              <a:rPr lang="it-IT" sz="1600" dirty="0">
                <a:solidFill>
                  <a:schemeClr val="tx2"/>
                </a:solidFill>
                <a:latin typeface="Aptos" panose="020B0004020202020204" pitchFamily="34" charset="0"/>
              </a:rPr>
              <a:t>"</a:t>
            </a:r>
            <a:br>
              <a:rPr sz="1600" dirty="0">
                <a:solidFill>
                  <a:schemeClr val="tx2"/>
                </a:solidFill>
                <a:latin typeface="Aptos" panose="020B0004020202020204" pitchFamily="34" charset="0"/>
              </a:rPr>
            </a:br>
            <a:br>
              <a:rPr sz="1600" dirty="0">
                <a:solidFill>
                  <a:schemeClr val="tx2"/>
                </a:solidFill>
                <a:latin typeface="Aptos" panose="020B0004020202020204" pitchFamily="34" charset="0"/>
              </a:rPr>
            </a:br>
            <a:r>
              <a:rPr sz="1600" b="1" dirty="0">
                <a:solidFill>
                  <a:schemeClr val="tx2"/>
                </a:solidFill>
                <a:latin typeface="Aptos" panose="020B0004020202020204" pitchFamily="34" charset="0"/>
              </a:rPr>
              <a:t>Le </a:t>
            </a:r>
            <a:r>
              <a:rPr sz="1600" b="1" dirty="0" err="1">
                <a:solidFill>
                  <a:schemeClr val="tx2"/>
                </a:solidFill>
                <a:latin typeface="Aptos" panose="020B0004020202020204" pitchFamily="34" charset="0"/>
              </a:rPr>
              <a:t>conseguenze</a:t>
            </a:r>
            <a:r>
              <a:rPr sz="1600" b="1" dirty="0">
                <a:solidFill>
                  <a:schemeClr val="tx2"/>
                </a:solidFill>
                <a:latin typeface="Aptos" panose="020B0004020202020204" pitchFamily="34" charset="0"/>
              </a:rPr>
              <a:t>:</a:t>
            </a: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Reattività</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fisiologica</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permanente</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alterata</a:t>
            </a: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Predisposizione</a:t>
            </a:r>
            <a:r>
              <a:rPr sz="1600" dirty="0">
                <a:solidFill>
                  <a:schemeClr val="tx2"/>
                </a:solidFill>
                <a:latin typeface="Aptos" panose="020B0004020202020204" pitchFamily="34" charset="0"/>
              </a:rPr>
              <a:t> alla </a:t>
            </a:r>
            <a:r>
              <a:rPr sz="1600" dirty="0" err="1">
                <a:solidFill>
                  <a:schemeClr val="tx2"/>
                </a:solidFill>
                <a:latin typeface="Aptos" panose="020B0004020202020204" pitchFamily="34" charset="0"/>
              </a:rPr>
              <a:t>dissociazione</a:t>
            </a: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Vulnerabilità</a:t>
            </a:r>
            <a:r>
              <a:rPr sz="1600" dirty="0">
                <a:solidFill>
                  <a:schemeClr val="tx2"/>
                </a:solidFill>
                <a:latin typeface="Aptos" panose="020B0004020202020204" pitchFamily="34" charset="0"/>
              </a:rPr>
              <a:t> ai </a:t>
            </a:r>
            <a:r>
              <a:rPr sz="1600" dirty="0" err="1">
                <a:solidFill>
                  <a:schemeClr val="tx2"/>
                </a:solidFill>
                <a:latin typeface="Aptos" panose="020B0004020202020204" pitchFamily="34" charset="0"/>
              </a:rPr>
              <a:t>disturbi</a:t>
            </a:r>
            <a:r>
              <a:rPr sz="1600" dirty="0">
                <a:solidFill>
                  <a:schemeClr val="tx2"/>
                </a:solidFill>
                <a:latin typeface="Aptos" panose="020B0004020202020204" pitchFamily="34" charset="0"/>
              </a:rPr>
              <a:t> della </a:t>
            </a:r>
            <a:r>
              <a:rPr sz="1600" dirty="0" err="1">
                <a:solidFill>
                  <a:schemeClr val="tx2"/>
                </a:solidFill>
                <a:latin typeface="Aptos" panose="020B0004020202020204" pitchFamily="34" charset="0"/>
              </a:rPr>
              <a:t>regolazione</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emotiva</a:t>
            </a: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Scarsa</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capacità</a:t>
            </a:r>
            <a:r>
              <a:rPr sz="1600" dirty="0">
                <a:solidFill>
                  <a:schemeClr val="tx2"/>
                </a:solidFill>
                <a:latin typeface="Aptos" panose="020B0004020202020204" pitchFamily="34" charset="0"/>
              </a:rPr>
              <a:t> di </a:t>
            </a:r>
            <a:r>
              <a:rPr sz="1600" dirty="0" err="1">
                <a:solidFill>
                  <a:schemeClr val="tx2"/>
                </a:solidFill>
                <a:latin typeface="Aptos" panose="020B0004020202020204" pitchFamily="34" charset="0"/>
              </a:rPr>
              <a:t>benessere</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emotivo</a:t>
            </a:r>
            <a:endParaRPr sz="1600" dirty="0">
              <a:solidFill>
                <a:schemeClr val="tx2"/>
              </a:solidFill>
              <a:latin typeface="Aptos" panose="020B0004020202020204" pitchFamily="34" charset="0"/>
            </a:endParaRPr>
          </a:p>
        </p:txBody>
      </p:sp>
      <p:pic>
        <p:nvPicPr>
          <p:cNvPr id="4" name="Immagine 3" descr="Immagine che contiene Carattere, logo, testo, Elementi grafici&#10;&#10;Il contenuto generato dall'IA potrebbe non essere corretto.">
            <a:extLst>
              <a:ext uri="{FF2B5EF4-FFF2-40B4-BE49-F238E27FC236}">
                <a16:creationId xmlns:a16="http://schemas.microsoft.com/office/drawing/2014/main" id="{8B6D2858-8593-CACE-D25A-99F36E31F9F9}"/>
              </a:ext>
            </a:extLst>
          </p:cNvPr>
          <p:cNvPicPr>
            <a:picLocks noChangeAspect="1"/>
          </p:cNvPicPr>
          <p:nvPr/>
        </p:nvPicPr>
        <p:blipFill>
          <a:blip r:embed="rId2"/>
          <a:stretch>
            <a:fillRect/>
          </a:stretch>
        </p:blipFill>
        <p:spPr>
          <a:xfrm>
            <a:off x="4263195" y="250752"/>
            <a:ext cx="3159888" cy="653981"/>
          </a:xfrm>
          <a:prstGeom prst="rect">
            <a:avLst/>
          </a:prstGeom>
        </p:spPr>
      </p:pic>
      <p:pic>
        <p:nvPicPr>
          <p:cNvPr id="5" name="Picture 4" descr="Nessuna descrizione della foto disponibile.">
            <a:extLst>
              <a:ext uri="{FF2B5EF4-FFF2-40B4-BE49-F238E27FC236}">
                <a16:creationId xmlns:a16="http://schemas.microsoft.com/office/drawing/2014/main" id="{6B078651-8180-6846-A83D-2B2C7F0A75F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2616" r="57790" b="26751"/>
          <a:stretch>
            <a:fillRect/>
          </a:stretch>
        </p:blipFill>
        <p:spPr bwMode="auto">
          <a:xfrm>
            <a:off x="7725550" y="3937027"/>
            <a:ext cx="1468461" cy="15983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36528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263141" y="129435"/>
            <a:ext cx="8911687" cy="1280890"/>
          </a:xfrm>
        </p:spPr>
        <p:txBody>
          <a:bodyPr>
            <a:normAutofit fontScale="90000"/>
          </a:bodyPr>
          <a:lstStyle/>
          <a:p>
            <a:r>
              <a:rPr lang="it-IT" dirty="0"/>
              <a:t>Le basi della self </a:t>
            </a:r>
            <a:r>
              <a:rPr lang="mr-IN" dirty="0"/>
              <a:t>–</a:t>
            </a:r>
            <a:r>
              <a:rPr lang="it-IT" dirty="0"/>
              <a:t> </a:t>
            </a:r>
            <a:r>
              <a:rPr lang="it-IT" dirty="0" err="1"/>
              <a:t>regulation</a:t>
            </a:r>
            <a:r>
              <a:rPr lang="it-IT" dirty="0"/>
              <a:t> e l’importanza delle teorie sull’attaccamento</a:t>
            </a:r>
          </a:p>
        </p:txBody>
      </p:sp>
      <p:sp>
        <p:nvSpPr>
          <p:cNvPr id="3" name="Segnaposto contenuto 2"/>
          <p:cNvSpPr>
            <a:spLocks noGrp="1"/>
          </p:cNvSpPr>
          <p:nvPr>
            <p:ph idx="1"/>
          </p:nvPr>
        </p:nvSpPr>
        <p:spPr>
          <a:xfrm>
            <a:off x="2038661" y="1235227"/>
            <a:ext cx="9593705" cy="5081665"/>
          </a:xfrm>
        </p:spPr>
        <p:txBody>
          <a:bodyPr>
            <a:normAutofit fontScale="92500" lnSpcReduction="20000"/>
          </a:bodyPr>
          <a:lstStyle/>
          <a:p>
            <a:pPr marL="0" indent="0">
              <a:buNone/>
            </a:pPr>
            <a:endParaRPr lang="it-IT" sz="2100" dirty="0"/>
          </a:p>
          <a:p>
            <a:r>
              <a:rPr lang="it-IT" sz="2100" dirty="0"/>
              <a:t>TEORIA FREUDIANA (Freud e poi A. FREUD): il bambino appena nato vive in uno stato solipsistico di “narcisismo primario” e sperimenta una crescita di tensione in relazione al bisogno di nutrimento. La madre, che fornisce il seno è veicolo per la </a:t>
            </a:r>
            <a:r>
              <a:rPr lang="it-IT" sz="2800" dirty="0"/>
              <a:t>scarica</a:t>
            </a:r>
            <a:r>
              <a:rPr lang="it-IT" sz="2100" dirty="0"/>
              <a:t> di questa libido -</a:t>
            </a:r>
            <a:r>
              <a:rPr lang="it-IT" sz="2100" dirty="0">
                <a:sym typeface="Wingdings"/>
              </a:rPr>
              <a:t></a:t>
            </a:r>
            <a:r>
              <a:rPr lang="it-IT" sz="2100" dirty="0"/>
              <a:t> diventa oggetto di amore perché permette la scarica pulsionale.</a:t>
            </a:r>
          </a:p>
          <a:p>
            <a:r>
              <a:rPr lang="it-IT" sz="2100" dirty="0"/>
              <a:t>In Inibizione, sintomo e angoscia (1926) introduce  il concetto di “angoscia segnale”: l’angoscia diventa il segnale di pericolo che il bambino sperimenta ogni </a:t>
            </a:r>
            <a:r>
              <a:rPr lang="it-IT" sz="2100" dirty="0" err="1"/>
              <a:t>qualvoltasi</a:t>
            </a:r>
            <a:r>
              <a:rPr lang="it-IT" sz="2100" dirty="0"/>
              <a:t> prefiguri una separazione, reale o minacciata, “da qualcuno che  amato e desiderato”.</a:t>
            </a:r>
          </a:p>
          <a:p>
            <a:pPr marL="0" indent="0">
              <a:buNone/>
            </a:pPr>
            <a:endParaRPr lang="it-IT" sz="2100" dirty="0"/>
          </a:p>
          <a:p>
            <a:pPr algn="ctr">
              <a:lnSpc>
                <a:spcPct val="170000"/>
              </a:lnSpc>
            </a:pPr>
            <a:r>
              <a:rPr lang="it-IT" sz="2100" b="1" dirty="0"/>
              <a:t>Tuttavia, il substrato primario di questo amore resta per Freud essenzialmente la soddisfazione di un bisogno fisiologico.</a:t>
            </a:r>
          </a:p>
          <a:p>
            <a:pPr marL="0" indent="0">
              <a:buNone/>
            </a:pPr>
            <a:r>
              <a:rPr lang="it-IT" sz="2000" b="1" dirty="0"/>
              <a:t>Fame → pulsione primaria</a:t>
            </a:r>
          </a:p>
          <a:p>
            <a:pPr marL="0" indent="0">
              <a:buNone/>
            </a:pPr>
            <a:r>
              <a:rPr lang="it-IT" sz="2000" b="1" dirty="0"/>
              <a:t>Relazione personale (dipendenza) →pulsione secondaria</a:t>
            </a:r>
          </a:p>
          <a:p>
            <a:pPr algn="ctr">
              <a:lnSpc>
                <a:spcPct val="170000"/>
              </a:lnSpc>
            </a:pPr>
            <a:endParaRPr lang="it-IT" sz="2100" b="1" dirty="0"/>
          </a:p>
        </p:txBody>
      </p:sp>
    </p:spTree>
    <p:extLst>
      <p:ext uri="{BB962C8B-B14F-4D97-AF65-F5344CB8AC3E}">
        <p14:creationId xmlns:p14="http://schemas.microsoft.com/office/powerpoint/2010/main" val="19588818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t>ATTACCAMENTO TRAUMATICO</a:t>
            </a:r>
          </a:p>
        </p:txBody>
      </p:sp>
      <p:sp>
        <p:nvSpPr>
          <p:cNvPr id="6" name="Segnaposto contenuto 5"/>
          <p:cNvSpPr>
            <a:spLocks noGrp="1"/>
          </p:cNvSpPr>
          <p:nvPr>
            <p:ph idx="1"/>
          </p:nvPr>
        </p:nvSpPr>
        <p:spPr/>
        <p:txBody>
          <a:bodyPr>
            <a:normAutofit fontScale="92500"/>
          </a:bodyPr>
          <a:lstStyle/>
          <a:p>
            <a:r>
              <a:rPr lang="it-IT" dirty="0"/>
              <a:t>È L’ATTACCAMENTO </a:t>
            </a:r>
            <a:r>
              <a:rPr lang="mr-IN" dirty="0"/>
              <a:t>–</a:t>
            </a:r>
            <a:r>
              <a:rPr lang="it-IT" dirty="0"/>
              <a:t> MEDIATO DAI MOID </a:t>
            </a:r>
            <a:r>
              <a:rPr lang="mr-IN" dirty="0"/>
              <a:t>–</a:t>
            </a:r>
            <a:r>
              <a:rPr lang="it-IT" dirty="0"/>
              <a:t> A RELAZIONI CHE NEGANO L’ESISTENZA DI ALCUNE DIMENSIONI FONDAMENTALI DELLA SOGGETTIVITA’. IL CAREGIVER NON è DOTATO DI FUNZIONE RIFLESSIVA E QUINDI IL BAMBINO NON Può DARE FORMA ALLA SUA ESPERIENZA INTERNA</a:t>
            </a:r>
          </a:p>
          <a:p>
            <a:r>
              <a:rPr lang="it-IT" b="1" dirty="0"/>
              <a:t>POSIZIONA IL SOGGETTO IN UN ASSENZA DI SOGGETTIVITA’</a:t>
            </a:r>
          </a:p>
          <a:p>
            <a:r>
              <a:rPr lang="it-IT" dirty="0"/>
              <a:t>“ i pazienti raccontano di non capire come mai i propri bisogni nelle loro relazioni non vengano mai riconosciuti ma allo stesso tempo non hanno parole e gesti per renderli visibili all’altro e a se stesso -</a:t>
            </a:r>
            <a:r>
              <a:rPr lang="it-IT" dirty="0">
                <a:sym typeface="Wingdings"/>
              </a:rPr>
              <a:t> i MOID veicolano un costante sentimento di disconoscimento </a:t>
            </a:r>
            <a:r>
              <a:rPr lang="it-IT" dirty="0" err="1">
                <a:sym typeface="Wingdings"/>
              </a:rPr>
              <a:t>perch</a:t>
            </a:r>
            <a:r>
              <a:rPr lang="fr-FR" dirty="0" err="1">
                <a:sym typeface="Wingdings"/>
              </a:rPr>
              <a:t>é</a:t>
            </a:r>
            <a:r>
              <a:rPr lang="it-IT" dirty="0">
                <a:sym typeface="Wingdings"/>
              </a:rPr>
              <a:t> anticipano tale format relazionale</a:t>
            </a:r>
          </a:p>
          <a:p>
            <a:r>
              <a:rPr lang="it-IT" dirty="0">
                <a:sym typeface="Wingdings"/>
              </a:rPr>
              <a:t>ASSENZA DI SIGNIFICATO SOGGETTIVO DELLE INTERAZIONI A CUI SI PARTECIPA</a:t>
            </a:r>
          </a:p>
          <a:p>
            <a:r>
              <a:rPr lang="it-IT" dirty="0">
                <a:sym typeface="Wingdings"/>
              </a:rPr>
              <a:t>IMPEDISCONO LA REGOLAZIONE AFFETTIVA MENTALIZZATA</a:t>
            </a:r>
            <a:endParaRPr lang="it-IT" dirty="0"/>
          </a:p>
        </p:txBody>
      </p:sp>
    </p:spTree>
    <p:extLst>
      <p:ext uri="{BB962C8B-B14F-4D97-AF65-F5344CB8AC3E}">
        <p14:creationId xmlns:p14="http://schemas.microsoft.com/office/powerpoint/2010/main" val="8438699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Shape 92"/>
          <p:cNvSpPr>
            <a:spLocks noGrp="1"/>
          </p:cNvSpPr>
          <p:nvPr>
            <p:ph type="title"/>
          </p:nvPr>
        </p:nvSpPr>
        <p:spPr>
          <a:prstGeom prst="rect">
            <a:avLst/>
          </a:prstGeom>
        </p:spPr>
        <p:txBody>
          <a:bodyPr/>
          <a:lstStyle/>
          <a:p>
            <a:pPr lvl="0">
              <a:defRPr sz="1800" spc="0">
                <a:solidFill>
                  <a:srgbClr val="000000"/>
                </a:solidFill>
              </a:defRPr>
            </a:pPr>
            <a:r>
              <a:rPr sz="4000" spc="-100">
                <a:solidFill>
                  <a:srgbClr val="D2533C"/>
                </a:solidFill>
              </a:rPr>
              <a:t>le rappresentazioni sè - altro (MOI)</a:t>
            </a:r>
          </a:p>
        </p:txBody>
      </p:sp>
      <p:sp>
        <p:nvSpPr>
          <p:cNvPr id="93" name="Shape 93"/>
          <p:cNvSpPr>
            <a:spLocks noGrp="1"/>
          </p:cNvSpPr>
          <p:nvPr>
            <p:ph type="body" idx="1"/>
          </p:nvPr>
        </p:nvSpPr>
        <p:spPr>
          <a:xfrm>
            <a:off x="2219290" y="1517151"/>
            <a:ext cx="8915400" cy="3777622"/>
          </a:xfrm>
          <a:prstGeom prst="rect">
            <a:avLst/>
          </a:prstGeom>
        </p:spPr>
        <p:txBody>
          <a:bodyPr>
            <a:noAutofit/>
          </a:bodyPr>
          <a:lstStyle/>
          <a:p>
            <a:pPr marL="160220" indent="-160220" algn="just" defTabSz="429768">
              <a:spcBef>
                <a:spcPts val="0"/>
              </a:spcBef>
              <a:buClrTx/>
              <a:buSzPct val="100000"/>
              <a:buFontTx/>
              <a:defRPr sz="1800">
                <a:solidFill>
                  <a:srgbClr val="000000"/>
                </a:solidFill>
              </a:defRPr>
            </a:pPr>
            <a:endParaRPr sz="1600" dirty="0">
              <a:latin typeface="Times"/>
              <a:ea typeface="Times"/>
              <a:cs typeface="Times"/>
              <a:sym typeface="Times"/>
            </a:endParaRPr>
          </a:p>
          <a:p>
            <a:pPr marL="160220" indent="-160220" algn="just" defTabSz="429768">
              <a:spcBef>
                <a:spcPts val="0"/>
              </a:spcBef>
              <a:buClrTx/>
              <a:buSzPct val="100000"/>
              <a:buFontTx/>
              <a:defRPr sz="1800">
                <a:solidFill>
                  <a:srgbClr val="000000"/>
                </a:solidFill>
              </a:defRPr>
            </a:pPr>
            <a:r>
              <a:rPr sz="1600" b="1" dirty="0">
                <a:latin typeface="Times"/>
                <a:ea typeface="Times"/>
                <a:cs typeface="Times"/>
                <a:sym typeface="Times"/>
              </a:rPr>
              <a:t>STILE DI ATTACCAMENTO</a:t>
            </a:r>
          </a:p>
          <a:p>
            <a:pPr marL="518360" lvl="1" indent="-160220" algn="just" defTabSz="429768">
              <a:spcBef>
                <a:spcPts val="0"/>
              </a:spcBef>
              <a:buClrTx/>
              <a:buSzPct val="100000"/>
              <a:buFontTx/>
              <a:defRPr sz="1800">
                <a:solidFill>
                  <a:srgbClr val="000000"/>
                </a:solidFill>
              </a:defRPr>
            </a:pPr>
            <a:r>
              <a:rPr dirty="0">
                <a:latin typeface="Times"/>
                <a:ea typeface="Times"/>
                <a:cs typeface="Times"/>
                <a:sym typeface="Times"/>
              </a:rPr>
              <a:t>SICURO: In situazioni in cui avvertono minacciata la sicurezza personale gli individui con attaccamento </a:t>
            </a:r>
            <a:r>
              <a:rPr b="1" dirty="0">
                <a:latin typeface="Times"/>
                <a:ea typeface="Times"/>
                <a:cs typeface="Times"/>
                <a:sym typeface="Times"/>
              </a:rPr>
              <a:t>sicuro</a:t>
            </a:r>
            <a:r>
              <a:rPr dirty="0">
                <a:latin typeface="Times"/>
                <a:ea typeface="Times"/>
                <a:cs typeface="Times"/>
                <a:sym typeface="Times"/>
              </a:rPr>
              <a:t> si aspettano che la figura di attaccamento, e più in generale gli altri, si mostreranno sensibili alle loro richieste di aiuto, disponibili a venire in loro soccorso e capaci di dare risposte adeguate alle loro esigenze. </a:t>
            </a:r>
            <a:endParaRPr lang="it-IT" dirty="0">
              <a:latin typeface="Times"/>
              <a:ea typeface="Times"/>
              <a:cs typeface="Times"/>
              <a:sym typeface="Times"/>
            </a:endParaRPr>
          </a:p>
          <a:p>
            <a:pPr marL="518360" lvl="1" indent="-160220" algn="just" defTabSz="429768">
              <a:spcBef>
                <a:spcPts val="0"/>
              </a:spcBef>
              <a:buClrTx/>
              <a:buSzPct val="100000"/>
              <a:buFontTx/>
              <a:defRPr sz="1800">
                <a:solidFill>
                  <a:srgbClr val="000000"/>
                </a:solidFill>
              </a:defRPr>
            </a:pPr>
            <a:endParaRPr lang="it-IT" dirty="0">
              <a:latin typeface="Times"/>
              <a:ea typeface="Times"/>
              <a:cs typeface="Times"/>
              <a:sym typeface="Times"/>
            </a:endParaRPr>
          </a:p>
          <a:p>
            <a:pPr marL="518360" lvl="1" indent="-160220" algn="just" defTabSz="429768">
              <a:spcBef>
                <a:spcPts val="0"/>
              </a:spcBef>
              <a:buClrTx/>
              <a:buSzPct val="100000"/>
              <a:buFontTx/>
              <a:defRPr sz="1800">
                <a:solidFill>
                  <a:srgbClr val="000000"/>
                </a:solidFill>
              </a:defRPr>
            </a:pPr>
            <a:r>
              <a:rPr dirty="0">
                <a:latin typeface="Times"/>
                <a:ea typeface="Times"/>
                <a:cs typeface="Times"/>
                <a:sym typeface="Times"/>
              </a:rPr>
              <a:t>Parallelamente, svilupperanno un’immagine di sé come degni di amore, capaci di tollerare separazioni temporanee e di far fronte alle difficoltà. I soggetti che vengono classificati all interno di questa categoria appaiono liberi, </a:t>
            </a:r>
            <a:r>
              <a:rPr lang="it-IT" dirty="0">
                <a:latin typeface="Times"/>
                <a:ea typeface="Times"/>
                <a:cs typeface="Times"/>
                <a:sym typeface="Times"/>
              </a:rPr>
              <a:t> </a:t>
            </a:r>
            <a:r>
              <a:rPr dirty="0">
                <a:latin typeface="Times"/>
                <a:ea typeface="Times"/>
                <a:cs typeface="Times"/>
                <a:sym typeface="Times"/>
              </a:rPr>
              <a:t>autonomi e coerenti nell esplorazione dei propri pensieri e stati interni relativi alle aree indagate, mostrando un buon grado di consapevolezza rispetto ai dati di realtà e ai significati a questi attribuiti.</a:t>
            </a:r>
            <a:endParaRPr lang="it-IT" dirty="0">
              <a:latin typeface="Times"/>
              <a:ea typeface="Times"/>
              <a:cs typeface="Times"/>
              <a:sym typeface="Times"/>
            </a:endParaRPr>
          </a:p>
          <a:p>
            <a:pPr marL="518360" lvl="1" indent="-160220" algn="just" defTabSz="429768">
              <a:spcBef>
                <a:spcPts val="0"/>
              </a:spcBef>
              <a:buClrTx/>
              <a:buSzPct val="100000"/>
              <a:buFontTx/>
              <a:defRPr sz="1800">
                <a:solidFill>
                  <a:srgbClr val="000000"/>
                </a:solidFill>
              </a:defRPr>
            </a:pPr>
            <a:endParaRPr lang="it-IT" dirty="0">
              <a:latin typeface="Times"/>
              <a:ea typeface="Times"/>
              <a:cs typeface="Times"/>
              <a:sym typeface="Times"/>
            </a:endParaRPr>
          </a:p>
          <a:p>
            <a:pPr marL="518360" lvl="1" indent="-160220" algn="just" defTabSz="429768">
              <a:spcBef>
                <a:spcPts val="0"/>
              </a:spcBef>
              <a:buClrTx/>
              <a:buSzPct val="100000"/>
              <a:buFontTx/>
              <a:defRPr sz="1800">
                <a:solidFill>
                  <a:srgbClr val="000000"/>
                </a:solidFill>
              </a:defRPr>
            </a:pPr>
            <a:r>
              <a:rPr dirty="0">
                <a:latin typeface="Times"/>
                <a:ea typeface="Times"/>
                <a:cs typeface="Times"/>
                <a:sym typeface="Times"/>
              </a:rPr>
              <a:t> Essi mostrano inoltre una visione coerente delle proprie esperienze con le figure di attaccamento e degli effetti che tali esperienze hanno sul proprio stato mentale attuale. </a:t>
            </a:r>
            <a:br>
              <a:rPr dirty="0">
                <a:latin typeface="Times"/>
                <a:ea typeface="Times"/>
                <a:cs typeface="Times"/>
                <a:sym typeface="Times"/>
              </a:rPr>
            </a:br>
            <a:r>
              <a:rPr dirty="0">
                <a:latin typeface="Times"/>
                <a:ea typeface="Times"/>
                <a:cs typeface="Times"/>
                <a:sym typeface="Times"/>
              </a:rPr>
              <a:t>       </a:t>
            </a:r>
          </a:p>
        </p:txBody>
      </p:sp>
      <p:sp>
        <p:nvSpPr>
          <p:cNvPr id="94" name="Shape 94"/>
          <p:cNvSpPr>
            <a:spLocks noGrp="1"/>
          </p:cNvSpPr>
          <p:nvPr>
            <p:ph type="sldNum" sz="quarter" idx="4294967295"/>
          </p:nvPr>
        </p:nvSpPr>
        <p:spPr>
          <a:xfrm>
            <a:off x="9144000" y="38468"/>
            <a:ext cx="1066800" cy="288824"/>
          </a:xfrm>
          <a:prstGeom prst="rect">
            <a:avLst/>
          </a:prstGeom>
          <a:extLst>
            <a:ext uri="{C572A759-6A51-4108-AA02-DFA0A04FC94B}">
              <ma14:wrappingTextBoxFlag xmlns:ma14="http://schemas.microsoft.com/office/mac/drawingml/2011/main" xmlns="" val="1"/>
            </a:ext>
          </a:extLst>
        </p:spPr>
        <p:txBody>
          <a:bodyPr/>
          <a:lstStyle/>
          <a:p>
            <a:pPr lvl="0">
              <a:defRPr sz="1800" b="0">
                <a:solidFill>
                  <a:srgbClr val="000000"/>
                </a:solidFill>
              </a:defRPr>
            </a:pPr>
            <a:fld id="{86CB4B4D-7CA3-9044-876B-883B54F8677D}" type="slidenum">
              <a:rPr sz="1400" b="1">
                <a:solidFill>
                  <a:srgbClr val="FFFFFF"/>
                </a:solidFill>
              </a:rPr>
              <a:t>21</a:t>
            </a:fld>
            <a:endParaRPr sz="1400" b="1">
              <a:solidFill>
                <a:srgbClr val="FFFFFF"/>
              </a:solidFill>
            </a:endParaRPr>
          </a:p>
        </p:txBody>
      </p:sp>
    </p:spTree>
    <p:extLst>
      <p:ext uri="{BB962C8B-B14F-4D97-AF65-F5344CB8AC3E}">
        <p14:creationId xmlns:p14="http://schemas.microsoft.com/office/powerpoint/2010/main" val="12199055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Shape 96"/>
          <p:cNvSpPr>
            <a:spLocks noGrp="1"/>
          </p:cNvSpPr>
          <p:nvPr>
            <p:ph type="title"/>
          </p:nvPr>
        </p:nvSpPr>
        <p:spPr>
          <a:prstGeom prst="rect">
            <a:avLst/>
          </a:prstGeom>
        </p:spPr>
        <p:txBody>
          <a:bodyPr vert="horz" lIns="0" tIns="0" rIns="0" bIns="0" rtlCol="0" anchor="t">
            <a:normAutofit/>
          </a:bodyPr>
          <a:lstStyle/>
          <a:p>
            <a:pPr lvl="0">
              <a:defRPr sz="1800" spc="0">
                <a:solidFill>
                  <a:srgbClr val="000000"/>
                </a:solidFill>
              </a:defRPr>
            </a:pPr>
            <a:r>
              <a:rPr sz="4000" spc="-100">
                <a:solidFill>
                  <a:srgbClr val="D2533C"/>
                </a:solidFill>
              </a:rPr>
              <a:t>le rappresentazioni sè - altro (MOI)</a:t>
            </a:r>
          </a:p>
        </p:txBody>
      </p:sp>
      <p:sp>
        <p:nvSpPr>
          <p:cNvPr id="97" name="Shape 97"/>
          <p:cNvSpPr>
            <a:spLocks noGrp="1"/>
          </p:cNvSpPr>
          <p:nvPr>
            <p:ph type="body" idx="1"/>
          </p:nvPr>
        </p:nvSpPr>
        <p:spPr>
          <a:xfrm>
            <a:off x="2268613" y="1492493"/>
            <a:ext cx="8915400" cy="3777622"/>
          </a:xfrm>
          <a:prstGeom prst="rect">
            <a:avLst/>
          </a:prstGeom>
        </p:spPr>
        <p:txBody>
          <a:bodyPr>
            <a:noAutofit/>
          </a:bodyPr>
          <a:lstStyle/>
          <a:p>
            <a:pPr marL="170447" indent="-170447" algn="just">
              <a:spcBef>
                <a:spcPts val="0"/>
              </a:spcBef>
              <a:buClrTx/>
              <a:buSzPct val="100000"/>
              <a:buFontTx/>
              <a:defRPr sz="1800">
                <a:solidFill>
                  <a:srgbClr val="000000"/>
                </a:solidFill>
              </a:defRPr>
            </a:pPr>
            <a:endParaRPr sz="1600" dirty="0">
              <a:latin typeface="Times"/>
              <a:ea typeface="Times"/>
              <a:cs typeface="Times"/>
              <a:sym typeface="Times"/>
            </a:endParaRPr>
          </a:p>
          <a:p>
            <a:pPr marL="170447" indent="-170447" algn="just">
              <a:spcBef>
                <a:spcPts val="0"/>
              </a:spcBef>
              <a:buClrTx/>
              <a:buSzPct val="100000"/>
              <a:buFontTx/>
              <a:defRPr sz="1800">
                <a:solidFill>
                  <a:srgbClr val="000000"/>
                </a:solidFill>
              </a:defRPr>
            </a:pPr>
            <a:r>
              <a:rPr sz="1600" b="1" dirty="0">
                <a:latin typeface="Times"/>
                <a:ea typeface="Times"/>
                <a:cs typeface="Times"/>
                <a:sym typeface="Times"/>
              </a:rPr>
              <a:t>STILE DI ATTACCAMENTO</a:t>
            </a:r>
          </a:p>
          <a:p>
            <a:pPr marL="551447" lvl="1" indent="-170447" algn="just">
              <a:lnSpc>
                <a:spcPct val="150000"/>
              </a:lnSpc>
              <a:spcBef>
                <a:spcPts val="0"/>
              </a:spcBef>
              <a:buClrTx/>
              <a:buSzPct val="100000"/>
              <a:buFontTx/>
              <a:defRPr sz="1800">
                <a:solidFill>
                  <a:srgbClr val="000000"/>
                </a:solidFill>
              </a:defRPr>
            </a:pPr>
            <a:r>
              <a:rPr dirty="0">
                <a:latin typeface="Times"/>
                <a:ea typeface="Times"/>
                <a:cs typeface="Times"/>
                <a:sym typeface="Times"/>
              </a:rPr>
              <a:t>EVITANTE: si formeranno un modello mentale della persona di attaccamento e degli altri come assenti, rifiutanti e ostili. Essi presentano una particolare organizzazione di pensiero che permette loro di mantenere il sistema di attaccamento relativamente non attivato nei diversi contesti dell</a:t>
            </a:r>
            <a:r>
              <a:rPr lang="it-IT" dirty="0">
                <a:latin typeface="Times"/>
                <a:ea typeface="Times"/>
                <a:cs typeface="Times"/>
                <a:sym typeface="Times"/>
              </a:rPr>
              <a:t>'</a:t>
            </a:r>
            <a:r>
              <a:rPr dirty="0">
                <a:latin typeface="Times"/>
                <a:ea typeface="Times"/>
                <a:cs typeface="Times"/>
                <a:sym typeface="Times"/>
              </a:rPr>
              <a:t>esperienza. </a:t>
            </a:r>
            <a:endParaRPr lang="it-IT" dirty="0">
              <a:latin typeface="Times"/>
              <a:ea typeface="Times"/>
              <a:cs typeface="Times"/>
              <a:sym typeface="Times"/>
            </a:endParaRPr>
          </a:p>
          <a:p>
            <a:pPr marL="551447" lvl="1" indent="-170447" algn="just">
              <a:lnSpc>
                <a:spcPct val="150000"/>
              </a:lnSpc>
              <a:spcBef>
                <a:spcPts val="0"/>
              </a:spcBef>
              <a:buClrTx/>
              <a:buSzPct val="100000"/>
              <a:buFontTx/>
              <a:defRPr sz="1800">
                <a:solidFill>
                  <a:srgbClr val="000000"/>
                </a:solidFill>
              </a:defRPr>
            </a:pPr>
            <a:r>
              <a:rPr dirty="0">
                <a:latin typeface="Times"/>
                <a:ea typeface="Times"/>
                <a:cs typeface="Times"/>
                <a:sym typeface="Times"/>
              </a:rPr>
              <a:t>Parallelamente svilupperanno un’immagine di sé come persone che non sono degne di essere amate e che, in caso di necessità, non potranno che far conto su loro stessi, attivando meccanismi difensivi di negazione del loro bisogno di cura e di affetto</a:t>
            </a:r>
            <a:r>
              <a:rPr lang="it-IT" dirty="0">
                <a:latin typeface="Times"/>
                <a:ea typeface="Times"/>
                <a:cs typeface="Times"/>
                <a:sym typeface="Times"/>
              </a:rPr>
              <a:t>;</a:t>
            </a:r>
          </a:p>
          <a:p>
            <a:pPr marL="551447" lvl="1" indent="-170447" algn="just">
              <a:lnSpc>
                <a:spcPct val="150000"/>
              </a:lnSpc>
              <a:spcBef>
                <a:spcPts val="0"/>
              </a:spcBef>
              <a:buClrTx/>
              <a:buSzPct val="100000"/>
              <a:buFontTx/>
              <a:defRPr sz="1800">
                <a:solidFill>
                  <a:srgbClr val="000000"/>
                </a:solidFill>
              </a:defRPr>
            </a:pPr>
            <a:br>
              <a:rPr dirty="0">
                <a:latin typeface="Times"/>
                <a:ea typeface="Times"/>
                <a:cs typeface="Times"/>
                <a:sym typeface="Times"/>
              </a:rPr>
            </a:br>
            <a:r>
              <a:rPr dirty="0">
                <a:latin typeface="Times"/>
                <a:ea typeface="Times"/>
                <a:cs typeface="Times"/>
                <a:sym typeface="Times"/>
              </a:rPr>
              <a:t>       </a:t>
            </a:r>
          </a:p>
        </p:txBody>
      </p:sp>
      <p:sp>
        <p:nvSpPr>
          <p:cNvPr id="98" name="Shape 98"/>
          <p:cNvSpPr>
            <a:spLocks noGrp="1"/>
          </p:cNvSpPr>
          <p:nvPr>
            <p:ph type="sldNum" sz="quarter" idx="4294967295"/>
          </p:nvPr>
        </p:nvSpPr>
        <p:spPr>
          <a:xfrm>
            <a:off x="9144000" y="38468"/>
            <a:ext cx="1066800" cy="288824"/>
          </a:xfrm>
          <a:prstGeom prst="rect">
            <a:avLst/>
          </a:prstGeom>
          <a:extLst>
            <a:ext uri="{C572A759-6A51-4108-AA02-DFA0A04FC94B}">
              <ma14:wrappingTextBoxFlag xmlns:ma14="http://schemas.microsoft.com/office/mac/drawingml/2011/main" xmlns="" val="1"/>
            </a:ext>
          </a:extLst>
        </p:spPr>
        <p:txBody>
          <a:bodyPr lIns="0" tIns="0" rIns="0" bIns="0"/>
          <a:lstStyle/>
          <a:p>
            <a:pPr lvl="0">
              <a:defRPr sz="1800" b="0">
                <a:solidFill>
                  <a:srgbClr val="000000"/>
                </a:solidFill>
              </a:defRPr>
            </a:pPr>
            <a:fld id="{86CB4B4D-7CA3-9044-876B-883B54F8677D}" type="slidenum">
              <a:rPr sz="1400" b="1">
                <a:solidFill>
                  <a:srgbClr val="FFFFFF"/>
                </a:solidFill>
              </a:rPr>
              <a:t>22</a:t>
            </a:fld>
            <a:endParaRPr sz="1400" b="1">
              <a:solidFill>
                <a:srgbClr val="FFFFFF"/>
              </a:solidFill>
            </a:endParaRPr>
          </a:p>
        </p:txBody>
      </p:sp>
    </p:spTree>
    <p:extLst>
      <p:ext uri="{BB962C8B-B14F-4D97-AF65-F5344CB8AC3E}">
        <p14:creationId xmlns:p14="http://schemas.microsoft.com/office/powerpoint/2010/main" val="9257975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Shape 100"/>
          <p:cNvSpPr>
            <a:spLocks noGrp="1"/>
          </p:cNvSpPr>
          <p:nvPr>
            <p:ph type="title"/>
          </p:nvPr>
        </p:nvSpPr>
        <p:spPr>
          <a:prstGeom prst="rect">
            <a:avLst/>
          </a:prstGeom>
        </p:spPr>
        <p:txBody>
          <a:bodyPr vert="horz" lIns="0" tIns="0" rIns="0" bIns="0" rtlCol="0" anchor="t">
            <a:normAutofit/>
          </a:bodyPr>
          <a:lstStyle/>
          <a:p>
            <a:pPr lvl="0">
              <a:defRPr sz="1800" spc="0">
                <a:solidFill>
                  <a:srgbClr val="000000"/>
                </a:solidFill>
              </a:defRPr>
            </a:pPr>
            <a:r>
              <a:rPr sz="4000" spc="-100" dirty="0">
                <a:solidFill>
                  <a:srgbClr val="D2533C"/>
                </a:solidFill>
              </a:rPr>
              <a:t>le rappresentazioni sè - altro (MOI)</a:t>
            </a:r>
          </a:p>
        </p:txBody>
      </p:sp>
      <p:sp>
        <p:nvSpPr>
          <p:cNvPr id="101" name="Shape 101"/>
          <p:cNvSpPr>
            <a:spLocks noGrp="1"/>
          </p:cNvSpPr>
          <p:nvPr>
            <p:ph type="body" idx="1"/>
          </p:nvPr>
        </p:nvSpPr>
        <p:spPr>
          <a:xfrm>
            <a:off x="2145306" y="1295229"/>
            <a:ext cx="8915400" cy="2901043"/>
          </a:xfrm>
          <a:prstGeom prst="rect">
            <a:avLst/>
          </a:prstGeom>
        </p:spPr>
        <p:txBody>
          <a:bodyPr>
            <a:noAutofit/>
          </a:bodyPr>
          <a:lstStyle/>
          <a:p>
            <a:pPr marL="167038" indent="-167038" algn="just" defTabSz="448055">
              <a:spcBef>
                <a:spcPts val="0"/>
              </a:spcBef>
              <a:buClrTx/>
              <a:buSzPct val="100000"/>
              <a:buFontTx/>
              <a:defRPr sz="1800">
                <a:solidFill>
                  <a:srgbClr val="000000"/>
                </a:solidFill>
              </a:defRPr>
            </a:pPr>
            <a:endParaRPr sz="1600" dirty="0">
              <a:latin typeface="Times"/>
              <a:ea typeface="Times"/>
              <a:cs typeface="Times"/>
              <a:sym typeface="Times"/>
            </a:endParaRPr>
          </a:p>
          <a:p>
            <a:pPr marL="167038" indent="-167038" algn="just" defTabSz="448055">
              <a:spcBef>
                <a:spcPts val="0"/>
              </a:spcBef>
              <a:buClrTx/>
              <a:buSzPct val="100000"/>
              <a:buFontTx/>
              <a:defRPr sz="1800">
                <a:solidFill>
                  <a:srgbClr val="000000"/>
                </a:solidFill>
              </a:defRPr>
            </a:pPr>
            <a:r>
              <a:rPr sz="1600" b="1" dirty="0">
                <a:latin typeface="Times"/>
                <a:ea typeface="Times"/>
                <a:cs typeface="Times"/>
                <a:sym typeface="Times"/>
              </a:rPr>
              <a:t>STILE DI ATTACCAMENTO</a:t>
            </a:r>
          </a:p>
          <a:p>
            <a:pPr marL="540418" lvl="1" indent="-167038" algn="just" defTabSz="448055">
              <a:lnSpc>
                <a:spcPct val="150000"/>
              </a:lnSpc>
              <a:spcBef>
                <a:spcPts val="0"/>
              </a:spcBef>
              <a:buClrTx/>
              <a:buSzPct val="100000"/>
              <a:buFontTx/>
              <a:defRPr sz="1800">
                <a:solidFill>
                  <a:srgbClr val="000000"/>
                </a:solidFill>
              </a:defRPr>
            </a:pPr>
            <a:r>
              <a:rPr dirty="0">
                <a:latin typeface="Times"/>
                <a:ea typeface="Times"/>
                <a:cs typeface="Times"/>
                <a:sym typeface="Times"/>
              </a:rPr>
              <a:t>AMBIVALENTE/PREOCCUPATO: un modello mentale della figura di attaccamento e della realtà esterna come imprevedibile, inaffidabile, subdolamente pericolosa e ostile </a:t>
            </a:r>
            <a:endParaRPr lang="it-IT" dirty="0">
              <a:latin typeface="Times"/>
              <a:ea typeface="Times"/>
              <a:cs typeface="Times"/>
              <a:sym typeface="Times"/>
            </a:endParaRPr>
          </a:p>
          <a:p>
            <a:pPr marL="540418" lvl="1" indent="-167038" algn="just" defTabSz="448055">
              <a:lnSpc>
                <a:spcPct val="150000"/>
              </a:lnSpc>
              <a:spcBef>
                <a:spcPts val="0"/>
              </a:spcBef>
              <a:buClrTx/>
              <a:buSzPct val="100000"/>
              <a:buFontTx/>
              <a:defRPr sz="1800">
                <a:solidFill>
                  <a:srgbClr val="000000"/>
                </a:solidFill>
              </a:defRPr>
            </a:pPr>
            <a:r>
              <a:rPr dirty="0">
                <a:latin typeface="Times"/>
                <a:ea typeface="Times"/>
                <a:cs typeface="Times"/>
                <a:sym typeface="Times"/>
              </a:rPr>
              <a:t>un modello mentale di sé come vulnerabili e costantemente a rischio, incapaci di far fronte da soli alle difficoltà della vita. Questa classificazione si applica quando il soggetto presenta uno stato mentale confuso e non obiettivo rispetto alla propria esperienza passata di attaccamento.</a:t>
            </a:r>
            <a:endParaRPr lang="it-IT" dirty="0">
              <a:latin typeface="Times"/>
              <a:ea typeface="Times"/>
              <a:cs typeface="Times"/>
              <a:sym typeface="Times"/>
            </a:endParaRPr>
          </a:p>
          <a:p>
            <a:pPr marL="540418" lvl="1" indent="-167038" algn="just" defTabSz="448055">
              <a:lnSpc>
                <a:spcPct val="150000"/>
              </a:lnSpc>
              <a:spcBef>
                <a:spcPts val="0"/>
              </a:spcBef>
              <a:buClrTx/>
              <a:buSzPct val="100000"/>
              <a:buFontTx/>
              <a:defRPr sz="1800">
                <a:solidFill>
                  <a:srgbClr val="000000"/>
                </a:solidFill>
              </a:defRPr>
            </a:pPr>
            <a:r>
              <a:rPr dirty="0">
                <a:latin typeface="Times"/>
                <a:ea typeface="Times"/>
                <a:cs typeface="Times"/>
                <a:sym typeface="Times"/>
              </a:rPr>
              <a:t> I soggetti preoccupati mostrano un forte invischiamento relativo a dinamiche familiari passate e present</a:t>
            </a:r>
            <a:r>
              <a:rPr lang="it-IT" dirty="0">
                <a:latin typeface="Times"/>
                <a:ea typeface="Times"/>
                <a:cs typeface="Times"/>
                <a:sym typeface="Times"/>
              </a:rPr>
              <a:t>i</a:t>
            </a:r>
            <a:r>
              <a:rPr dirty="0">
                <a:latin typeface="Times"/>
                <a:ea typeface="Times"/>
                <a:cs typeface="Times"/>
                <a:sym typeface="Times"/>
              </a:rPr>
              <a:t>. </a:t>
            </a:r>
            <a:r>
              <a:rPr lang="it-IT" dirty="0" err="1">
                <a:latin typeface="Times"/>
                <a:ea typeface="Times"/>
                <a:cs typeface="Times"/>
                <a:sym typeface="Times"/>
              </a:rPr>
              <a:t>P</a:t>
            </a:r>
            <a:r>
              <a:rPr dirty="0">
                <a:latin typeface="Times"/>
                <a:ea typeface="Times"/>
                <a:cs typeface="Times"/>
                <a:sym typeface="Times"/>
              </a:rPr>
              <a:t>ossono mostrare una condizione di rabbia coinvolta verso i genitori, possono risultare incapaci di discutere in maniera qualitativamente appropriata e articolata le relazioni d attaccamento, risultando passivi rispetto a queste, o ancora la paura vissuta nella relazione con caregiver imprevedibili e fortemente spaventanti può incidere in maniera estrema sul loro stato della mente.    </a:t>
            </a:r>
            <a:endParaRPr lang="it-IT" dirty="0">
              <a:latin typeface="Times"/>
              <a:ea typeface="Times"/>
              <a:cs typeface="Times"/>
              <a:sym typeface="Times"/>
            </a:endParaRPr>
          </a:p>
          <a:p>
            <a:pPr marL="540418" lvl="1" indent="-167038" algn="just" defTabSz="448055">
              <a:lnSpc>
                <a:spcPct val="150000"/>
              </a:lnSpc>
              <a:spcBef>
                <a:spcPts val="0"/>
              </a:spcBef>
              <a:buClrTx/>
              <a:buSzPct val="100000"/>
              <a:buFontTx/>
              <a:defRPr sz="1800">
                <a:solidFill>
                  <a:srgbClr val="000000"/>
                </a:solidFill>
              </a:defRPr>
            </a:pPr>
            <a:endParaRPr lang="it-IT" dirty="0">
              <a:latin typeface="Times"/>
              <a:ea typeface="Times"/>
              <a:cs typeface="Times"/>
              <a:sym typeface="Times"/>
            </a:endParaRPr>
          </a:p>
          <a:p>
            <a:pPr marL="373380" lvl="1" indent="0" algn="just" defTabSz="448055">
              <a:lnSpc>
                <a:spcPct val="150000"/>
              </a:lnSpc>
              <a:spcBef>
                <a:spcPts val="0"/>
              </a:spcBef>
              <a:buClrTx/>
              <a:buSzPct val="100000"/>
              <a:buNone/>
              <a:defRPr sz="1800">
                <a:solidFill>
                  <a:srgbClr val="000000"/>
                </a:solidFill>
              </a:defRPr>
            </a:pPr>
            <a:r>
              <a:rPr lang="it-IT" sz="2000" dirty="0"/>
              <a:t> </a:t>
            </a:r>
            <a:r>
              <a:rPr dirty="0">
                <a:latin typeface="Times"/>
                <a:ea typeface="Times"/>
                <a:cs typeface="Times"/>
                <a:sym typeface="Times"/>
              </a:rPr>
              <a:t> </a:t>
            </a:r>
            <a:endParaRPr lang="it-IT" dirty="0">
              <a:latin typeface="Times"/>
              <a:ea typeface="Times"/>
              <a:cs typeface="Times"/>
              <a:sym typeface="Times"/>
            </a:endParaRPr>
          </a:p>
        </p:txBody>
      </p:sp>
      <p:sp>
        <p:nvSpPr>
          <p:cNvPr id="102" name="Shape 102"/>
          <p:cNvSpPr>
            <a:spLocks noGrp="1"/>
          </p:cNvSpPr>
          <p:nvPr>
            <p:ph type="sldNum" sz="quarter" idx="4294967295"/>
          </p:nvPr>
        </p:nvSpPr>
        <p:spPr>
          <a:xfrm>
            <a:off x="9144000" y="38468"/>
            <a:ext cx="1066800" cy="288824"/>
          </a:xfrm>
          <a:prstGeom prst="rect">
            <a:avLst/>
          </a:prstGeom>
          <a:extLst>
            <a:ext uri="{C572A759-6A51-4108-AA02-DFA0A04FC94B}">
              <ma14:wrappingTextBoxFlag xmlns:ma14="http://schemas.microsoft.com/office/mac/drawingml/2011/main" xmlns="" val="1"/>
            </a:ext>
          </a:extLst>
        </p:spPr>
        <p:txBody>
          <a:bodyPr lIns="0" tIns="0" rIns="0" bIns="0"/>
          <a:lstStyle/>
          <a:p>
            <a:pPr lvl="0">
              <a:defRPr sz="1800" b="0">
                <a:solidFill>
                  <a:srgbClr val="000000"/>
                </a:solidFill>
              </a:defRPr>
            </a:pPr>
            <a:fld id="{86CB4B4D-7CA3-9044-876B-883B54F8677D}" type="slidenum">
              <a:rPr sz="1400" b="1">
                <a:solidFill>
                  <a:srgbClr val="FFFFFF"/>
                </a:solidFill>
              </a:rPr>
              <a:t>23</a:t>
            </a:fld>
            <a:endParaRPr sz="1400" b="1">
              <a:solidFill>
                <a:srgbClr val="FFFFFF"/>
              </a:solidFill>
            </a:endParaRPr>
          </a:p>
        </p:txBody>
      </p:sp>
    </p:spTree>
    <p:extLst>
      <p:ext uri="{BB962C8B-B14F-4D97-AF65-F5344CB8AC3E}">
        <p14:creationId xmlns:p14="http://schemas.microsoft.com/office/powerpoint/2010/main" val="13607868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Shape 104"/>
          <p:cNvSpPr>
            <a:spLocks noGrp="1"/>
          </p:cNvSpPr>
          <p:nvPr>
            <p:ph type="title"/>
          </p:nvPr>
        </p:nvSpPr>
        <p:spPr>
          <a:prstGeom prst="rect">
            <a:avLst/>
          </a:prstGeom>
        </p:spPr>
        <p:txBody>
          <a:bodyPr vert="horz" lIns="0" tIns="0" rIns="0" bIns="0" rtlCol="0" anchor="t">
            <a:normAutofit/>
          </a:bodyPr>
          <a:lstStyle/>
          <a:p>
            <a:pPr lvl="0">
              <a:defRPr sz="1800" spc="0">
                <a:solidFill>
                  <a:srgbClr val="000000"/>
                </a:solidFill>
              </a:defRPr>
            </a:pPr>
            <a:r>
              <a:rPr sz="4000" spc="-100">
                <a:solidFill>
                  <a:srgbClr val="D2533C"/>
                </a:solidFill>
              </a:rPr>
              <a:t>le rappresentazioni sè - altro (MOI)</a:t>
            </a:r>
          </a:p>
        </p:txBody>
      </p:sp>
      <p:sp>
        <p:nvSpPr>
          <p:cNvPr id="105" name="Shape 105"/>
          <p:cNvSpPr>
            <a:spLocks noGrp="1"/>
          </p:cNvSpPr>
          <p:nvPr>
            <p:ph type="body" idx="1"/>
          </p:nvPr>
        </p:nvSpPr>
        <p:spPr>
          <a:xfrm>
            <a:off x="2330267" y="1393861"/>
            <a:ext cx="8915400" cy="3777622"/>
          </a:xfrm>
          <a:prstGeom prst="rect">
            <a:avLst/>
          </a:prstGeom>
        </p:spPr>
        <p:txBody>
          <a:bodyPr>
            <a:noAutofit/>
          </a:bodyPr>
          <a:lstStyle/>
          <a:p>
            <a:pPr marL="170447" indent="-170447" algn="just">
              <a:spcBef>
                <a:spcPts val="0"/>
              </a:spcBef>
              <a:buClrTx/>
              <a:buSzPct val="100000"/>
              <a:buFontTx/>
              <a:defRPr sz="1800">
                <a:solidFill>
                  <a:srgbClr val="000000"/>
                </a:solidFill>
              </a:defRPr>
            </a:pPr>
            <a:endParaRPr sz="1600" dirty="0">
              <a:latin typeface="Times"/>
              <a:ea typeface="Times"/>
              <a:cs typeface="Times"/>
              <a:sym typeface="Times"/>
            </a:endParaRPr>
          </a:p>
          <a:p>
            <a:pPr marL="170447" indent="-170447" algn="just">
              <a:spcBef>
                <a:spcPts val="0"/>
              </a:spcBef>
              <a:buClrTx/>
              <a:buSzPct val="100000"/>
              <a:buFontTx/>
              <a:defRPr sz="1800">
                <a:solidFill>
                  <a:srgbClr val="000000"/>
                </a:solidFill>
              </a:defRPr>
            </a:pPr>
            <a:r>
              <a:rPr sz="1600" b="1" dirty="0">
                <a:latin typeface="Times"/>
                <a:ea typeface="Times"/>
                <a:cs typeface="Times"/>
                <a:sym typeface="Times"/>
              </a:rPr>
              <a:t>STILE DI ATTACCAMENTO</a:t>
            </a:r>
          </a:p>
          <a:p>
            <a:pPr marL="551447" lvl="1" indent="-170447" algn="just">
              <a:lnSpc>
                <a:spcPct val="150000"/>
              </a:lnSpc>
              <a:spcBef>
                <a:spcPts val="0"/>
              </a:spcBef>
              <a:buClrTx/>
              <a:buSzPct val="100000"/>
              <a:buFontTx/>
              <a:defRPr sz="1800">
                <a:solidFill>
                  <a:srgbClr val="000000"/>
                </a:solidFill>
              </a:defRPr>
            </a:pPr>
            <a:r>
              <a:rPr dirty="0">
                <a:latin typeface="Times"/>
                <a:ea typeface="Times"/>
                <a:cs typeface="Times"/>
                <a:sym typeface="Times"/>
              </a:rPr>
              <a:t>DISORGANIZZATO: questi soggetti svilupperanno modelli del sé e degli altri multipli e incoerenti, tenderanno a rappresentarsi la realtà esterna come perennemente catastrofica e a vedere se stessi come persone continuamente minacciate e in pericolo e, al tempo stesso, impotenti e vulnerabili. </a:t>
            </a:r>
            <a:endParaRPr lang="it-IT" dirty="0">
              <a:latin typeface="Times"/>
              <a:ea typeface="Times"/>
              <a:cs typeface="Times"/>
              <a:sym typeface="Times"/>
            </a:endParaRPr>
          </a:p>
          <a:p>
            <a:pPr marL="551447" lvl="1" indent="-170447" algn="just">
              <a:lnSpc>
                <a:spcPct val="150000"/>
              </a:lnSpc>
              <a:spcBef>
                <a:spcPts val="0"/>
              </a:spcBef>
              <a:buClrTx/>
              <a:buSzPct val="100000"/>
              <a:buFontTx/>
              <a:defRPr sz="1800">
                <a:solidFill>
                  <a:srgbClr val="000000"/>
                </a:solidFill>
              </a:defRPr>
            </a:pPr>
            <a:r>
              <a:rPr dirty="0">
                <a:latin typeface="Times"/>
                <a:ea typeface="Times"/>
                <a:cs typeface="Times"/>
                <a:sym typeface="Times"/>
              </a:rPr>
              <a:t>Spesso presentano mancanza di risoluzione di specifici eventi traumatici nella storia del soggetto, quali ad esempio gravi lutti, abusi o traumi di altro genere. Tali ricordi vengono di solito dissociati dalla coscienza ordinaria, continuando tuttavia ad influenzare lo stato mentale (Liotti e Farina 2011).</a:t>
            </a:r>
            <a:endParaRPr lang="it-IT" dirty="0">
              <a:latin typeface="Times"/>
              <a:ea typeface="Times"/>
              <a:cs typeface="Times"/>
              <a:sym typeface="Times"/>
            </a:endParaRPr>
          </a:p>
          <a:p>
            <a:pPr marL="551447" lvl="1" indent="-170447" algn="just">
              <a:lnSpc>
                <a:spcPct val="150000"/>
              </a:lnSpc>
              <a:spcBef>
                <a:spcPts val="0"/>
              </a:spcBef>
              <a:buClrTx/>
              <a:buSzPct val="100000"/>
              <a:buFontTx/>
              <a:defRPr sz="1800">
                <a:solidFill>
                  <a:srgbClr val="000000"/>
                </a:solidFill>
              </a:defRPr>
            </a:pPr>
            <a:endParaRPr dirty="0">
              <a:latin typeface="Times"/>
              <a:ea typeface="Times"/>
              <a:cs typeface="Times"/>
              <a:sym typeface="Times"/>
            </a:endParaRPr>
          </a:p>
          <a:p>
            <a:pPr marL="551447" lvl="1" indent="-170447" algn="just">
              <a:lnSpc>
                <a:spcPct val="150000"/>
              </a:lnSpc>
              <a:spcBef>
                <a:spcPts val="0"/>
              </a:spcBef>
              <a:buClrTx/>
              <a:buSzPct val="100000"/>
              <a:buFontTx/>
              <a:defRPr sz="1800">
                <a:solidFill>
                  <a:srgbClr val="000000"/>
                </a:solidFill>
              </a:defRPr>
            </a:pPr>
            <a:endParaRPr b="1" dirty="0">
              <a:solidFill>
                <a:srgbClr val="FF2600"/>
              </a:solidFill>
              <a:latin typeface="Times"/>
              <a:ea typeface="Times"/>
              <a:cs typeface="Times"/>
              <a:sym typeface="Times"/>
            </a:endParaRPr>
          </a:p>
        </p:txBody>
      </p:sp>
      <p:sp>
        <p:nvSpPr>
          <p:cNvPr id="106" name="Shape 106"/>
          <p:cNvSpPr>
            <a:spLocks noGrp="1"/>
          </p:cNvSpPr>
          <p:nvPr>
            <p:ph type="sldNum" sz="quarter" idx="4294967295"/>
          </p:nvPr>
        </p:nvSpPr>
        <p:spPr>
          <a:xfrm>
            <a:off x="9144000" y="38468"/>
            <a:ext cx="1066800" cy="288824"/>
          </a:xfrm>
          <a:prstGeom prst="rect">
            <a:avLst/>
          </a:prstGeom>
          <a:extLst>
            <a:ext uri="{C572A759-6A51-4108-AA02-DFA0A04FC94B}">
              <ma14:wrappingTextBoxFlag xmlns:ma14="http://schemas.microsoft.com/office/mac/drawingml/2011/main" xmlns="" val="1"/>
            </a:ext>
          </a:extLst>
        </p:spPr>
        <p:txBody>
          <a:bodyPr lIns="0" tIns="0" rIns="0" bIns="0"/>
          <a:lstStyle/>
          <a:p>
            <a:pPr lvl="0">
              <a:defRPr sz="1800" b="0">
                <a:solidFill>
                  <a:srgbClr val="000000"/>
                </a:solidFill>
              </a:defRPr>
            </a:pPr>
            <a:fld id="{86CB4B4D-7CA3-9044-876B-883B54F8677D}" type="slidenum">
              <a:rPr sz="1400" b="1">
                <a:solidFill>
                  <a:srgbClr val="FFFFFF"/>
                </a:solidFill>
              </a:rPr>
              <a:t>24</a:t>
            </a:fld>
            <a:endParaRPr sz="1400" b="1">
              <a:solidFill>
                <a:srgbClr val="FFFFFF"/>
              </a:solidFill>
            </a:endParaRPr>
          </a:p>
        </p:txBody>
      </p:sp>
    </p:spTree>
    <p:extLst>
      <p:ext uri="{BB962C8B-B14F-4D97-AF65-F5344CB8AC3E}">
        <p14:creationId xmlns:p14="http://schemas.microsoft.com/office/powerpoint/2010/main" val="445205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 MOID SI SVILUPPANO SOLO NELL’INFANZIA?</a:t>
            </a:r>
          </a:p>
        </p:txBody>
      </p:sp>
      <p:sp>
        <p:nvSpPr>
          <p:cNvPr id="3" name="Segnaposto contenuto 2"/>
          <p:cNvSpPr>
            <a:spLocks noGrp="1"/>
          </p:cNvSpPr>
          <p:nvPr>
            <p:ph idx="1"/>
          </p:nvPr>
        </p:nvSpPr>
        <p:spPr/>
        <p:txBody>
          <a:bodyPr/>
          <a:lstStyle/>
          <a:p>
            <a:r>
              <a:rPr lang="it-IT" dirty="0"/>
              <a:t>Sono dinamici e processuali quindi possono consolidarsi anche in età adulta dopo esperienze traumatiche gravi;</a:t>
            </a:r>
          </a:p>
          <a:p>
            <a:r>
              <a:rPr lang="it-IT" dirty="0"/>
              <a:t>SONO MODALITA’ DI FUNZIONAMENTO DELLA MENTE CHE POSSONO VENIRE RIATTIVATI IN BASE AGLI EVENTI A CUI SI è ESPOSTI.</a:t>
            </a:r>
          </a:p>
          <a:p>
            <a:r>
              <a:rPr lang="it-IT" b="1" dirty="0"/>
              <a:t>In terapia non trasformo i MOID IN MOI ma cerco di creare nuovi MOI che possano compensare e poi sostituirsi ai MOID.</a:t>
            </a:r>
          </a:p>
          <a:p>
            <a:r>
              <a:rPr lang="it-IT" dirty="0"/>
              <a:t>IL TERAPEUTA SI CONFRONTA CON </a:t>
            </a:r>
            <a:r>
              <a:rPr lang="it-IT" dirty="0" err="1"/>
              <a:t>L’INTIMITà</a:t>
            </a:r>
            <a:r>
              <a:rPr lang="it-IT" dirty="0"/>
              <a:t> ALIENATA DEL PAZIENTE E CERCA DI OFFRIRE NUOVI MODELLI DI RELAZIONE E DI RIVITALIZZAZIONE DELL’ESPERIENZA SOGGETTIVA DEL PAZIENTE NARRATA DAL TERAPEUTA (FUNZIONE DI REVIERIE)</a:t>
            </a:r>
          </a:p>
          <a:p>
            <a:r>
              <a:rPr lang="it-IT" dirty="0"/>
              <a:t>USO CLINICO DELL’ENACTMENT </a:t>
            </a:r>
          </a:p>
          <a:p>
            <a:endParaRPr lang="it-IT" dirty="0"/>
          </a:p>
        </p:txBody>
      </p:sp>
    </p:spTree>
    <p:extLst>
      <p:ext uri="{BB962C8B-B14F-4D97-AF65-F5344CB8AC3E}">
        <p14:creationId xmlns:p14="http://schemas.microsoft.com/office/powerpoint/2010/main" val="33418523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D706DC-2FD7-E1B6-3E5B-520AD9EF807E}"/>
            </a:ext>
          </a:extLst>
        </p:cNvPr>
        <p:cNvGrpSpPr/>
        <p:nvPr/>
      </p:nvGrpSpPr>
      <p:grpSpPr>
        <a:xfrm>
          <a:off x="0" y="0"/>
          <a:ext cx="0" cy="0"/>
          <a:chOff x="0" y="0"/>
          <a:chExt cx="0" cy="0"/>
        </a:xfrm>
      </p:grpSpPr>
      <p:sp>
        <p:nvSpPr>
          <p:cNvPr id="5" name="TextBox 1">
            <a:extLst>
              <a:ext uri="{FF2B5EF4-FFF2-40B4-BE49-F238E27FC236}">
                <a16:creationId xmlns:a16="http://schemas.microsoft.com/office/drawing/2014/main" id="{EECDBC51-E73A-E22F-A24A-6D03CC072344}"/>
              </a:ext>
            </a:extLst>
          </p:cNvPr>
          <p:cNvSpPr txBox="1"/>
          <p:nvPr/>
        </p:nvSpPr>
        <p:spPr>
          <a:xfrm>
            <a:off x="2334227" y="949222"/>
            <a:ext cx="8844088" cy="553998"/>
          </a:xfrm>
          <a:prstGeom prst="rect">
            <a:avLst/>
          </a:prstGeom>
          <a:noFill/>
        </p:spPr>
        <p:txBody>
          <a:bodyPr wrap="none">
            <a:spAutoFit/>
          </a:bodyPr>
          <a:lstStyle/>
          <a:p>
            <a:pPr>
              <a:defRPr sz="3000" b="1">
                <a:solidFill>
                  <a:srgbClr val="1E3C64"/>
                </a:solidFill>
              </a:defRPr>
            </a:pPr>
            <a:r>
              <a:rPr sz="3000" dirty="0"/>
              <a:t>Transfert e Enactment: due </a:t>
            </a:r>
            <a:r>
              <a:rPr sz="3000" dirty="0" err="1"/>
              <a:t>livelli</a:t>
            </a:r>
            <a:r>
              <a:rPr sz="3000" dirty="0"/>
              <a:t> </a:t>
            </a:r>
            <a:r>
              <a:rPr sz="3000" dirty="0" err="1"/>
              <a:t>dell'inconscio</a:t>
            </a:r>
            <a:endParaRPr sz="3000" dirty="0"/>
          </a:p>
        </p:txBody>
      </p:sp>
      <p:sp>
        <p:nvSpPr>
          <p:cNvPr id="8" name="CasellaDiTesto 7">
            <a:extLst>
              <a:ext uri="{FF2B5EF4-FFF2-40B4-BE49-F238E27FC236}">
                <a16:creationId xmlns:a16="http://schemas.microsoft.com/office/drawing/2014/main" id="{DF09BF1A-9BAC-E5A4-DB26-A3DCFF892F31}"/>
              </a:ext>
            </a:extLst>
          </p:cNvPr>
          <p:cNvSpPr txBox="1"/>
          <p:nvPr/>
        </p:nvSpPr>
        <p:spPr>
          <a:xfrm>
            <a:off x="1629989" y="1695995"/>
            <a:ext cx="8426301" cy="4216539"/>
          </a:xfrm>
          <a:prstGeom prst="rect">
            <a:avLst/>
          </a:prstGeom>
          <a:noFill/>
        </p:spPr>
        <p:txBody>
          <a:bodyPr wrap="square">
            <a:spAutoFit/>
          </a:bodyPr>
          <a:lstStyle/>
          <a:p>
            <a:pPr>
              <a:spcBef>
                <a:spcPts val="900"/>
              </a:spcBef>
              <a:spcAft>
                <a:spcPts val="900"/>
              </a:spcAft>
            </a:pPr>
            <a:r>
              <a:rPr lang="en-US" sz="1600" b="1"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Esempio</a:t>
            </a:r>
            <a:r>
              <a:rPr lang="en-US" sz="1600" b="1" dirty="0">
                <a:solidFill>
                  <a:schemeClr val="tx2"/>
                </a:solidFill>
                <a:latin typeface="Cambria" panose="02040503050406030204" pitchFamily="18" charset="0"/>
                <a:ea typeface="Cambria" panose="02040503050406030204" pitchFamily="18" charset="0"/>
                <a:cs typeface="Times New Roman" panose="02020603050405020304" pitchFamily="18" charset="0"/>
              </a:rPr>
              <a:t> </a:t>
            </a:r>
            <a:r>
              <a:rPr lang="en-US" sz="1600" b="1"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clinico</a:t>
            </a:r>
            <a:r>
              <a:rPr lang="en-US" sz="1600" b="1" dirty="0">
                <a:solidFill>
                  <a:schemeClr val="tx2"/>
                </a:solidFill>
                <a:latin typeface="Cambria" panose="02040503050406030204" pitchFamily="18" charset="0"/>
                <a:ea typeface="Cambria" panose="02040503050406030204" pitchFamily="18" charset="0"/>
                <a:cs typeface="Times New Roman" panose="02020603050405020304" pitchFamily="18" charset="0"/>
              </a:rPr>
              <a:t>: </a:t>
            </a:r>
            <a:r>
              <a:rPr lang="en-US" sz="1600" i="1" dirty="0">
                <a:solidFill>
                  <a:schemeClr val="tx2"/>
                </a:solidFill>
                <a:latin typeface="Cambria" panose="02040503050406030204" pitchFamily="18" charset="0"/>
                <a:ea typeface="Cambria" panose="02040503050406030204" pitchFamily="18" charset="0"/>
                <a:cs typeface="Times New Roman" panose="02020603050405020304" pitchFamily="18" charset="0"/>
              </a:rPr>
              <a:t>Maria, 35 anni, in </a:t>
            </a:r>
            <a:r>
              <a:rPr lang="en-US" sz="1600" i="1"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terapia</a:t>
            </a:r>
            <a:r>
              <a:rPr lang="en-US" sz="1600" i="1" dirty="0">
                <a:solidFill>
                  <a:schemeClr val="tx2"/>
                </a:solidFill>
                <a:latin typeface="Cambria" panose="02040503050406030204" pitchFamily="18" charset="0"/>
                <a:ea typeface="Cambria" panose="02040503050406030204" pitchFamily="18" charset="0"/>
                <a:cs typeface="Times New Roman" panose="02020603050405020304" pitchFamily="18" charset="0"/>
              </a:rPr>
              <a:t> da 6 </a:t>
            </a:r>
            <a:r>
              <a:rPr lang="en-US" sz="1600" i="1"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mesi</a:t>
            </a:r>
            <a:endParaRPr lang="it-IT" sz="1600" dirty="0">
              <a:solidFill>
                <a:schemeClr val="tx2"/>
              </a:solidFill>
              <a:latin typeface="Cambria" panose="02040503050406030204" pitchFamily="18" charset="0"/>
              <a:ea typeface="Cambria" panose="02040503050406030204" pitchFamily="18" charset="0"/>
              <a:cs typeface="Times New Roman" panose="02020603050405020304" pitchFamily="18" charset="0"/>
            </a:endParaRPr>
          </a:p>
          <a:p>
            <a:pPr>
              <a:spcBef>
                <a:spcPts val="900"/>
              </a:spcBef>
              <a:spcAft>
                <a:spcPts val="900"/>
              </a:spcAft>
            </a:pP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Durante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una</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seduta</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Maria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arriva</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in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ritardo</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e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si</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scusa</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profusamente</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Nelle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sedute</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successive,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diventa</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sempre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più</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preoccupata</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di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disturbare</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il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terapeuta</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chiede</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continuamente</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se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sta</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dicendo</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cose</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giuste</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se il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terapeuta</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non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si</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sta</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annoiando</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se non lo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sta</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deludendo</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a:t>
            </a:r>
            <a:endParaRPr lang="it-IT" sz="1600" dirty="0">
              <a:solidFill>
                <a:schemeClr val="tx2"/>
              </a:solidFill>
              <a:latin typeface="Cambria" panose="02040503050406030204" pitchFamily="18" charset="0"/>
              <a:ea typeface="Cambria" panose="02040503050406030204" pitchFamily="18" charset="0"/>
              <a:cs typeface="Times New Roman" panose="02020603050405020304" pitchFamily="18" charset="0"/>
            </a:endParaRPr>
          </a:p>
          <a:p>
            <a:pPr>
              <a:spcBef>
                <a:spcPts val="900"/>
              </a:spcBef>
              <a:spcAft>
                <a:spcPts val="900"/>
              </a:spcAft>
            </a:pP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Il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terapeuta</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nota in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sé</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controtransfert</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un senso di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pressione</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come se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dovesse</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rassicurarla</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continuamente</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e un leggero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fastidio</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per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questa</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richiesta</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costante</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di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approvazione</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a:t>
            </a:r>
            <a:endParaRPr lang="it-IT" sz="1600" dirty="0">
              <a:solidFill>
                <a:schemeClr val="tx2"/>
              </a:solidFill>
              <a:latin typeface="Cambria" panose="02040503050406030204" pitchFamily="18" charset="0"/>
              <a:ea typeface="Cambria" panose="02040503050406030204" pitchFamily="18" charset="0"/>
              <a:cs typeface="Times New Roman" panose="02020603050405020304" pitchFamily="18" charset="0"/>
            </a:endParaRPr>
          </a:p>
          <a:p>
            <a:pPr>
              <a:spcBef>
                <a:spcPts val="900"/>
              </a:spcBef>
              <a:spcAft>
                <a:spcPts val="900"/>
              </a:spcAft>
            </a:pPr>
            <a:r>
              <a:rPr lang="en-US" sz="1600" b="1" dirty="0">
                <a:solidFill>
                  <a:schemeClr val="tx2"/>
                </a:solidFill>
                <a:latin typeface="Cambria" panose="02040503050406030204" pitchFamily="18" charset="0"/>
                <a:ea typeface="Cambria" panose="02040503050406030204" pitchFamily="18" charset="0"/>
                <a:cs typeface="Times New Roman" panose="02020603050405020304" pitchFamily="18" charset="0"/>
              </a:rPr>
              <a:t>Cosa </a:t>
            </a:r>
            <a:r>
              <a:rPr lang="en-US" sz="1600" b="1"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sta</a:t>
            </a:r>
            <a:r>
              <a:rPr lang="en-US" sz="1600" b="1" dirty="0">
                <a:solidFill>
                  <a:schemeClr val="tx2"/>
                </a:solidFill>
                <a:latin typeface="Cambria" panose="02040503050406030204" pitchFamily="18" charset="0"/>
                <a:ea typeface="Cambria" panose="02040503050406030204" pitchFamily="18" charset="0"/>
                <a:cs typeface="Times New Roman" panose="02020603050405020304" pitchFamily="18" charset="0"/>
              </a:rPr>
              <a:t> </a:t>
            </a:r>
            <a:r>
              <a:rPr lang="en-US" sz="1600" b="1"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succedendo</a:t>
            </a:r>
            <a:r>
              <a:rPr lang="en-US" sz="1600" b="1" dirty="0">
                <a:solidFill>
                  <a:schemeClr val="tx2"/>
                </a:solidFill>
                <a:latin typeface="Cambria" panose="02040503050406030204" pitchFamily="18" charset="0"/>
                <a:ea typeface="Cambria" panose="02040503050406030204" pitchFamily="18" charset="0"/>
                <a:cs typeface="Times New Roman" panose="02020603050405020304" pitchFamily="18" charset="0"/>
              </a:rPr>
              <a:t>:</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Maria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sta</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TRASFERENDO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sul</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terapeuta</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la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figura</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del padre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critico</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e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esigente</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Lei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sa</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che</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il padre era sempre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insoddisfatto</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che</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lei non era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mai</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abbastanza</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brava.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Questo</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è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stato</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rimosso</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perché</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troppo</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doloroso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ammettere</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che</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il padre non la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apprezzava</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a:t>
            </a:r>
            <a:endParaRPr lang="it-IT" sz="1600" dirty="0">
              <a:solidFill>
                <a:schemeClr val="tx2"/>
              </a:solidFill>
              <a:latin typeface="Cambria" panose="02040503050406030204" pitchFamily="18" charset="0"/>
              <a:ea typeface="Cambria" panose="02040503050406030204" pitchFamily="18" charset="0"/>
              <a:cs typeface="Times New Roman" panose="02020603050405020304" pitchFamily="18" charset="0"/>
            </a:endParaRPr>
          </a:p>
          <a:p>
            <a:pPr>
              <a:spcBef>
                <a:spcPts val="900"/>
              </a:spcBef>
              <a:spcAft>
                <a:spcPts val="900"/>
              </a:spcAft>
            </a:pP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Il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terapeuta</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può</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INTERPRETARE: “Mi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sembra</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che</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lei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abbia</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paura</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che</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io, come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forse</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qualcuno</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di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importante</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nella</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sua</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vita,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possa</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essere</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deluso</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da lei,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che</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lei non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sia</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mai</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abbastanza</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Maria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può</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COLLEGARE: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Sì</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mio</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padre era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così</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Non ci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avevo</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pensato</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ma è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vero</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ho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paura</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che</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lei mi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giudichi</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come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faceva</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 </a:t>
            </a:r>
            <a:r>
              <a:rPr lang="en-US" sz="1600" dirty="0" err="1">
                <a:solidFill>
                  <a:schemeClr val="tx2"/>
                </a:solidFill>
                <a:latin typeface="Cambria" panose="02040503050406030204" pitchFamily="18" charset="0"/>
                <a:ea typeface="Cambria" panose="02040503050406030204" pitchFamily="18" charset="0"/>
                <a:cs typeface="Times New Roman" panose="02020603050405020304" pitchFamily="18" charset="0"/>
              </a:rPr>
              <a:t>lui</a:t>
            </a:r>
            <a:r>
              <a:rPr lang="en-US" sz="1600" dirty="0">
                <a:solidFill>
                  <a:schemeClr val="tx2"/>
                </a:solidFill>
                <a:latin typeface="Cambria" panose="02040503050406030204" pitchFamily="18" charset="0"/>
                <a:ea typeface="Cambria" panose="02040503050406030204" pitchFamily="18" charset="0"/>
                <a:cs typeface="Times New Roman" panose="02020603050405020304" pitchFamily="18" charset="0"/>
              </a:rPr>
              <a:t>.”</a:t>
            </a:r>
            <a:endParaRPr lang="it-IT" sz="1600" dirty="0">
              <a:solidFill>
                <a:schemeClr val="tx2"/>
              </a:solidFill>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65194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451C8-38E0-59BE-02C2-8ACF752B0E0E}"/>
            </a:ext>
          </a:extLst>
        </p:cNvPr>
        <p:cNvGrpSpPr/>
        <p:nvPr/>
      </p:nvGrpSpPr>
      <p:grpSpPr>
        <a:xfrm>
          <a:off x="0" y="0"/>
          <a:ext cx="0" cy="0"/>
          <a:chOff x="0" y="0"/>
          <a:chExt cx="0" cy="0"/>
        </a:xfrm>
      </p:grpSpPr>
      <p:sp>
        <p:nvSpPr>
          <p:cNvPr id="5" name="TextBox 1">
            <a:extLst>
              <a:ext uri="{FF2B5EF4-FFF2-40B4-BE49-F238E27FC236}">
                <a16:creationId xmlns:a16="http://schemas.microsoft.com/office/drawing/2014/main" id="{CEE59CA2-2B5F-0D02-5C0F-C14DBDF311A6}"/>
              </a:ext>
            </a:extLst>
          </p:cNvPr>
          <p:cNvSpPr txBox="1"/>
          <p:nvPr/>
        </p:nvSpPr>
        <p:spPr>
          <a:xfrm>
            <a:off x="2334227" y="949222"/>
            <a:ext cx="8844088" cy="553998"/>
          </a:xfrm>
          <a:prstGeom prst="rect">
            <a:avLst/>
          </a:prstGeom>
          <a:noFill/>
        </p:spPr>
        <p:txBody>
          <a:bodyPr wrap="none">
            <a:spAutoFit/>
          </a:bodyPr>
          <a:lstStyle/>
          <a:p>
            <a:pPr>
              <a:defRPr sz="3000" b="1">
                <a:solidFill>
                  <a:srgbClr val="1E3C64"/>
                </a:solidFill>
              </a:defRPr>
            </a:pPr>
            <a:r>
              <a:rPr sz="3000" dirty="0"/>
              <a:t>Transfert e Enactment: due </a:t>
            </a:r>
            <a:r>
              <a:rPr sz="3000" dirty="0" err="1"/>
              <a:t>livelli</a:t>
            </a:r>
            <a:r>
              <a:rPr sz="3000" dirty="0"/>
              <a:t> </a:t>
            </a:r>
            <a:r>
              <a:rPr sz="3000" dirty="0" err="1"/>
              <a:t>dell'inconscio</a:t>
            </a:r>
            <a:endParaRPr sz="3000" dirty="0"/>
          </a:p>
        </p:txBody>
      </p:sp>
      <p:sp>
        <p:nvSpPr>
          <p:cNvPr id="3" name="CasellaDiTesto 2">
            <a:extLst>
              <a:ext uri="{FF2B5EF4-FFF2-40B4-BE49-F238E27FC236}">
                <a16:creationId xmlns:a16="http://schemas.microsoft.com/office/drawing/2014/main" id="{FF2D1583-CEA5-8D26-E1BE-6D1C7F29C6F5}"/>
              </a:ext>
            </a:extLst>
          </p:cNvPr>
          <p:cNvSpPr txBox="1"/>
          <p:nvPr/>
        </p:nvSpPr>
        <p:spPr>
          <a:xfrm>
            <a:off x="2127671" y="1603204"/>
            <a:ext cx="7745673" cy="5032147"/>
          </a:xfrm>
          <a:prstGeom prst="rect">
            <a:avLst/>
          </a:prstGeom>
          <a:noFill/>
        </p:spPr>
        <p:txBody>
          <a:bodyPr wrap="square">
            <a:spAutoFit/>
          </a:bodyPr>
          <a:lstStyle/>
          <a:p>
            <a:pPr>
              <a:spcBef>
                <a:spcPts val="900"/>
              </a:spcBef>
              <a:spcAft>
                <a:spcPts val="900"/>
              </a:spcAft>
            </a:pPr>
            <a:r>
              <a:rPr lang="en-US" sz="1600" i="1" dirty="0">
                <a:solidFill>
                  <a:schemeClr val="tx2"/>
                </a:solidFill>
                <a:latin typeface="Aptos" panose="020B0004020202020204" pitchFamily="34" charset="0"/>
                <a:ea typeface="Cambria" panose="02040503050406030204" pitchFamily="18" charset="0"/>
                <a:cs typeface="Times New Roman" panose="02020603050405020304" pitchFamily="18" charset="0"/>
              </a:rPr>
              <a:t>Sofia, 32 anni, </a:t>
            </a:r>
            <a:r>
              <a:rPr lang="en-US" sz="1600" i="1" dirty="0" err="1">
                <a:solidFill>
                  <a:schemeClr val="tx2"/>
                </a:solidFill>
                <a:latin typeface="Aptos" panose="020B0004020202020204" pitchFamily="34" charset="0"/>
                <a:ea typeface="Cambria" panose="02040503050406030204" pitchFamily="18" charset="0"/>
                <a:cs typeface="Times New Roman" panose="02020603050405020304" pitchFamily="18" charset="0"/>
              </a:rPr>
              <a:t>attaccamento</a:t>
            </a:r>
            <a:r>
              <a:rPr lang="en-US" sz="1600" i="1" dirty="0">
                <a:solidFill>
                  <a:schemeClr val="tx2"/>
                </a:solidFill>
                <a:latin typeface="Aptos" panose="020B0004020202020204" pitchFamily="34" charset="0"/>
                <a:ea typeface="Cambria" panose="02040503050406030204" pitchFamily="18" charset="0"/>
                <a:cs typeface="Times New Roman" panose="02020603050405020304" pitchFamily="18" charset="0"/>
              </a:rPr>
              <a:t> </a:t>
            </a:r>
            <a:r>
              <a:rPr lang="en-US" sz="1600" i="1" dirty="0" err="1">
                <a:solidFill>
                  <a:schemeClr val="tx2"/>
                </a:solidFill>
                <a:latin typeface="Aptos" panose="020B0004020202020204" pitchFamily="34" charset="0"/>
                <a:ea typeface="Cambria" panose="02040503050406030204" pitchFamily="18" charset="0"/>
                <a:cs typeface="Times New Roman" panose="02020603050405020304" pitchFamily="18" charset="0"/>
              </a:rPr>
              <a:t>disorganizzato</a:t>
            </a:r>
            <a:r>
              <a:rPr lang="en-US" sz="1600" i="1" dirty="0">
                <a:solidFill>
                  <a:schemeClr val="tx2"/>
                </a:solidFill>
                <a:latin typeface="Aptos" panose="020B0004020202020204" pitchFamily="34" charset="0"/>
                <a:ea typeface="Cambria" panose="02040503050406030204" pitchFamily="18" charset="0"/>
                <a:cs typeface="Times New Roman" panose="02020603050405020304" pitchFamily="18" charset="0"/>
              </a:rPr>
              <a:t>, </a:t>
            </a:r>
            <a:r>
              <a:rPr lang="en-US" sz="1600" i="1" dirty="0" err="1">
                <a:solidFill>
                  <a:schemeClr val="tx2"/>
                </a:solidFill>
                <a:latin typeface="Aptos" panose="020B0004020202020204" pitchFamily="34" charset="0"/>
                <a:ea typeface="Cambria" panose="02040503050406030204" pitchFamily="18" charset="0"/>
                <a:cs typeface="Times New Roman" panose="02020603050405020304" pitchFamily="18" charset="0"/>
              </a:rPr>
              <a:t>abuso</a:t>
            </a:r>
            <a:r>
              <a:rPr lang="en-US" sz="1600" i="1" dirty="0">
                <a:solidFill>
                  <a:schemeClr val="tx2"/>
                </a:solidFill>
                <a:latin typeface="Aptos" panose="020B0004020202020204" pitchFamily="34" charset="0"/>
                <a:ea typeface="Cambria" panose="02040503050406030204" pitchFamily="18" charset="0"/>
                <a:cs typeface="Times New Roman" panose="02020603050405020304" pitchFamily="18" charset="0"/>
              </a:rPr>
              <a:t> </a:t>
            </a:r>
            <a:r>
              <a:rPr lang="en-US" sz="1600" i="1" dirty="0" err="1">
                <a:solidFill>
                  <a:schemeClr val="tx2"/>
                </a:solidFill>
                <a:latin typeface="Aptos" panose="020B0004020202020204" pitchFamily="34" charset="0"/>
                <a:ea typeface="Cambria" panose="02040503050406030204" pitchFamily="18" charset="0"/>
                <a:cs typeface="Times New Roman" panose="02020603050405020304" pitchFamily="18" charset="0"/>
              </a:rPr>
              <a:t>emotivo</a:t>
            </a:r>
            <a:r>
              <a:rPr lang="en-US" sz="1600" i="1" dirty="0">
                <a:solidFill>
                  <a:schemeClr val="tx2"/>
                </a:solidFill>
                <a:latin typeface="Aptos" panose="020B0004020202020204" pitchFamily="34" charset="0"/>
                <a:ea typeface="Cambria" panose="02040503050406030204" pitchFamily="18" charset="0"/>
                <a:cs typeface="Times New Roman" panose="02020603050405020304" pitchFamily="18" charset="0"/>
              </a:rPr>
              <a:t> </a:t>
            </a:r>
            <a:r>
              <a:rPr lang="en-US" sz="1600" i="1" dirty="0" err="1">
                <a:solidFill>
                  <a:schemeClr val="tx2"/>
                </a:solidFill>
                <a:latin typeface="Aptos" panose="020B0004020202020204" pitchFamily="34" charset="0"/>
                <a:ea typeface="Cambria" panose="02040503050406030204" pitchFamily="18" charset="0"/>
                <a:cs typeface="Times New Roman" panose="02020603050405020304" pitchFamily="18" charset="0"/>
              </a:rPr>
              <a:t>precoce</a:t>
            </a:r>
            <a:endParaRPr lang="it-IT" sz="1600" dirty="0">
              <a:solidFill>
                <a:schemeClr val="tx2"/>
              </a:solidFill>
              <a:latin typeface="Aptos" panose="020B0004020202020204" pitchFamily="34" charset="0"/>
              <a:ea typeface="Cambria" panose="02040503050406030204" pitchFamily="18" charset="0"/>
              <a:cs typeface="Times New Roman" panose="02020603050405020304" pitchFamily="18" charset="0"/>
            </a:endParaRPr>
          </a:p>
          <a:p>
            <a:pPr>
              <a:spcBef>
                <a:spcPts val="900"/>
              </a:spcBef>
              <a:spcAft>
                <a:spcPts val="900"/>
              </a:spcAft>
            </a:pP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Sofia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racconta</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un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episodio</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doloroso della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sua</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settimana</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Il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terapeuta</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si</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sorprende</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a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interromperla</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ripetutamente</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a dare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consigli</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non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richiesti</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a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cercare</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di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aggiustare</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il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problema</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rapidamente</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Si sente agitato, ha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bisogno</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di “fare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qualcosa</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sente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pressione</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quasi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ansia</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Contemporaneamente</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Sofia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diventa</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sempre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più</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silenziosa</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si</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ritrae</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risponde</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con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monosillabi</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a:t>
            </a:r>
            <a:endParaRPr lang="it-IT" sz="1600" dirty="0">
              <a:solidFill>
                <a:schemeClr val="tx2"/>
              </a:solidFill>
              <a:latin typeface="Aptos" panose="020B0004020202020204" pitchFamily="34" charset="0"/>
              <a:ea typeface="Cambria" panose="02040503050406030204" pitchFamily="18" charset="0"/>
              <a:cs typeface="Times New Roman" panose="02020603050405020304" pitchFamily="18" charset="0"/>
            </a:endParaRPr>
          </a:p>
          <a:p>
            <a:pPr>
              <a:spcBef>
                <a:spcPts val="900"/>
              </a:spcBef>
              <a:spcAft>
                <a:spcPts val="900"/>
              </a:spcAft>
            </a:pP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È in Corso un ENACTMENT DIADICO.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Stanno</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RIPRODUCENDO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insieme</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un pattern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relazionale</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di Sofia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nell’infanzia</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a:t>
            </a:r>
            <a:endParaRPr lang="it-IT" sz="1600" dirty="0">
              <a:solidFill>
                <a:schemeClr val="tx2"/>
              </a:solidFill>
              <a:latin typeface="Aptos" panose="020B0004020202020204" pitchFamily="34" charset="0"/>
              <a:ea typeface="Cambria" panose="02040503050406030204" pitchFamily="18" charset="0"/>
              <a:cs typeface="Times New Roman" panose="02020603050405020304" pitchFamily="18" charset="0"/>
            </a:endParaRPr>
          </a:p>
          <a:p>
            <a:pPr>
              <a:spcBef>
                <a:spcPts val="900"/>
              </a:spcBef>
              <a:spcAft>
                <a:spcPts val="900"/>
              </a:spcAft>
            </a:pP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Bambina Sofia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piange</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/è in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difficoltà</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 Madre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si</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agita, non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tollera</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il disagio della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figlia</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cerca</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freneticamente</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di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sistemarla</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 Bambina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si</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ritira</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impara</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“il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mio</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disagio è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intollerabile</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per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l’altro</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devo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sparire</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a:t>
            </a:r>
          </a:p>
          <a:p>
            <a:pPr>
              <a:spcBef>
                <a:spcPts val="900"/>
              </a:spcBef>
              <a:spcAft>
                <a:spcPts val="900"/>
              </a:spcAft>
            </a:pP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Il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terapeuta</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ha VISSUTO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l’agitazione</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della madre → Sofia ha AGITO il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ritiro</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automatico</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 Solo DOPO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averlo</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VISSUTO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possono</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PENSARLO → Ora Sofia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può</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iniziare</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a RAPPRESENTARE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qualcosa</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che</a:t>
            </a:r>
            <a:r>
              <a:rPr lang="en-US" sz="1600" dirty="0">
                <a:solidFill>
                  <a:schemeClr val="tx2"/>
                </a:solidFill>
                <a:latin typeface="Aptos" panose="020B0004020202020204" pitchFamily="34" charset="0"/>
                <a:ea typeface="Cambria" panose="02040503050406030204" pitchFamily="18" charset="0"/>
                <a:cs typeface="Times New Roman" panose="02020603050405020304" pitchFamily="18" charset="0"/>
              </a:rPr>
              <a:t> prima era solo </a:t>
            </a:r>
            <a:r>
              <a:rPr lang="en-US" sz="16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corporeo</a:t>
            </a:r>
            <a:endParaRPr lang="it-IT" sz="1600" dirty="0">
              <a:solidFill>
                <a:schemeClr val="tx2"/>
              </a:solidFill>
              <a:latin typeface="Aptos" panose="020B0004020202020204" pitchFamily="34" charset="0"/>
              <a:ea typeface="Cambria" panose="02040503050406030204" pitchFamily="18" charset="0"/>
              <a:cs typeface="Times New Roman" panose="02020603050405020304" pitchFamily="18" charset="0"/>
            </a:endParaRPr>
          </a:p>
          <a:p>
            <a:pPr>
              <a:spcBef>
                <a:spcPts val="900"/>
              </a:spcBef>
              <a:spcAft>
                <a:spcPts val="900"/>
              </a:spcAft>
            </a:pPr>
            <a:endParaRPr lang="it-IT" sz="1600" dirty="0">
              <a:solidFill>
                <a:schemeClr val="tx2"/>
              </a:solidFill>
              <a:latin typeface="Aptos" panose="020B0004020202020204" pitchFamily="34"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536028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Evento traumatico e SVILUPPI TRAUMATICI</a:t>
            </a:r>
          </a:p>
        </p:txBody>
      </p:sp>
      <p:sp>
        <p:nvSpPr>
          <p:cNvPr id="4" name="Segnaposto contenuto 3"/>
          <p:cNvSpPr>
            <a:spLocks noGrp="1"/>
          </p:cNvSpPr>
          <p:nvPr>
            <p:ph idx="1"/>
          </p:nvPr>
        </p:nvSpPr>
        <p:spPr/>
        <p:txBody>
          <a:bodyPr/>
          <a:lstStyle/>
          <a:p>
            <a:r>
              <a:rPr lang="it-IT" b="1" dirty="0"/>
              <a:t>Evento traumatico</a:t>
            </a:r>
            <a:r>
              <a:rPr lang="it-IT" dirty="0"/>
              <a:t>: evento stressante dal quale non ci si può sottrarre che devasta la capacità di resistenza del soggetto (Van </a:t>
            </a:r>
            <a:r>
              <a:rPr lang="it-IT" dirty="0" err="1"/>
              <a:t>Der</a:t>
            </a:r>
            <a:r>
              <a:rPr lang="it-IT" dirty="0"/>
              <a:t> </a:t>
            </a:r>
            <a:r>
              <a:rPr lang="it-IT" dirty="0" err="1"/>
              <a:t>Kolk</a:t>
            </a:r>
            <a:r>
              <a:rPr lang="it-IT" dirty="0"/>
              <a:t>, 1996)</a:t>
            </a:r>
          </a:p>
          <a:p>
            <a:r>
              <a:rPr lang="it-IT" b="1" dirty="0"/>
              <a:t>Sviluppo traumatico</a:t>
            </a:r>
            <a:r>
              <a:rPr lang="it-IT" dirty="0"/>
              <a:t>: condizioni stabili di minaccia soverchiante da cui è impossibile sottrarsi e che si ripetono con effetto cumulativo nel corso dello sviluppo individuale.</a:t>
            </a:r>
          </a:p>
          <a:p>
            <a:r>
              <a:rPr lang="it-IT" dirty="0"/>
              <a:t>Lo sviluppo traumatico è l’esempio più concreto di trauma complesso</a:t>
            </a:r>
          </a:p>
          <a:p>
            <a:r>
              <a:rPr lang="it-IT" dirty="0"/>
              <a:t>SHORE (2009) PARLA DI TRAUMA RELAZIONALE PRECOCE: Interazioni tra il bambino e il </a:t>
            </a:r>
            <a:r>
              <a:rPr lang="it-IT" dirty="0" err="1"/>
              <a:t>caregiver</a:t>
            </a:r>
            <a:r>
              <a:rPr lang="it-IT" dirty="0"/>
              <a:t> marcate da una sorta di contagio della paura continuamente e inconsapevolmente espressa dall’adulto e “assorbita” dal bambino</a:t>
            </a:r>
          </a:p>
        </p:txBody>
      </p:sp>
    </p:spTree>
    <p:extLst>
      <p:ext uri="{BB962C8B-B14F-4D97-AF65-F5344CB8AC3E}">
        <p14:creationId xmlns:p14="http://schemas.microsoft.com/office/powerpoint/2010/main" val="20147171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92925" y="624110"/>
            <a:ext cx="8911687" cy="854533"/>
          </a:xfrm>
        </p:spPr>
        <p:txBody>
          <a:bodyPr/>
          <a:lstStyle/>
          <a:p>
            <a:r>
              <a:rPr lang="de-DE" dirty="0"/>
              <a:t>SVILUPPI TRAUMATICI </a:t>
            </a:r>
            <a:endParaRPr lang="it-IT" dirty="0"/>
          </a:p>
        </p:txBody>
      </p:sp>
      <p:pic>
        <p:nvPicPr>
          <p:cNvPr id="5" name="Segnaposto contenuto 4"/>
          <p:cNvPicPr>
            <a:picLocks noGrp="1" noChangeAspect="1"/>
          </p:cNvPicPr>
          <p:nvPr>
            <p:ph idx="1"/>
          </p:nvPr>
        </p:nvPicPr>
        <p:blipFill>
          <a:blip r:embed="rId2"/>
          <a:srcRect t="205" b="205"/>
          <a:stretch>
            <a:fillRect/>
          </a:stretch>
        </p:blipFill>
        <p:spPr>
          <a:xfrm>
            <a:off x="2592925" y="1462314"/>
            <a:ext cx="8915400" cy="4726838"/>
          </a:xfrm>
        </p:spPr>
      </p:pic>
    </p:spTree>
    <p:extLst>
      <p:ext uri="{BB962C8B-B14F-4D97-AF65-F5344CB8AC3E}">
        <p14:creationId xmlns:p14="http://schemas.microsoft.com/office/powerpoint/2010/main" val="18266035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573967" y="224852"/>
            <a:ext cx="10418164" cy="6355829"/>
          </a:xfrm>
        </p:spPr>
        <p:txBody>
          <a:bodyPr>
            <a:normAutofit fontScale="92500" lnSpcReduction="10000"/>
          </a:bodyPr>
          <a:lstStyle/>
          <a:p>
            <a:pPr marL="0" indent="0">
              <a:buNone/>
            </a:pPr>
            <a:r>
              <a:rPr lang="it-IT" sz="1900" b="1" dirty="0" err="1"/>
              <a:t>J</a:t>
            </a:r>
            <a:r>
              <a:rPr lang="it-IT" sz="1900" b="1" dirty="0"/>
              <a:t>. BOWLBY</a:t>
            </a:r>
            <a:r>
              <a:rPr lang="it-IT" sz="1900" dirty="0"/>
              <a:t>: Nasce nel 1907 a Londra, laurea in medicina e si specializza in psichiatria; negli anni trenta entra di una delle più tradizionali Società Psicoanalitiche affiliate all’International </a:t>
            </a:r>
            <a:r>
              <a:rPr lang="it-IT" sz="1900" dirty="0" err="1"/>
              <a:t>Psychoanalytical</a:t>
            </a:r>
            <a:r>
              <a:rPr lang="it-IT" sz="1900" dirty="0"/>
              <a:t> </a:t>
            </a:r>
            <a:r>
              <a:rPr lang="it-IT" sz="1900" dirty="0" err="1"/>
              <a:t>Association</a:t>
            </a:r>
            <a:r>
              <a:rPr lang="it-IT" sz="1900" dirty="0"/>
              <a:t>.</a:t>
            </a:r>
          </a:p>
          <a:p>
            <a:r>
              <a:rPr lang="it-IT" sz="1900" dirty="0"/>
              <a:t>Contrariamente alla psicoanalisi classica, la questione più importante non è la sessualità o la scarica pulsionale né la ricerca di cibo, </a:t>
            </a:r>
            <a:r>
              <a:rPr lang="it-IT" sz="1900" b="1" dirty="0"/>
              <a:t>ma la sicurezza: ovvero la qualità dell’accudimento, la disponibilità e la capacità di risposta materna.</a:t>
            </a:r>
          </a:p>
          <a:p>
            <a:r>
              <a:rPr lang="it-IT" sz="1900" b="1" dirty="0"/>
              <a:t>Attaccamento e perdita </a:t>
            </a:r>
            <a:r>
              <a:rPr lang="it-IT" sz="1900" dirty="0"/>
              <a:t>(1969; 1973; 1980)</a:t>
            </a:r>
            <a:r>
              <a:rPr lang="it-IT" sz="1900" b="1" dirty="0"/>
              <a:t>: il suo lavoro si basa sull’osservazione del bambino, specialmente in situazione di deprivazione dal </a:t>
            </a:r>
            <a:r>
              <a:rPr lang="it-IT" sz="1900" b="1" dirty="0" err="1"/>
              <a:t>caregiver</a:t>
            </a:r>
            <a:r>
              <a:rPr lang="it-IT" sz="1900" b="1" dirty="0"/>
              <a:t> -</a:t>
            </a:r>
            <a:r>
              <a:rPr lang="it-IT" sz="1900" b="1" dirty="0">
                <a:sym typeface="Wingdings"/>
              </a:rPr>
              <a:t></a:t>
            </a:r>
            <a:r>
              <a:rPr lang="it-IT" sz="1900" b="1" dirty="0"/>
              <a:t> </a:t>
            </a:r>
            <a:r>
              <a:rPr lang="it-IT" sz="1900" dirty="0"/>
              <a:t>l’origine della psicopatologia è da ricercarsi nelle esperienze reali della vita interpersonale e nel legame tra bambino e </a:t>
            </a:r>
            <a:r>
              <a:rPr lang="it-IT" sz="1900" dirty="0" err="1"/>
              <a:t>caregiver</a:t>
            </a:r>
            <a:endParaRPr lang="it-IT" sz="1900" dirty="0"/>
          </a:p>
          <a:p>
            <a:endParaRPr lang="it-IT" sz="1900" b="1" dirty="0"/>
          </a:p>
          <a:p>
            <a:pPr marL="0" indent="0">
              <a:buNone/>
            </a:pPr>
            <a:r>
              <a:rPr lang="it-IT" sz="1900" dirty="0"/>
              <a:t>Conferma dagli studi di </a:t>
            </a:r>
            <a:r>
              <a:rPr lang="it-IT" sz="1900" dirty="0" err="1"/>
              <a:t>Harlow</a:t>
            </a:r>
            <a:r>
              <a:rPr lang="it-IT" sz="1900" dirty="0"/>
              <a:t>→ </a:t>
            </a:r>
            <a:r>
              <a:rPr lang="it-IT" sz="1900" dirty="0" err="1">
                <a:hlinkClick r:id="rId2"/>
              </a:rPr>
              <a:t>https</a:t>
            </a:r>
            <a:r>
              <a:rPr lang="it-IT" sz="1900" dirty="0">
                <a:hlinkClick r:id="rId2"/>
              </a:rPr>
              <a:t>://</a:t>
            </a:r>
            <a:r>
              <a:rPr lang="it-IT" sz="1900" dirty="0" err="1">
                <a:hlinkClick r:id="rId2"/>
              </a:rPr>
              <a:t>www.youtube.com</a:t>
            </a:r>
            <a:r>
              <a:rPr lang="it-IT" sz="1900" dirty="0">
                <a:hlinkClick r:id="rId2"/>
              </a:rPr>
              <a:t>/</a:t>
            </a:r>
            <a:r>
              <a:rPr lang="it-IT" sz="1900" dirty="0" err="1">
                <a:hlinkClick r:id="rId2"/>
              </a:rPr>
              <a:t>watch?v</a:t>
            </a:r>
            <a:r>
              <a:rPr lang="it-IT" sz="1900" dirty="0">
                <a:hlinkClick r:id="rId2"/>
              </a:rPr>
              <a:t>=_3Xe7tuR4VE</a:t>
            </a:r>
            <a:endParaRPr lang="it-IT" altLang="it-IT" sz="1900" dirty="0"/>
          </a:p>
          <a:p>
            <a:pPr marL="0" indent="0" algn="ctr">
              <a:buNone/>
            </a:pPr>
            <a:r>
              <a:rPr lang="it-IT" sz="1900" i="1" dirty="0"/>
              <a:t>“il comportamento di attaccamento è quella forma di comportamento che si manifesta in una persona che consegue o mantiene una prossimità nei confronti di un’altra persona, chiaramente identificata, ritenuta in grado di affrontare il mondo in modo adeguato. Questo comportamento risulta evidente ogni qual volta quella persona è spaventata, affaticata o malata, e si attenua quando si ricevono conforto e cure”. </a:t>
            </a:r>
            <a:r>
              <a:rPr lang="it-IT" sz="1900" dirty="0"/>
              <a:t>(</a:t>
            </a:r>
            <a:r>
              <a:rPr lang="it-IT" sz="1900" dirty="0" err="1"/>
              <a:t>Bowlby</a:t>
            </a:r>
            <a:r>
              <a:rPr lang="it-IT" sz="1900" dirty="0"/>
              <a:t> 1988)</a:t>
            </a:r>
          </a:p>
          <a:p>
            <a:pPr marL="0" indent="0">
              <a:buNone/>
            </a:pPr>
            <a:endParaRPr lang="it-IT" sz="1900" dirty="0"/>
          </a:p>
          <a:p>
            <a:r>
              <a:rPr lang="it-IT" altLang="it-IT" sz="1900" dirty="0"/>
              <a:t>Il termine attaccamento utilizzato da </a:t>
            </a:r>
            <a:r>
              <a:rPr lang="it-IT" altLang="it-IT" sz="1900" dirty="0" err="1"/>
              <a:t>Bowlby</a:t>
            </a:r>
            <a:r>
              <a:rPr lang="it-IT" altLang="it-IT" sz="1900" dirty="0"/>
              <a:t> indica una specifica relazione asimmetrica e complementare tra madre e bambino che gioca un ruolo centrale nella regolazione della sicurezza.</a:t>
            </a:r>
          </a:p>
          <a:p>
            <a:pPr marL="0" indent="0">
              <a:buNone/>
            </a:pPr>
            <a:endParaRPr lang="it-IT" b="1" dirty="0"/>
          </a:p>
        </p:txBody>
      </p:sp>
    </p:spTree>
    <p:extLst>
      <p:ext uri="{BB962C8B-B14F-4D97-AF65-F5344CB8AC3E}">
        <p14:creationId xmlns:p14="http://schemas.microsoft.com/office/powerpoint/2010/main" val="17789275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18866" y="1392674"/>
            <a:ext cx="7528599" cy="553998"/>
          </a:xfrm>
          <a:prstGeom prst="rect">
            <a:avLst/>
          </a:prstGeom>
          <a:noFill/>
        </p:spPr>
        <p:txBody>
          <a:bodyPr wrap="none">
            <a:spAutoFit/>
          </a:bodyPr>
          <a:lstStyle/>
          <a:p>
            <a:pPr>
              <a:defRPr sz="3000" b="1">
                <a:solidFill>
                  <a:srgbClr val="1E3C64"/>
                </a:solidFill>
              </a:defRPr>
            </a:pPr>
            <a:r>
              <a:rPr sz="3000" dirty="0">
                <a:latin typeface="Aptos" panose="020B0004020202020204" pitchFamily="34" charset="0"/>
              </a:rPr>
              <a:t>Il trauma è </a:t>
            </a:r>
            <a:r>
              <a:rPr sz="3000" dirty="0" err="1">
                <a:latin typeface="Aptos" panose="020B0004020202020204" pitchFamily="34" charset="0"/>
              </a:rPr>
              <a:t>nel</a:t>
            </a:r>
            <a:r>
              <a:rPr sz="3000" dirty="0">
                <a:latin typeface="Aptos" panose="020B0004020202020204" pitchFamily="34" charset="0"/>
              </a:rPr>
              <a:t> </a:t>
            </a:r>
            <a:r>
              <a:rPr sz="3000" dirty="0" err="1">
                <a:latin typeface="Aptos" panose="020B0004020202020204" pitchFamily="34" charset="0"/>
              </a:rPr>
              <a:t>corpo</a:t>
            </a:r>
            <a:r>
              <a:rPr lang="it-IT" sz="3000" dirty="0">
                <a:latin typeface="Aptos" panose="020B0004020202020204" pitchFamily="34" charset="0"/>
              </a:rPr>
              <a:t> e…</a:t>
            </a:r>
            <a:r>
              <a:rPr sz="3000" dirty="0" err="1">
                <a:latin typeface="Aptos" panose="020B0004020202020204" pitchFamily="34" charset="0"/>
              </a:rPr>
              <a:t>nell'emisfero</a:t>
            </a:r>
            <a:r>
              <a:rPr sz="3000" dirty="0">
                <a:latin typeface="Aptos" panose="020B0004020202020204" pitchFamily="34" charset="0"/>
              </a:rPr>
              <a:t> </a:t>
            </a:r>
            <a:r>
              <a:rPr sz="3000" dirty="0" err="1">
                <a:latin typeface="Aptos" panose="020B0004020202020204" pitchFamily="34" charset="0"/>
              </a:rPr>
              <a:t>destro</a:t>
            </a:r>
            <a:endParaRPr sz="3000" dirty="0">
              <a:latin typeface="Aptos" panose="020B0004020202020204" pitchFamily="34" charset="0"/>
            </a:endParaRPr>
          </a:p>
        </p:txBody>
      </p:sp>
      <p:sp>
        <p:nvSpPr>
          <p:cNvPr id="3" name="TextBox 2"/>
          <p:cNvSpPr txBox="1"/>
          <p:nvPr/>
        </p:nvSpPr>
        <p:spPr>
          <a:xfrm>
            <a:off x="1792533" y="2147104"/>
            <a:ext cx="7680960" cy="4230325"/>
          </a:xfrm>
          <a:prstGeom prst="rect">
            <a:avLst/>
          </a:prstGeom>
          <a:noFill/>
        </p:spPr>
        <p:txBody>
          <a:bodyPr wrap="square" anchor="t">
            <a:spAutoFit/>
          </a:bodyPr>
          <a:lstStyle/>
          <a:p>
            <a:pPr>
              <a:lnSpc>
                <a:spcPct val="130000"/>
              </a:lnSpc>
              <a:spcAft>
                <a:spcPts val="1400"/>
              </a:spcAft>
              <a:defRPr sz="2000"/>
            </a:pPr>
            <a:r>
              <a:rPr sz="1600" dirty="0" err="1">
                <a:solidFill>
                  <a:schemeClr val="tx2"/>
                </a:solidFill>
                <a:latin typeface="Aptos" panose="020B0004020202020204" pitchFamily="34" charset="0"/>
              </a:rPr>
              <a:t>Questo</a:t>
            </a:r>
            <a:r>
              <a:rPr sz="1600" dirty="0">
                <a:solidFill>
                  <a:schemeClr val="tx2"/>
                </a:solidFill>
                <a:latin typeface="Aptos" panose="020B0004020202020204" pitchFamily="34" charset="0"/>
              </a:rPr>
              <a:t> è </a:t>
            </a:r>
            <a:r>
              <a:rPr sz="1600" dirty="0" err="1">
                <a:solidFill>
                  <a:schemeClr val="tx2"/>
                </a:solidFill>
                <a:latin typeface="Aptos" panose="020B0004020202020204" pitchFamily="34" charset="0"/>
              </a:rPr>
              <a:t>cruciale</a:t>
            </a:r>
            <a:r>
              <a:rPr sz="1600" dirty="0">
                <a:solidFill>
                  <a:schemeClr val="tx2"/>
                </a:solidFill>
                <a:latin typeface="Aptos" panose="020B0004020202020204" pitchFamily="34" charset="0"/>
              </a:rPr>
              <a:t> per la nostra </a:t>
            </a:r>
            <a:r>
              <a:rPr sz="1600" dirty="0" err="1">
                <a:solidFill>
                  <a:schemeClr val="tx2"/>
                </a:solidFill>
                <a:latin typeface="Aptos" panose="020B0004020202020204" pitchFamily="34" charset="0"/>
              </a:rPr>
              <a:t>pratica</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clinica</a:t>
            </a:r>
            <a:r>
              <a:rPr sz="1600" dirty="0">
                <a:solidFill>
                  <a:schemeClr val="tx2"/>
                </a:solidFill>
                <a:latin typeface="Aptos" panose="020B0004020202020204" pitchFamily="34" charset="0"/>
              </a:rPr>
              <a:t>:</a:t>
            </a: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Il trauma </a:t>
            </a:r>
            <a:r>
              <a:rPr sz="1600" dirty="0" err="1">
                <a:solidFill>
                  <a:schemeClr val="tx2"/>
                </a:solidFill>
                <a:latin typeface="Aptos" panose="020B0004020202020204" pitchFamily="34" charset="0"/>
              </a:rPr>
              <a:t>relazionale</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precoce</a:t>
            </a:r>
            <a:r>
              <a:rPr sz="1600" dirty="0">
                <a:solidFill>
                  <a:schemeClr val="tx2"/>
                </a:solidFill>
                <a:latin typeface="Aptos" panose="020B0004020202020204" pitchFamily="34" charset="0"/>
              </a:rPr>
              <a:t> </a:t>
            </a:r>
            <a:r>
              <a:rPr sz="1600" b="1" dirty="0">
                <a:solidFill>
                  <a:schemeClr val="tx2"/>
                </a:solidFill>
                <a:latin typeface="Aptos" panose="020B0004020202020204" pitchFamily="34" charset="0"/>
              </a:rPr>
              <a:t>NON è </a:t>
            </a:r>
            <a:r>
              <a:rPr sz="1600" b="1" dirty="0" err="1">
                <a:solidFill>
                  <a:schemeClr val="tx2"/>
                </a:solidFill>
                <a:latin typeface="Aptos" panose="020B0004020202020204" pitchFamily="34" charset="0"/>
              </a:rPr>
              <a:t>primariamente</a:t>
            </a:r>
            <a:r>
              <a:rPr sz="1600" b="1" dirty="0">
                <a:solidFill>
                  <a:schemeClr val="tx2"/>
                </a:solidFill>
                <a:latin typeface="Aptos" panose="020B0004020202020204" pitchFamily="34" charset="0"/>
              </a:rPr>
              <a:t> un </a:t>
            </a:r>
            <a:r>
              <a:rPr sz="1600" b="1" dirty="0" err="1">
                <a:solidFill>
                  <a:schemeClr val="tx2"/>
                </a:solidFill>
                <a:latin typeface="Aptos" panose="020B0004020202020204" pitchFamily="34" charset="0"/>
              </a:rPr>
              <a:t>problema</a:t>
            </a:r>
            <a:r>
              <a:rPr sz="1600" b="1" dirty="0">
                <a:solidFill>
                  <a:schemeClr val="tx2"/>
                </a:solidFill>
                <a:latin typeface="Aptos" panose="020B0004020202020204" pitchFamily="34" charset="0"/>
              </a:rPr>
              <a:t> di memoria </a:t>
            </a:r>
            <a:r>
              <a:rPr sz="1600" b="1" dirty="0" err="1">
                <a:solidFill>
                  <a:schemeClr val="tx2"/>
                </a:solidFill>
                <a:latin typeface="Aptos" panose="020B0004020202020204" pitchFamily="34" charset="0"/>
              </a:rPr>
              <a:t>esplicita</a:t>
            </a:r>
            <a:r>
              <a:rPr sz="1600" b="1" dirty="0">
                <a:solidFill>
                  <a:schemeClr val="tx2"/>
                </a:solidFill>
                <a:latin typeface="Aptos" panose="020B0004020202020204" pitchFamily="34" charset="0"/>
              </a:rPr>
              <a:t> </a:t>
            </a:r>
            <a:r>
              <a:rPr sz="1600" dirty="0">
                <a:solidFill>
                  <a:schemeClr val="tx2"/>
                </a:solidFill>
                <a:latin typeface="Aptos" panose="020B0004020202020204" pitchFamily="34" charset="0"/>
              </a:rPr>
              <a:t>(</a:t>
            </a:r>
            <a:r>
              <a:rPr sz="1600" dirty="0" err="1">
                <a:solidFill>
                  <a:schemeClr val="tx2"/>
                </a:solidFill>
                <a:latin typeface="Aptos" panose="020B0004020202020204" pitchFamily="34" charset="0"/>
              </a:rPr>
              <a:t>emisfero</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sinistro</a:t>
            </a:r>
            <a:r>
              <a:rPr sz="1600" dirty="0">
                <a:solidFill>
                  <a:schemeClr val="tx2"/>
                </a:solidFill>
                <a:latin typeface="Aptos" panose="020B0004020202020204" pitchFamily="34" charset="0"/>
              </a:rPr>
              <a:t>). È un </a:t>
            </a:r>
            <a:r>
              <a:rPr sz="1600" dirty="0" err="1">
                <a:solidFill>
                  <a:schemeClr val="tx2"/>
                </a:solidFill>
                <a:latin typeface="Aptos" panose="020B0004020202020204" pitchFamily="34" charset="0"/>
              </a:rPr>
              <a:t>problema</a:t>
            </a:r>
            <a:r>
              <a:rPr sz="1600" dirty="0">
                <a:solidFill>
                  <a:schemeClr val="tx2"/>
                </a:solidFill>
                <a:latin typeface="Aptos" panose="020B0004020202020204" pitchFamily="34" charset="0"/>
              </a:rPr>
              <a:t> di:</a:t>
            </a:r>
            <a:br>
              <a:rPr sz="1600" dirty="0">
                <a:solidFill>
                  <a:schemeClr val="tx2"/>
                </a:solidFill>
                <a:latin typeface="Aptos" panose="020B0004020202020204" pitchFamily="34" charset="0"/>
              </a:rPr>
            </a:b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Regolazione</a:t>
            </a:r>
            <a:r>
              <a:rPr sz="1600" dirty="0">
                <a:solidFill>
                  <a:schemeClr val="tx2"/>
                </a:solidFill>
                <a:latin typeface="Aptos" panose="020B0004020202020204" pitchFamily="34" charset="0"/>
              </a:rPr>
              <a:t> del Sistema </a:t>
            </a:r>
            <a:r>
              <a:rPr sz="1600" dirty="0" err="1">
                <a:solidFill>
                  <a:schemeClr val="tx2"/>
                </a:solidFill>
                <a:latin typeface="Aptos" panose="020B0004020202020204" pitchFamily="34" charset="0"/>
              </a:rPr>
              <a:t>Nervoso</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Autonomo</a:t>
            </a: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Reattività</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dell'emisfero</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destro</a:t>
            </a: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 Pattern </a:t>
            </a:r>
            <a:r>
              <a:rPr sz="1600" dirty="0" err="1">
                <a:solidFill>
                  <a:schemeClr val="tx2"/>
                </a:solidFill>
                <a:latin typeface="Aptos" panose="020B0004020202020204" pitchFamily="34" charset="0"/>
              </a:rPr>
              <a:t>impliciti</a:t>
            </a:r>
            <a:r>
              <a:rPr sz="1600" dirty="0">
                <a:solidFill>
                  <a:schemeClr val="tx2"/>
                </a:solidFill>
                <a:latin typeface="Aptos" panose="020B0004020202020204" pitchFamily="34" charset="0"/>
              </a:rPr>
              <a:t> di </a:t>
            </a:r>
            <a:r>
              <a:rPr sz="1600" dirty="0" err="1">
                <a:solidFill>
                  <a:schemeClr val="tx2"/>
                </a:solidFill>
                <a:latin typeface="Aptos" panose="020B0004020202020204" pitchFamily="34" charset="0"/>
              </a:rPr>
              <a:t>risposta</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relazionale</a:t>
            </a: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 'Memoria </a:t>
            </a:r>
            <a:r>
              <a:rPr sz="1600" dirty="0" err="1">
                <a:solidFill>
                  <a:schemeClr val="tx2"/>
                </a:solidFill>
                <a:latin typeface="Aptos" panose="020B0004020202020204" pitchFamily="34" charset="0"/>
              </a:rPr>
              <a:t>procedurale</a:t>
            </a:r>
            <a:r>
              <a:rPr sz="1600" dirty="0">
                <a:solidFill>
                  <a:schemeClr val="tx2"/>
                </a:solidFill>
                <a:latin typeface="Aptos" panose="020B0004020202020204" pitchFamily="34" charset="0"/>
              </a:rPr>
              <a:t>' di come </a:t>
            </a:r>
            <a:r>
              <a:rPr sz="1600" dirty="0" err="1">
                <a:solidFill>
                  <a:schemeClr val="tx2"/>
                </a:solidFill>
                <a:latin typeface="Aptos" panose="020B0004020202020204" pitchFamily="34" charset="0"/>
              </a:rPr>
              <a:t>funzionano</a:t>
            </a:r>
            <a:r>
              <a:rPr sz="1600" dirty="0">
                <a:solidFill>
                  <a:schemeClr val="tx2"/>
                </a:solidFill>
                <a:latin typeface="Aptos" panose="020B0004020202020204" pitchFamily="34" charset="0"/>
              </a:rPr>
              <a:t> le </a:t>
            </a:r>
            <a:r>
              <a:rPr sz="1600" dirty="0" err="1">
                <a:solidFill>
                  <a:schemeClr val="tx2"/>
                </a:solidFill>
                <a:latin typeface="Aptos" panose="020B0004020202020204" pitchFamily="34" charset="0"/>
              </a:rPr>
              <a:t>relazioni</a:t>
            </a:r>
            <a:br>
              <a:rPr sz="1600" dirty="0">
                <a:solidFill>
                  <a:schemeClr val="tx2"/>
                </a:solidFill>
                <a:latin typeface="Aptos" panose="020B0004020202020204" pitchFamily="34" charset="0"/>
              </a:rPr>
            </a:b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Per </a:t>
            </a:r>
            <a:r>
              <a:rPr sz="1600" dirty="0" err="1">
                <a:solidFill>
                  <a:schemeClr val="tx2"/>
                </a:solidFill>
                <a:latin typeface="Aptos" panose="020B0004020202020204" pitchFamily="34" charset="0"/>
              </a:rPr>
              <a:t>questo</a:t>
            </a:r>
            <a:r>
              <a:rPr sz="1600" dirty="0">
                <a:solidFill>
                  <a:schemeClr val="tx2"/>
                </a:solidFill>
                <a:latin typeface="Aptos" panose="020B0004020202020204" pitchFamily="34" charset="0"/>
              </a:rPr>
              <a:t>, </a:t>
            </a:r>
            <a:r>
              <a:rPr lang="it-IT" sz="1600" dirty="0">
                <a:solidFill>
                  <a:schemeClr val="tx2"/>
                </a:solidFill>
                <a:latin typeface="Aptos" panose="020B0004020202020204" pitchFamily="34" charset="0"/>
              </a:rPr>
              <a:t>una </a:t>
            </a:r>
            <a:r>
              <a:rPr sz="1600" dirty="0">
                <a:solidFill>
                  <a:schemeClr val="tx2"/>
                </a:solidFill>
                <a:latin typeface="Aptos" panose="020B0004020202020204" pitchFamily="34" charset="0"/>
              </a:rPr>
              <a:t>'talking cure</a:t>
            </a:r>
            <a:r>
              <a:rPr lang="it-IT" sz="1600" dirty="0">
                <a:solidFill>
                  <a:schemeClr val="tx2"/>
                </a:solidFill>
                <a:latin typeface="Aptos" panose="020B0004020202020204" pitchFamily="34" charset="0"/>
              </a:rPr>
              <a:t>’ ricca di </a:t>
            </a:r>
            <a:r>
              <a:rPr sz="1600" dirty="0" err="1">
                <a:solidFill>
                  <a:schemeClr val="tx2"/>
                </a:solidFill>
                <a:latin typeface="Aptos" panose="020B0004020202020204" pitchFamily="34" charset="0"/>
              </a:rPr>
              <a:t>interpretazioni</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verbali</a:t>
            </a:r>
            <a:r>
              <a:rPr lang="it-IT" sz="1600" dirty="0">
                <a:solidFill>
                  <a:schemeClr val="tx2"/>
                </a:solidFill>
                <a:latin typeface="Aptos" panose="020B0004020202020204" pitchFamily="34" charset="0"/>
              </a:rPr>
              <a:t> ed emisfero sinistro</a:t>
            </a:r>
            <a:r>
              <a:rPr sz="1600" dirty="0">
                <a:solidFill>
                  <a:schemeClr val="tx2"/>
                </a:solidFill>
                <a:latin typeface="Aptos" panose="020B0004020202020204" pitchFamily="34" charset="0"/>
              </a:rPr>
              <a:t> non è </a:t>
            </a:r>
            <a:r>
              <a:rPr sz="1600" dirty="0" err="1">
                <a:solidFill>
                  <a:schemeClr val="tx2"/>
                </a:solidFill>
                <a:latin typeface="Aptos" panose="020B0004020202020204" pitchFamily="34" charset="0"/>
              </a:rPr>
              <a:t>sufficiente</a:t>
            </a:r>
            <a:r>
              <a:rPr sz="1600" dirty="0">
                <a:solidFill>
                  <a:schemeClr val="tx2"/>
                </a:solidFill>
                <a:latin typeface="Aptos" panose="020B0004020202020204" pitchFamily="34" charset="0"/>
              </a:rPr>
              <a:t>.</a:t>
            </a:r>
            <a:br>
              <a:rPr sz="1600" dirty="0">
                <a:solidFill>
                  <a:schemeClr val="tx2"/>
                </a:solidFill>
                <a:latin typeface="Aptos" panose="020B0004020202020204" pitchFamily="34" charset="0"/>
              </a:rPr>
            </a:br>
            <a:r>
              <a:rPr sz="1600" b="1" dirty="0" err="1">
                <a:solidFill>
                  <a:schemeClr val="tx2"/>
                </a:solidFill>
                <a:latin typeface="Aptos" panose="020B0004020202020204" pitchFamily="34" charset="0"/>
              </a:rPr>
              <a:t>Dobbiamo</a:t>
            </a:r>
            <a:r>
              <a:rPr sz="1600" b="1" dirty="0">
                <a:solidFill>
                  <a:schemeClr val="tx2"/>
                </a:solidFill>
                <a:latin typeface="Aptos" panose="020B0004020202020204" pitchFamily="34" charset="0"/>
              </a:rPr>
              <a:t> </a:t>
            </a:r>
            <a:r>
              <a:rPr sz="1600" b="1" dirty="0" err="1">
                <a:solidFill>
                  <a:schemeClr val="tx2"/>
                </a:solidFill>
                <a:latin typeface="Aptos" panose="020B0004020202020204" pitchFamily="34" charset="0"/>
              </a:rPr>
              <a:t>lavorare</a:t>
            </a:r>
            <a:r>
              <a:rPr sz="1600" b="1" dirty="0">
                <a:solidFill>
                  <a:schemeClr val="tx2"/>
                </a:solidFill>
                <a:latin typeface="Aptos" panose="020B0004020202020204" pitchFamily="34" charset="0"/>
              </a:rPr>
              <a:t> con </a:t>
            </a:r>
            <a:r>
              <a:rPr sz="1600" b="1" dirty="0" err="1">
                <a:solidFill>
                  <a:schemeClr val="tx2"/>
                </a:solidFill>
                <a:latin typeface="Aptos" panose="020B0004020202020204" pitchFamily="34" charset="0"/>
              </a:rPr>
              <a:t>l'emisfero</a:t>
            </a:r>
            <a:r>
              <a:rPr sz="1600" b="1" dirty="0">
                <a:solidFill>
                  <a:schemeClr val="tx2"/>
                </a:solidFill>
                <a:latin typeface="Aptos" panose="020B0004020202020204" pitchFamily="34" charset="0"/>
              </a:rPr>
              <a:t> </a:t>
            </a:r>
            <a:r>
              <a:rPr sz="1600" b="1" dirty="0" err="1">
                <a:solidFill>
                  <a:schemeClr val="tx2"/>
                </a:solidFill>
                <a:latin typeface="Aptos" panose="020B0004020202020204" pitchFamily="34" charset="0"/>
              </a:rPr>
              <a:t>destro</a:t>
            </a:r>
            <a:r>
              <a:rPr sz="1600" b="1" dirty="0">
                <a:solidFill>
                  <a:schemeClr val="tx2"/>
                </a:solidFill>
                <a:latin typeface="Aptos" panose="020B0004020202020204" pitchFamily="34" charset="0"/>
              </a:rPr>
              <a:t> del </a:t>
            </a:r>
            <a:r>
              <a:rPr sz="1600" b="1" dirty="0" err="1">
                <a:solidFill>
                  <a:schemeClr val="tx2"/>
                </a:solidFill>
                <a:latin typeface="Aptos" panose="020B0004020202020204" pitchFamily="34" charset="0"/>
              </a:rPr>
              <a:t>paziente</a:t>
            </a:r>
            <a:r>
              <a:rPr sz="1600" b="1" dirty="0">
                <a:solidFill>
                  <a:schemeClr val="tx2"/>
                </a:solidFill>
                <a:latin typeface="Aptos" panose="020B0004020202020204" pitchFamily="34" charset="0"/>
              </a:rPr>
              <a:t>, </a:t>
            </a:r>
            <a:r>
              <a:rPr sz="1600" b="1" dirty="0" err="1">
                <a:solidFill>
                  <a:schemeClr val="tx2"/>
                </a:solidFill>
                <a:latin typeface="Aptos" panose="020B0004020202020204" pitchFamily="34" charset="0"/>
              </a:rPr>
              <a:t>attraverso</a:t>
            </a:r>
            <a:r>
              <a:rPr sz="1600" b="1" dirty="0">
                <a:solidFill>
                  <a:schemeClr val="tx2"/>
                </a:solidFill>
                <a:latin typeface="Aptos" panose="020B0004020202020204" pitchFamily="34" charset="0"/>
              </a:rPr>
              <a:t> il NOSTRO </a:t>
            </a:r>
            <a:r>
              <a:rPr sz="1600" b="1" dirty="0" err="1">
                <a:solidFill>
                  <a:schemeClr val="tx2"/>
                </a:solidFill>
                <a:latin typeface="Aptos" panose="020B0004020202020204" pitchFamily="34" charset="0"/>
              </a:rPr>
              <a:t>emisfero</a:t>
            </a:r>
            <a:r>
              <a:rPr sz="1600" b="1" dirty="0">
                <a:solidFill>
                  <a:schemeClr val="tx2"/>
                </a:solidFill>
                <a:latin typeface="Aptos" panose="020B0004020202020204" pitchFamily="34" charset="0"/>
              </a:rPr>
              <a:t> </a:t>
            </a:r>
            <a:r>
              <a:rPr sz="1600" b="1" dirty="0" err="1">
                <a:solidFill>
                  <a:schemeClr val="tx2"/>
                </a:solidFill>
                <a:latin typeface="Aptos" panose="020B0004020202020204" pitchFamily="34" charset="0"/>
              </a:rPr>
              <a:t>destro</a:t>
            </a:r>
            <a:r>
              <a:rPr sz="1600" b="1" dirty="0">
                <a:solidFill>
                  <a:schemeClr val="tx2"/>
                </a:solidFill>
                <a:latin typeface="Aptos" panose="020B0004020202020204" pitchFamily="34" charset="0"/>
              </a:rPr>
              <a:t>.</a:t>
            </a:r>
          </a:p>
        </p:txBody>
      </p:sp>
      <p:pic>
        <p:nvPicPr>
          <p:cNvPr id="4" name="Immagine 3" descr="Immagine che contiene Carattere, logo, testo, Elementi grafici&#10;&#10;Il contenuto generato dall'IA potrebbe non essere corretto.">
            <a:extLst>
              <a:ext uri="{FF2B5EF4-FFF2-40B4-BE49-F238E27FC236}">
                <a16:creationId xmlns:a16="http://schemas.microsoft.com/office/drawing/2014/main" id="{2AD8E679-587A-730D-D2B4-6FA910AA0616}"/>
              </a:ext>
            </a:extLst>
          </p:cNvPr>
          <p:cNvPicPr>
            <a:picLocks noChangeAspect="1"/>
          </p:cNvPicPr>
          <p:nvPr/>
        </p:nvPicPr>
        <p:blipFill>
          <a:blip r:embed="rId2"/>
          <a:stretch>
            <a:fillRect/>
          </a:stretch>
        </p:blipFill>
        <p:spPr>
          <a:xfrm>
            <a:off x="4263195" y="250752"/>
            <a:ext cx="3159888" cy="653981"/>
          </a:xfrm>
          <a:prstGeom prst="rect">
            <a:avLst/>
          </a:prstGeom>
        </p:spPr>
      </p:pic>
      <p:pic>
        <p:nvPicPr>
          <p:cNvPr id="18434" name="Picture 2" descr="Right brain-to-right brain psychotherapy: recent scientific and clinical  advances | Annals of General Psychiatry">
            <a:extLst>
              <a:ext uri="{FF2B5EF4-FFF2-40B4-BE49-F238E27FC236}">
                <a16:creationId xmlns:a16="http://schemas.microsoft.com/office/drawing/2014/main" id="{52A26587-9C16-D3C9-17B8-C8B5C816AA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99922" y="2948833"/>
            <a:ext cx="3806322" cy="13447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5995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89212" y="118622"/>
            <a:ext cx="8911687" cy="1280890"/>
          </a:xfrm>
        </p:spPr>
        <p:txBody>
          <a:bodyPr/>
          <a:lstStyle/>
          <a:p>
            <a:r>
              <a:rPr lang="it-IT" dirty="0"/>
              <a:t>7 domini dello sviluppo psicologico colpiti dal trauma evolutivo</a:t>
            </a:r>
          </a:p>
        </p:txBody>
      </p:sp>
      <p:sp>
        <p:nvSpPr>
          <p:cNvPr id="3" name="Segnaposto contenuto 2"/>
          <p:cNvSpPr>
            <a:spLocks noGrp="1"/>
          </p:cNvSpPr>
          <p:nvPr>
            <p:ph idx="1"/>
          </p:nvPr>
        </p:nvSpPr>
        <p:spPr>
          <a:xfrm>
            <a:off x="2585499" y="1437184"/>
            <a:ext cx="8915400" cy="3777622"/>
          </a:xfrm>
        </p:spPr>
        <p:txBody>
          <a:bodyPr>
            <a:noAutofit/>
          </a:bodyPr>
          <a:lstStyle/>
          <a:p>
            <a:r>
              <a:rPr lang="it-IT" sz="1400" dirty="0"/>
              <a:t>- </a:t>
            </a:r>
            <a:r>
              <a:rPr lang="it-IT" sz="1400" b="1" dirty="0"/>
              <a:t>attaccamento</a:t>
            </a:r>
            <a:r>
              <a:rPr lang="it-IT" sz="1400" dirty="0"/>
              <a:t>: insicurezza circa l’affidabilità e la prevedibilità del mondo e delle relazioni, difficoltà sulla sintonizzazione con gli stati emotivi altrui, tendenza all’isolamento sociale, e difficoltà interpersonali; </a:t>
            </a:r>
          </a:p>
          <a:p>
            <a:r>
              <a:rPr lang="it-IT" sz="1400" dirty="0"/>
              <a:t>- </a:t>
            </a:r>
            <a:r>
              <a:rPr lang="it-IT" sz="1400" b="1" dirty="0"/>
              <a:t>danno biologico</a:t>
            </a:r>
            <a:r>
              <a:rPr lang="it-IT" sz="1400" dirty="0"/>
              <a:t>: problemi nello sviluppo </a:t>
            </a:r>
            <a:r>
              <a:rPr lang="it-IT" sz="1400" dirty="0" err="1"/>
              <a:t>sensomotorio</a:t>
            </a:r>
            <a:r>
              <a:rPr lang="it-IT" sz="1400" dirty="0"/>
              <a:t>, disturbi somatici, incremento del rischio di malattia fisica durante l’arco della vita per </a:t>
            </a:r>
            <a:r>
              <a:rPr lang="it-IT" sz="1400" dirty="0" err="1"/>
              <a:t>disregolazione</a:t>
            </a:r>
            <a:r>
              <a:rPr lang="it-IT" sz="1400" dirty="0"/>
              <a:t> </a:t>
            </a:r>
            <a:r>
              <a:rPr lang="it-IT" sz="1400" dirty="0" err="1"/>
              <a:t>autonomica</a:t>
            </a:r>
            <a:r>
              <a:rPr lang="it-IT" sz="1400" dirty="0"/>
              <a:t> e endocrinologica;</a:t>
            </a:r>
          </a:p>
          <a:p>
            <a:r>
              <a:rPr lang="it-IT" sz="1400" dirty="0"/>
              <a:t>- </a:t>
            </a:r>
            <a:r>
              <a:rPr lang="it-IT" sz="1400" b="1" dirty="0"/>
              <a:t>regolazione degli affetti</a:t>
            </a:r>
            <a:r>
              <a:rPr lang="it-IT" sz="1400" dirty="0"/>
              <a:t>: deficit nell’autoregolazione emotiva, difficoltà nel riconoscere e descrivere gli stati interni, e nel comunicare agli altri desideri e bisogni;</a:t>
            </a:r>
          </a:p>
          <a:p>
            <a:r>
              <a:rPr lang="it-IT" sz="1400" dirty="0"/>
              <a:t>- </a:t>
            </a:r>
            <a:r>
              <a:rPr lang="it-IT" sz="1400" b="1" dirty="0"/>
              <a:t>dissociazione</a:t>
            </a:r>
            <a:r>
              <a:rPr lang="it-IT" sz="1400" dirty="0"/>
              <a:t>: il meccanismo della dissociazione è utilizzato in modo estremo e patologico, con significative alterazioni degli stati di coscienza, amnesia, depersonalizzazione e derealizzazione;</a:t>
            </a:r>
          </a:p>
          <a:p>
            <a:r>
              <a:rPr lang="it-IT" sz="1400" b="1" dirty="0"/>
              <a:t>- controllo comportamentale</a:t>
            </a:r>
            <a:r>
              <a:rPr lang="it-IT" sz="1400" dirty="0"/>
              <a:t>: si riduce con scarsa modulazione degli impulsi, presenza di comportamenti autodistruttivi, tendenza all’aggressività e alla rabbia, utilizzo di comportamenti autoconsolatori patologici (abuso di sostanze, abbuffate di cibo, e così via);</a:t>
            </a:r>
          </a:p>
          <a:p>
            <a:r>
              <a:rPr lang="it-IT" sz="1400" b="1" dirty="0"/>
              <a:t>- capacità cognitive</a:t>
            </a:r>
            <a:r>
              <a:rPr lang="it-IT" sz="1400" dirty="0"/>
              <a:t>: difficoltà nella modulazione dell’attenzione e nella regolazione delle funzioni esecutive, carenza di costanza oggettuale, difficoltà nell’elaborazione delle informazioni e nella pianificazione dei comportamenti;</a:t>
            </a:r>
          </a:p>
          <a:p>
            <a:r>
              <a:rPr lang="it-IT" sz="1400" b="1" dirty="0"/>
              <a:t>- concetto di Sé</a:t>
            </a:r>
            <a:r>
              <a:rPr lang="it-IT" sz="1400" dirty="0"/>
              <a:t>: gravemente danneggiato per bassa autostima, tendenza alla vergogna, ai sensi di colpa, disturbi dell’immagine corporea, senso di Sé discontinuo e scarsamente integrato [108]. </a:t>
            </a:r>
          </a:p>
          <a:p>
            <a:endParaRPr lang="it-IT" sz="1400" dirty="0"/>
          </a:p>
        </p:txBody>
      </p:sp>
    </p:spTree>
    <p:extLst>
      <p:ext uri="{BB962C8B-B14F-4D97-AF65-F5344CB8AC3E}">
        <p14:creationId xmlns:p14="http://schemas.microsoft.com/office/powerpoint/2010/main" val="18892198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Il trauma cumulativo di origine interpersonale si può definire come il risultato di una serie di eventi o di un’atmosfera relazionale soverchiante. </a:t>
            </a:r>
          </a:p>
          <a:p>
            <a:r>
              <a:rPr lang="it-IT" dirty="0"/>
              <a:t>La vittima non si può sottrarre a esperienze di trascuratezza, violenza, abuso, ripetute e/o prolungate, ed è in balia di altri che agiscono impedendogli alternative, imponendo sofferenze, situazioni aggressive, pericolose, umilianti, insensate. </a:t>
            </a:r>
          </a:p>
          <a:p>
            <a:r>
              <a:rPr lang="it-IT" dirty="0"/>
              <a:t>Si produce lo sviluppo traumatico quando la vittima soffre nell’infanzia per l’esposizione cronica a una o più forme di maltrattamenti che concretizzano il trauma interpersonale in contesti in cui è guastato o deformano il sistema di cura primario. </a:t>
            </a:r>
          </a:p>
          <a:p>
            <a:endParaRPr lang="it-IT" dirty="0"/>
          </a:p>
        </p:txBody>
      </p:sp>
    </p:spTree>
    <p:extLst>
      <p:ext uri="{BB962C8B-B14F-4D97-AF65-F5344CB8AC3E}">
        <p14:creationId xmlns:p14="http://schemas.microsoft.com/office/powerpoint/2010/main" val="20521237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 fobia dell’attaccamento</a:t>
            </a:r>
          </a:p>
        </p:txBody>
      </p:sp>
      <p:sp>
        <p:nvSpPr>
          <p:cNvPr id="3" name="Segnaposto contenuto 2"/>
          <p:cNvSpPr>
            <a:spLocks noGrp="1"/>
          </p:cNvSpPr>
          <p:nvPr>
            <p:ph idx="1"/>
          </p:nvPr>
        </p:nvSpPr>
        <p:spPr/>
        <p:txBody>
          <a:bodyPr/>
          <a:lstStyle/>
          <a:p>
            <a:r>
              <a:rPr lang="it-IT" dirty="0"/>
              <a:t>Le persone cronicamente traumatizzate spesso presentano una sorta di “fobia dell’attaccamento”, dovuta all’esperienza di un contesto interpersonale di accudimento caratterizzato da elevata trascuratezza, intrusività e fallimenti nella sintonizzazione da parte del </a:t>
            </a:r>
            <a:r>
              <a:rPr lang="it-IT" dirty="0" err="1"/>
              <a:t>caregiver</a:t>
            </a:r>
            <a:r>
              <a:rPr lang="it-IT" dirty="0"/>
              <a:t>. </a:t>
            </a:r>
          </a:p>
          <a:p>
            <a:r>
              <a:rPr lang="it-IT" dirty="0"/>
              <a:t>In tale contesto la fonte della sicurezza diventa allo stesso tempo anche la fonte del pericolo e possiamo ragionevolmente supporre che il bambino venga così a trovarsi in un continuo stato di confusione e disorientamento, sospeso tra spinta all’avvicinamento e spinta all’</a:t>
            </a:r>
            <a:r>
              <a:rPr lang="it-IT" dirty="0" err="1"/>
              <a:t>evitamento</a:t>
            </a:r>
            <a:r>
              <a:rPr lang="it-IT" dirty="0"/>
              <a:t> e alla fuga, tra comportamenti dettati dalla tendenza alla sottomissione e quelli di attacco sostenuti dalla collera, non in grado, pertanto, di regolare le proprie emozioni e di organizzare il suo comportamento (Liotti e Farina, 2011; </a:t>
            </a:r>
            <a:r>
              <a:rPr lang="it-IT" dirty="0" err="1"/>
              <a:t>Lanius</a:t>
            </a:r>
            <a:r>
              <a:rPr lang="it-IT" dirty="0"/>
              <a:t> et al., 2010) .</a:t>
            </a:r>
          </a:p>
        </p:txBody>
      </p:sp>
    </p:spTree>
    <p:extLst>
      <p:ext uri="{BB962C8B-B14F-4D97-AF65-F5344CB8AC3E}">
        <p14:creationId xmlns:p14="http://schemas.microsoft.com/office/powerpoint/2010/main" val="19890143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PTSD e </a:t>
            </a:r>
            <a:r>
              <a:rPr lang="it-IT" dirty="0" err="1"/>
              <a:t>cPTSD</a:t>
            </a:r>
            <a:endParaRPr lang="it-IT" dirty="0"/>
          </a:p>
        </p:txBody>
      </p:sp>
      <p:sp>
        <p:nvSpPr>
          <p:cNvPr id="3" name="Segnaposto contenuto 2"/>
          <p:cNvSpPr>
            <a:spLocks noGrp="1"/>
          </p:cNvSpPr>
          <p:nvPr>
            <p:ph idx="1"/>
          </p:nvPr>
        </p:nvSpPr>
        <p:spPr/>
        <p:txBody>
          <a:bodyPr/>
          <a:lstStyle/>
          <a:p>
            <a:r>
              <a:rPr lang="it-IT" b="1" dirty="0"/>
              <a:t>Trauma Complesso</a:t>
            </a:r>
            <a:r>
              <a:rPr lang="it-IT" dirty="0"/>
              <a:t>: Eventi traumatici multipli a carattere interpersonale che si ripetono in intervalli di tempo prolungati;</a:t>
            </a:r>
          </a:p>
          <a:p>
            <a:r>
              <a:rPr lang="it-IT" dirty="0"/>
              <a:t>Interferisce con lo sviluppo delle capacità di regolazione emotiva, di adattamento all’ambiente e nella qualità della </a:t>
            </a:r>
            <a:r>
              <a:rPr lang="it-IT" dirty="0" err="1"/>
              <a:t>definzione</a:t>
            </a:r>
            <a:r>
              <a:rPr lang="it-IT" dirty="0"/>
              <a:t> dell’immagine di </a:t>
            </a:r>
            <a:r>
              <a:rPr lang="it-IT" dirty="0" err="1"/>
              <a:t>s</a:t>
            </a:r>
            <a:r>
              <a:rPr lang="fr-FR" dirty="0" err="1"/>
              <a:t>é</a:t>
            </a:r>
            <a:r>
              <a:rPr lang="it-IT" dirty="0"/>
              <a:t> e degli altri</a:t>
            </a:r>
          </a:p>
          <a:p>
            <a:r>
              <a:rPr lang="it-IT" dirty="0"/>
              <a:t>Comporta deficit di mentalizzazione, </a:t>
            </a:r>
            <a:r>
              <a:rPr lang="it-IT" dirty="0" err="1"/>
              <a:t>disregolazione</a:t>
            </a:r>
            <a:r>
              <a:rPr lang="it-IT" dirty="0"/>
              <a:t>  emotiva e comportamentale</a:t>
            </a:r>
          </a:p>
          <a:p>
            <a:r>
              <a:rPr lang="it-IT" dirty="0"/>
              <a:t>Forte correlazione con l’esordio in età adulta di disturbi come dist. Borderline, dist. dell’umore, problemi di dipendenza patologica, disturbo ansiosi e dissociativi</a:t>
            </a:r>
          </a:p>
        </p:txBody>
      </p:sp>
    </p:spTree>
    <p:extLst>
      <p:ext uri="{BB962C8B-B14F-4D97-AF65-F5344CB8AC3E}">
        <p14:creationId xmlns:p14="http://schemas.microsoft.com/office/powerpoint/2010/main" val="8557669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PTSD e C-PTSD</a:t>
            </a:r>
          </a:p>
        </p:txBody>
      </p:sp>
      <p:sp>
        <p:nvSpPr>
          <p:cNvPr id="3" name="Segnaposto contenuto 2"/>
          <p:cNvSpPr>
            <a:spLocks noGrp="1"/>
          </p:cNvSpPr>
          <p:nvPr>
            <p:ph idx="1"/>
          </p:nvPr>
        </p:nvSpPr>
        <p:spPr/>
        <p:txBody>
          <a:bodyPr/>
          <a:lstStyle/>
          <a:p>
            <a:r>
              <a:rPr lang="it-IT" b="1" dirty="0"/>
              <a:t>DIFFERENZE DAL PTSD SEMPLICE</a:t>
            </a:r>
            <a:endParaRPr lang="it-IT" dirty="0"/>
          </a:p>
          <a:p>
            <a:r>
              <a:rPr lang="it-IT" dirty="0"/>
              <a:t>La differenza più rilevante tra PTSD e C-PTSD riguarda la portata delle conseguenze:</a:t>
            </a:r>
          </a:p>
          <a:p>
            <a:r>
              <a:rPr lang="it-IT" dirty="0"/>
              <a:t>nel PTSD troviamo sintomi quali la tendenza a rivivere il trauma, l’</a:t>
            </a:r>
            <a:r>
              <a:rPr lang="it-IT" dirty="0" err="1"/>
              <a:t>evitamento</a:t>
            </a:r>
            <a:r>
              <a:rPr lang="it-IT" dirty="0"/>
              <a:t> e l’</a:t>
            </a:r>
            <a:r>
              <a:rPr lang="it-IT" dirty="0" err="1"/>
              <a:t>iperattivazione</a:t>
            </a:r>
            <a:r>
              <a:rPr lang="it-IT" dirty="0"/>
              <a:t> o </a:t>
            </a:r>
            <a:r>
              <a:rPr lang="it-IT" dirty="0" err="1"/>
              <a:t>ipervigilanza</a:t>
            </a:r>
            <a:r>
              <a:rPr lang="it-IT" dirty="0"/>
              <a:t> cronica;</a:t>
            </a:r>
          </a:p>
          <a:p>
            <a:r>
              <a:rPr lang="it-IT" dirty="0"/>
              <a:t>nel C-PTSD, oltre a questi, si aggiungono alterazioni durature e profonde che riguardano il modo in cui la persona vive le proprie emozioni, percepisce se stessa e si relaziona agli altri e al mondo esterno. </a:t>
            </a:r>
          </a:p>
          <a:p>
            <a:endParaRPr lang="it-IT" dirty="0"/>
          </a:p>
        </p:txBody>
      </p:sp>
    </p:spTree>
    <p:extLst>
      <p:ext uri="{BB962C8B-B14F-4D97-AF65-F5344CB8AC3E}">
        <p14:creationId xmlns:p14="http://schemas.microsoft.com/office/powerpoint/2010/main" val="6332862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e 3"/>
          <p:cNvSpPr/>
          <p:nvPr/>
        </p:nvSpPr>
        <p:spPr>
          <a:xfrm>
            <a:off x="2585356" y="1188357"/>
            <a:ext cx="2140857" cy="1251857"/>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6" name="Ovale 5"/>
          <p:cNvSpPr/>
          <p:nvPr/>
        </p:nvSpPr>
        <p:spPr>
          <a:xfrm>
            <a:off x="5558971" y="1188357"/>
            <a:ext cx="2140857" cy="1251857"/>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7" name="CasellaDiTesto 6"/>
          <p:cNvSpPr txBox="1"/>
          <p:nvPr/>
        </p:nvSpPr>
        <p:spPr>
          <a:xfrm>
            <a:off x="5676899" y="1406071"/>
            <a:ext cx="2022929" cy="646331"/>
          </a:xfrm>
          <a:prstGeom prst="rect">
            <a:avLst/>
          </a:prstGeom>
          <a:noFill/>
        </p:spPr>
        <p:txBody>
          <a:bodyPr wrap="square" rtlCol="0">
            <a:spAutoFit/>
          </a:bodyPr>
          <a:lstStyle/>
          <a:p>
            <a:pPr algn="ctr"/>
            <a:r>
              <a:rPr lang="it-IT" dirty="0">
                <a:solidFill>
                  <a:srgbClr val="FFFFFF"/>
                </a:solidFill>
              </a:rPr>
              <a:t>Difficoltà di attenzione</a:t>
            </a:r>
            <a:endParaRPr lang="it-IT" dirty="0">
              <a:solidFill>
                <a:schemeClr val="bg1"/>
              </a:solidFill>
            </a:endParaRPr>
          </a:p>
        </p:txBody>
      </p:sp>
      <p:sp>
        <p:nvSpPr>
          <p:cNvPr id="8" name="Ovale 7"/>
          <p:cNvSpPr/>
          <p:nvPr/>
        </p:nvSpPr>
        <p:spPr>
          <a:xfrm>
            <a:off x="8536213" y="1188357"/>
            <a:ext cx="2140857" cy="1251857"/>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9" name="CasellaDiTesto 8"/>
          <p:cNvSpPr txBox="1"/>
          <p:nvPr/>
        </p:nvSpPr>
        <p:spPr>
          <a:xfrm>
            <a:off x="2703284" y="1469571"/>
            <a:ext cx="2022929" cy="646331"/>
          </a:xfrm>
          <a:prstGeom prst="rect">
            <a:avLst/>
          </a:prstGeom>
          <a:noFill/>
        </p:spPr>
        <p:txBody>
          <a:bodyPr wrap="square" rtlCol="0">
            <a:spAutoFit/>
          </a:bodyPr>
          <a:lstStyle/>
          <a:p>
            <a:pPr algn="ctr"/>
            <a:r>
              <a:rPr lang="it-IT" dirty="0" err="1">
                <a:solidFill>
                  <a:srgbClr val="FFFFFF"/>
                </a:solidFill>
              </a:rPr>
              <a:t>Dis</a:t>
            </a:r>
            <a:r>
              <a:rPr lang="it-IT" dirty="0">
                <a:solidFill>
                  <a:srgbClr val="FFFFFF"/>
                </a:solidFill>
              </a:rPr>
              <a:t>-integrazione </a:t>
            </a:r>
            <a:r>
              <a:rPr lang="it-IT" dirty="0">
                <a:solidFill>
                  <a:schemeClr val="bg1"/>
                </a:solidFill>
              </a:rPr>
              <a:t>cognitiva</a:t>
            </a:r>
          </a:p>
        </p:txBody>
      </p:sp>
      <p:sp>
        <p:nvSpPr>
          <p:cNvPr id="5" name="CasellaDiTesto 4"/>
          <p:cNvSpPr txBox="1"/>
          <p:nvPr/>
        </p:nvSpPr>
        <p:spPr>
          <a:xfrm>
            <a:off x="8642524" y="1404256"/>
            <a:ext cx="2022929" cy="646331"/>
          </a:xfrm>
          <a:prstGeom prst="rect">
            <a:avLst/>
          </a:prstGeom>
          <a:noFill/>
        </p:spPr>
        <p:txBody>
          <a:bodyPr wrap="square" rtlCol="0">
            <a:spAutoFit/>
          </a:bodyPr>
          <a:lstStyle/>
          <a:p>
            <a:pPr algn="ctr"/>
            <a:r>
              <a:rPr lang="it-IT" dirty="0">
                <a:solidFill>
                  <a:srgbClr val="FFFFFF"/>
                </a:solidFill>
              </a:rPr>
              <a:t>Sintomi dissociativi</a:t>
            </a:r>
            <a:endParaRPr lang="it-IT" dirty="0">
              <a:solidFill>
                <a:schemeClr val="bg1"/>
              </a:solidFill>
            </a:endParaRPr>
          </a:p>
        </p:txBody>
      </p:sp>
      <p:sp>
        <p:nvSpPr>
          <p:cNvPr id="10" name="Ovale 9"/>
          <p:cNvSpPr/>
          <p:nvPr/>
        </p:nvSpPr>
        <p:spPr>
          <a:xfrm>
            <a:off x="2585356" y="2803072"/>
            <a:ext cx="2140857" cy="95216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1" name="CasellaDiTesto 10"/>
          <p:cNvSpPr txBox="1"/>
          <p:nvPr/>
        </p:nvSpPr>
        <p:spPr>
          <a:xfrm>
            <a:off x="2703285" y="3084285"/>
            <a:ext cx="2022929" cy="369332"/>
          </a:xfrm>
          <a:prstGeom prst="rect">
            <a:avLst/>
          </a:prstGeom>
          <a:noFill/>
        </p:spPr>
        <p:txBody>
          <a:bodyPr wrap="square" rtlCol="0">
            <a:spAutoFit/>
          </a:bodyPr>
          <a:lstStyle/>
          <a:p>
            <a:pPr algn="ctr"/>
            <a:r>
              <a:rPr lang="it-IT" dirty="0">
                <a:solidFill>
                  <a:srgbClr val="FFFFFF"/>
                </a:solidFill>
              </a:rPr>
              <a:t>Somatizzazioni</a:t>
            </a:r>
            <a:endParaRPr lang="it-IT" dirty="0">
              <a:solidFill>
                <a:schemeClr val="bg1"/>
              </a:solidFill>
            </a:endParaRPr>
          </a:p>
        </p:txBody>
      </p:sp>
      <p:sp>
        <p:nvSpPr>
          <p:cNvPr id="12" name="Ovale 11"/>
          <p:cNvSpPr/>
          <p:nvPr/>
        </p:nvSpPr>
        <p:spPr>
          <a:xfrm>
            <a:off x="5558972" y="2827688"/>
            <a:ext cx="2140857" cy="1251857"/>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3" name="CasellaDiTesto 12"/>
          <p:cNvSpPr txBox="1"/>
          <p:nvPr/>
        </p:nvSpPr>
        <p:spPr>
          <a:xfrm>
            <a:off x="5688517" y="2871497"/>
            <a:ext cx="2022929" cy="646331"/>
          </a:xfrm>
          <a:prstGeom prst="rect">
            <a:avLst/>
          </a:prstGeom>
          <a:noFill/>
        </p:spPr>
        <p:txBody>
          <a:bodyPr wrap="square" rtlCol="0">
            <a:spAutoFit/>
          </a:bodyPr>
          <a:lstStyle/>
          <a:p>
            <a:pPr algn="ctr"/>
            <a:r>
              <a:rPr lang="it-IT" dirty="0">
                <a:solidFill>
                  <a:srgbClr val="FFFFFF"/>
                </a:solidFill>
              </a:rPr>
              <a:t>Alterazione nella percezione di </a:t>
            </a:r>
            <a:r>
              <a:rPr lang="it-IT" dirty="0" err="1">
                <a:solidFill>
                  <a:srgbClr val="FFFFFF"/>
                </a:solidFill>
              </a:rPr>
              <a:t>sè</a:t>
            </a:r>
            <a:endParaRPr lang="it-IT" dirty="0">
              <a:solidFill>
                <a:schemeClr val="bg1"/>
              </a:solidFill>
            </a:endParaRPr>
          </a:p>
        </p:txBody>
      </p:sp>
      <p:sp>
        <p:nvSpPr>
          <p:cNvPr id="14" name="Freccia giù 13"/>
          <p:cNvSpPr/>
          <p:nvPr/>
        </p:nvSpPr>
        <p:spPr>
          <a:xfrm>
            <a:off x="6223000" y="4054928"/>
            <a:ext cx="199571" cy="480786"/>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5" name="Freccia giù 14"/>
          <p:cNvSpPr/>
          <p:nvPr/>
        </p:nvSpPr>
        <p:spPr>
          <a:xfrm>
            <a:off x="7092389" y="3946071"/>
            <a:ext cx="199571" cy="64754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6" name="Ovale 15"/>
          <p:cNvSpPr/>
          <p:nvPr/>
        </p:nvSpPr>
        <p:spPr>
          <a:xfrm>
            <a:off x="5207000" y="4535714"/>
            <a:ext cx="1660070" cy="566129"/>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7" name="CasellaDiTesto 16"/>
          <p:cNvSpPr txBox="1"/>
          <p:nvPr/>
        </p:nvSpPr>
        <p:spPr>
          <a:xfrm>
            <a:off x="5261428" y="4601417"/>
            <a:ext cx="1568626" cy="369332"/>
          </a:xfrm>
          <a:prstGeom prst="rect">
            <a:avLst/>
          </a:prstGeom>
          <a:noFill/>
        </p:spPr>
        <p:txBody>
          <a:bodyPr wrap="square" rtlCol="0">
            <a:spAutoFit/>
          </a:bodyPr>
          <a:lstStyle/>
          <a:p>
            <a:pPr algn="ctr"/>
            <a:r>
              <a:rPr lang="it-IT" dirty="0">
                <a:solidFill>
                  <a:srgbClr val="FFFFFF"/>
                </a:solidFill>
              </a:rPr>
              <a:t>impotenza</a:t>
            </a:r>
            <a:endParaRPr lang="it-IT" dirty="0">
              <a:solidFill>
                <a:schemeClr val="bg1"/>
              </a:solidFill>
            </a:endParaRPr>
          </a:p>
        </p:txBody>
      </p:sp>
      <p:sp>
        <p:nvSpPr>
          <p:cNvPr id="20" name="Ovale 19"/>
          <p:cNvSpPr/>
          <p:nvPr/>
        </p:nvSpPr>
        <p:spPr>
          <a:xfrm>
            <a:off x="6982454" y="4540694"/>
            <a:ext cx="1660070" cy="566129"/>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21" name="CasellaDiTesto 20"/>
          <p:cNvSpPr txBox="1"/>
          <p:nvPr/>
        </p:nvSpPr>
        <p:spPr>
          <a:xfrm>
            <a:off x="7174766" y="4535714"/>
            <a:ext cx="1361447" cy="584776"/>
          </a:xfrm>
          <a:prstGeom prst="rect">
            <a:avLst/>
          </a:prstGeom>
          <a:noFill/>
        </p:spPr>
        <p:txBody>
          <a:bodyPr wrap="square" rtlCol="0">
            <a:spAutoFit/>
          </a:bodyPr>
          <a:lstStyle/>
          <a:p>
            <a:pPr algn="ctr"/>
            <a:r>
              <a:rPr lang="it-IT" sz="1600" dirty="0">
                <a:solidFill>
                  <a:srgbClr val="FFFFFF"/>
                </a:solidFill>
              </a:rPr>
              <a:t>Deficit di </a:t>
            </a:r>
            <a:r>
              <a:rPr lang="it-IT" sz="1600" dirty="0" err="1">
                <a:solidFill>
                  <a:srgbClr val="FFFFFF"/>
                </a:solidFill>
              </a:rPr>
              <a:t>efficacy</a:t>
            </a:r>
            <a:endParaRPr lang="it-IT" sz="1600" dirty="0">
              <a:solidFill>
                <a:schemeClr val="bg1"/>
              </a:solidFill>
            </a:endParaRPr>
          </a:p>
        </p:txBody>
      </p:sp>
      <p:sp>
        <p:nvSpPr>
          <p:cNvPr id="22" name="Ovale 21"/>
          <p:cNvSpPr/>
          <p:nvPr/>
        </p:nvSpPr>
        <p:spPr>
          <a:xfrm>
            <a:off x="8642524" y="2747308"/>
            <a:ext cx="2140857" cy="1365517"/>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23" name="CasellaDiTesto 22"/>
          <p:cNvSpPr txBox="1"/>
          <p:nvPr/>
        </p:nvSpPr>
        <p:spPr>
          <a:xfrm>
            <a:off x="8654141" y="2727830"/>
            <a:ext cx="2022929" cy="1384995"/>
          </a:xfrm>
          <a:prstGeom prst="rect">
            <a:avLst/>
          </a:prstGeom>
          <a:noFill/>
        </p:spPr>
        <p:txBody>
          <a:bodyPr wrap="square" rtlCol="0">
            <a:spAutoFit/>
          </a:bodyPr>
          <a:lstStyle/>
          <a:p>
            <a:pPr algn="ctr"/>
            <a:r>
              <a:rPr lang="it-IT" dirty="0">
                <a:solidFill>
                  <a:srgbClr val="FFFFFF"/>
                </a:solidFill>
              </a:rPr>
              <a:t>Disturbi relazionali</a:t>
            </a:r>
          </a:p>
          <a:p>
            <a:pPr algn="ctr"/>
            <a:r>
              <a:rPr lang="it-IT" sz="1200" dirty="0">
                <a:solidFill>
                  <a:srgbClr val="FFFFFF"/>
                </a:solidFill>
              </a:rPr>
              <a:t>oscillazione tra vicinanza  e paura dell’intimità</a:t>
            </a:r>
          </a:p>
          <a:p>
            <a:pPr algn="ctr"/>
            <a:r>
              <a:rPr lang="it-IT" sz="1200" dirty="0">
                <a:solidFill>
                  <a:srgbClr val="FFFFFF"/>
                </a:solidFill>
              </a:rPr>
              <a:t>E controllo della relazione</a:t>
            </a:r>
            <a:endParaRPr lang="it-IT" sz="1200" dirty="0">
              <a:solidFill>
                <a:schemeClr val="bg1"/>
              </a:solidFill>
            </a:endParaRPr>
          </a:p>
        </p:txBody>
      </p:sp>
    </p:spTree>
    <p:extLst>
      <p:ext uri="{BB962C8B-B14F-4D97-AF65-F5344CB8AC3E}">
        <p14:creationId xmlns:p14="http://schemas.microsoft.com/office/powerpoint/2010/main" val="14231880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Criteri diagnostici C-PTSD</a:t>
            </a:r>
          </a:p>
        </p:txBody>
      </p:sp>
      <p:sp>
        <p:nvSpPr>
          <p:cNvPr id="3" name="Segnaposto contenuto 2"/>
          <p:cNvSpPr>
            <a:spLocks noGrp="1"/>
          </p:cNvSpPr>
          <p:nvPr>
            <p:ph idx="1"/>
          </p:nvPr>
        </p:nvSpPr>
        <p:spPr>
          <a:xfrm>
            <a:off x="2589212" y="1614616"/>
            <a:ext cx="8915400" cy="3777622"/>
          </a:xfrm>
        </p:spPr>
        <p:txBody>
          <a:bodyPr>
            <a:normAutofit fontScale="92500" lnSpcReduction="20000"/>
          </a:bodyPr>
          <a:lstStyle/>
          <a:p>
            <a:r>
              <a:rPr lang="it-IT" dirty="0"/>
              <a:t>Alterazioni nella regolazione delle emozioni e del comportamento (autolesionismo, atti suicidari, deficit di modulazione della rabbia, comportamenti rischiosi e impulsivi)</a:t>
            </a:r>
          </a:p>
          <a:p>
            <a:r>
              <a:rPr lang="it-IT" dirty="0"/>
              <a:t>Disturbi della coscienza e dell’attenzione (amnesia, dissociazione)</a:t>
            </a:r>
          </a:p>
          <a:p>
            <a:r>
              <a:rPr lang="it-IT" dirty="0"/>
              <a:t>Somatizzazioni</a:t>
            </a:r>
          </a:p>
          <a:p>
            <a:r>
              <a:rPr lang="it-IT" dirty="0"/>
              <a:t>Alterazioni percezione di sé (vergogna, minimizzazione, senso di colpa eccessivo, sentimento di impotenza, non sentirsi compresi)</a:t>
            </a:r>
          </a:p>
          <a:p>
            <a:r>
              <a:rPr lang="it-IT" dirty="0"/>
              <a:t>Alterazione nella percezione del maltrattante (timore di danneggiarlo, idealizzazione, </a:t>
            </a:r>
            <a:r>
              <a:rPr lang="it-IT" dirty="0" err="1"/>
              <a:t>dipedenza</a:t>
            </a:r>
            <a:r>
              <a:rPr lang="it-IT" dirty="0"/>
              <a:t>, assunzione della </a:t>
            </a:r>
            <a:r>
              <a:rPr lang="it-IT" dirty="0" err="1"/>
              <a:t>porpsettiva</a:t>
            </a:r>
            <a:r>
              <a:rPr lang="it-IT" dirty="0"/>
              <a:t> del maltrattante)</a:t>
            </a:r>
          </a:p>
          <a:p>
            <a:r>
              <a:rPr lang="it-IT" dirty="0"/>
              <a:t>Disturbi relazionali (tendenza a vittimizzare gli e se stessi, no fiducia, comportamenti controllanti)</a:t>
            </a:r>
          </a:p>
          <a:p>
            <a:r>
              <a:rPr lang="it-IT" dirty="0"/>
              <a:t>Visione negativa di sé pervasiva, senso di </a:t>
            </a:r>
            <a:r>
              <a:rPr lang="it-IT" dirty="0" err="1"/>
              <a:t>inaiutabilità</a:t>
            </a:r>
            <a:endParaRPr lang="it-IT" dirty="0"/>
          </a:p>
          <a:p>
            <a:r>
              <a:rPr lang="it-IT" dirty="0"/>
              <a:t>Distacco emotivo, isolamento e </a:t>
            </a:r>
            <a:r>
              <a:rPr lang="it-IT" dirty="0" err="1"/>
              <a:t>anedonia</a:t>
            </a:r>
            <a:endParaRPr lang="it-IT" dirty="0"/>
          </a:p>
        </p:txBody>
      </p:sp>
    </p:spTree>
    <p:extLst>
      <p:ext uri="{BB962C8B-B14F-4D97-AF65-F5344CB8AC3E}">
        <p14:creationId xmlns:p14="http://schemas.microsoft.com/office/powerpoint/2010/main" val="17053974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098654" y="0"/>
            <a:ext cx="8911687" cy="1280890"/>
          </a:xfrm>
        </p:spPr>
        <p:txBody>
          <a:bodyPr/>
          <a:lstStyle/>
          <a:p>
            <a:r>
              <a:rPr lang="it-IT" dirty="0"/>
              <a:t>i principali </a:t>
            </a:r>
            <a:r>
              <a:rPr lang="it-IT" b="1" dirty="0"/>
              <a:t>tipi di eventi</a:t>
            </a:r>
            <a:r>
              <a:rPr lang="it-IT" dirty="0"/>
              <a:t> che possono causare il C-PTSD includono</a:t>
            </a:r>
          </a:p>
        </p:txBody>
      </p:sp>
      <p:sp>
        <p:nvSpPr>
          <p:cNvPr id="3" name="Segnaposto contenuto 2"/>
          <p:cNvSpPr>
            <a:spLocks noGrp="1"/>
          </p:cNvSpPr>
          <p:nvPr>
            <p:ph idx="1"/>
          </p:nvPr>
        </p:nvSpPr>
        <p:spPr>
          <a:xfrm>
            <a:off x="1581665" y="1280890"/>
            <a:ext cx="10170082" cy="3970638"/>
          </a:xfrm>
        </p:spPr>
        <p:txBody>
          <a:bodyPr>
            <a:noAutofit/>
          </a:bodyPr>
          <a:lstStyle/>
          <a:p>
            <a:pPr marL="0" indent="0" fontAlgn="base">
              <a:buNone/>
            </a:pPr>
            <a:endParaRPr lang="it-IT" sz="1600" dirty="0"/>
          </a:p>
          <a:p>
            <a:pPr fontAlgn="base"/>
            <a:r>
              <a:rPr lang="it-IT" sz="1600" dirty="0"/>
              <a:t>abuso infantile, grave trascuratezza e abbandono;</a:t>
            </a:r>
          </a:p>
          <a:p>
            <a:pPr fontAlgn="base"/>
            <a:r>
              <a:rPr lang="it-IT" sz="1600" dirty="0"/>
              <a:t>violenza domestica o ripetuti abusi da parte del partner;</a:t>
            </a:r>
          </a:p>
          <a:p>
            <a:pPr fontAlgn="base"/>
            <a:r>
              <a:rPr lang="it-IT" sz="1600" dirty="0"/>
              <a:t>prolungata violenza assistita;</a:t>
            </a:r>
          </a:p>
          <a:p>
            <a:pPr fontAlgn="base"/>
            <a:r>
              <a:rPr lang="it-IT" sz="1600" dirty="0"/>
              <a:t>situazioni di sfruttamento sessuale, ad esempio prostituzione o pornografia;</a:t>
            </a:r>
          </a:p>
          <a:p>
            <a:pPr fontAlgn="base"/>
            <a:r>
              <a:rPr lang="it-IT" sz="1600" dirty="0"/>
              <a:t>tortura, rapimento e schiavitù;</a:t>
            </a:r>
          </a:p>
          <a:p>
            <a:pPr fontAlgn="base"/>
            <a:r>
              <a:rPr lang="it-IT" sz="1600" dirty="0"/>
              <a:t>prigionia di guerra.</a:t>
            </a:r>
          </a:p>
          <a:p>
            <a:pPr marL="0" indent="0" fontAlgn="base">
              <a:buNone/>
            </a:pPr>
            <a:endParaRPr lang="it-IT" sz="1600" dirty="0"/>
          </a:p>
          <a:p>
            <a:pPr marL="0" indent="0" fontAlgn="base">
              <a:buNone/>
            </a:pPr>
            <a:r>
              <a:rPr lang="it-IT" sz="1600" dirty="0"/>
              <a:t>Inoltre, la probabilità di sviluppare un C-PTSD, rispetto al PTSD semplice, aumenta se:</a:t>
            </a:r>
          </a:p>
          <a:p>
            <a:pPr fontAlgn="base"/>
            <a:r>
              <a:rPr lang="it-IT" sz="1600" dirty="0"/>
              <a:t>il trauma è avvenuto precocemente, cioè durante l’infanzia o l’adolescenza;</a:t>
            </a:r>
          </a:p>
          <a:p>
            <a:pPr fontAlgn="base"/>
            <a:r>
              <a:rPr lang="it-IT" sz="1600" dirty="0"/>
              <a:t>il trauma è stato cronico, non un evento isolato;</a:t>
            </a:r>
          </a:p>
          <a:p>
            <a:pPr fontAlgn="base"/>
            <a:r>
              <a:rPr lang="it-IT" sz="1600" dirty="0"/>
              <a:t>la fuga dalla situazione traumatica era difficile o impossibile;</a:t>
            </a:r>
          </a:p>
          <a:p>
            <a:pPr fontAlgn="base"/>
            <a:r>
              <a:rPr lang="it-IT" sz="1600" dirty="0"/>
              <a:t>i traumi subiti sono stati molteplici e di tipo diverso;</a:t>
            </a:r>
          </a:p>
          <a:p>
            <a:pPr fontAlgn="base"/>
            <a:r>
              <a:rPr lang="it-IT" sz="1600" dirty="0"/>
              <a:t>il perpetratore della violenza era una persona cara, come un genitore, un familiare o un partner.</a:t>
            </a:r>
          </a:p>
          <a:p>
            <a:endParaRPr lang="it-IT" sz="1600" dirty="0"/>
          </a:p>
        </p:txBody>
      </p:sp>
    </p:spTree>
    <p:extLst>
      <p:ext uri="{BB962C8B-B14F-4D97-AF65-F5344CB8AC3E}">
        <p14:creationId xmlns:p14="http://schemas.microsoft.com/office/powerpoint/2010/main" val="16985369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DSO (DISTURBANCE IN SELF- ORGANIZZATION)</a:t>
            </a:r>
          </a:p>
        </p:txBody>
      </p:sp>
      <p:sp>
        <p:nvSpPr>
          <p:cNvPr id="3" name="Segnaposto contenuto 2"/>
          <p:cNvSpPr>
            <a:spLocks noGrp="1"/>
          </p:cNvSpPr>
          <p:nvPr>
            <p:ph idx="1"/>
          </p:nvPr>
        </p:nvSpPr>
        <p:spPr/>
        <p:txBody>
          <a:bodyPr>
            <a:noAutofit/>
          </a:bodyPr>
          <a:lstStyle/>
          <a:p>
            <a:r>
              <a:rPr lang="it-IT" sz="1400" b="1" dirty="0"/>
              <a:t>Sintomi aggiuntivi specifici - DSO (</a:t>
            </a:r>
            <a:r>
              <a:rPr lang="it-IT" sz="1400" b="1" i="1" dirty="0" err="1"/>
              <a:t>Disturbances</a:t>
            </a:r>
            <a:r>
              <a:rPr lang="it-IT" sz="1400" b="1" i="1" dirty="0"/>
              <a:t> in Self‑Organization</a:t>
            </a:r>
            <a:r>
              <a:rPr lang="it-IT" sz="1400" b="1" dirty="0"/>
              <a:t>)</a:t>
            </a:r>
            <a:endParaRPr lang="it-IT" sz="1400" dirty="0"/>
          </a:p>
          <a:p>
            <a:r>
              <a:rPr lang="it-IT" sz="1400" dirty="0"/>
              <a:t>L’ICD-11 (WHO, 2018) caratterizza il C‑PTSD per l’aggiunta di tre aree di compromissione gravi e stabili (denominate appunto DSO), valutabili anche con l’International Trauma </a:t>
            </a:r>
            <a:r>
              <a:rPr lang="it-IT" sz="1400" dirty="0" err="1"/>
              <a:t>Questionnaire</a:t>
            </a:r>
            <a:r>
              <a:rPr lang="it-IT" sz="1400" dirty="0"/>
              <a:t> – ITQ.</a:t>
            </a:r>
          </a:p>
          <a:p>
            <a:r>
              <a:rPr lang="it-IT" sz="1400" b="1" dirty="0" err="1"/>
              <a:t>Disregolazione</a:t>
            </a:r>
            <a:r>
              <a:rPr lang="it-IT" sz="1400" b="1" dirty="0"/>
              <a:t> emotiva</a:t>
            </a:r>
            <a:r>
              <a:rPr lang="it-IT" sz="1400" dirty="0"/>
              <a:t>: caratterizzata dallo sperimentare emozioni intense e soverchianti (es. rabbia, vergogna o paura intensa), o profondo senso di spegnimento (</a:t>
            </a:r>
            <a:r>
              <a:rPr lang="it-IT" sz="1400" dirty="0" err="1"/>
              <a:t>ipoattivazione</a:t>
            </a:r>
            <a:r>
              <a:rPr lang="it-IT" sz="1400" dirty="0"/>
              <a:t>) associato ad </a:t>
            </a:r>
            <a:r>
              <a:rPr lang="it-IT" sz="1400" dirty="0" err="1"/>
              <a:t>alessitimia</a:t>
            </a:r>
            <a:r>
              <a:rPr lang="it-IT" sz="1400" dirty="0"/>
              <a:t> come ad esempio sentimenti pervasivi di vuoto, intorpidimento, distacco emotivo, depersonalizzazione o dissociazione;</a:t>
            </a:r>
          </a:p>
          <a:p>
            <a:r>
              <a:rPr lang="it-IT" sz="1400" dirty="0"/>
              <a:t> </a:t>
            </a:r>
            <a:r>
              <a:rPr lang="it-IT" sz="1400" b="1" dirty="0" err="1"/>
              <a:t>Disregolazione</a:t>
            </a:r>
            <a:r>
              <a:rPr lang="it-IT" sz="1400" b="1" dirty="0"/>
              <a:t> del Sé</a:t>
            </a:r>
            <a:r>
              <a:rPr lang="it-IT" sz="1400" dirty="0"/>
              <a:t>: che assume la forma del disprezzo di sé, poiché ci si percepisce irrimediabilmente danneggiati, inadeguati o contaminati, oppure porta a sperimentare un senso di “assenza di sé”, di un’identità definita e strutturata che caratterizzi l’individuo come unico e separato;</a:t>
            </a:r>
          </a:p>
          <a:p>
            <a:r>
              <a:rPr lang="it-IT" sz="1400" b="1" dirty="0" err="1"/>
              <a:t>Disregolazione</a:t>
            </a:r>
            <a:r>
              <a:rPr lang="it-IT" sz="1400" b="1" dirty="0"/>
              <a:t> interpersonale</a:t>
            </a:r>
            <a:r>
              <a:rPr lang="it-IT" sz="1400" dirty="0"/>
              <a:t>: che si manifesta in relazioni conflittuali, invischiate, turbolente o distaccate, essendo presenti sentimenti cronici di sfiducia, difficoltà nel sentirsi vicini agli altri, tendenza al ritiro sociale.</a:t>
            </a:r>
          </a:p>
          <a:p>
            <a:r>
              <a:rPr lang="it-IT" sz="1400" dirty="0"/>
              <a:t>L’evidenza empirica supporta la distinzione tra PTSD e C‑PTSD e la struttura a 6 fattori (3 PTSD + 3 DSO):  altre parole, non è più un PTSD semplice ma un quadro sintomatico complesso, diverso e più pervasivo, che compromette anche il senso di Sé della persona. </a:t>
            </a:r>
          </a:p>
        </p:txBody>
      </p:sp>
    </p:spTree>
    <p:extLst>
      <p:ext uri="{BB962C8B-B14F-4D97-AF65-F5344CB8AC3E}">
        <p14:creationId xmlns:p14="http://schemas.microsoft.com/office/powerpoint/2010/main" val="14898703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4"/>
          <p:cNvSpPr>
            <a:spLocks noGrp="1" noChangeArrowheads="1"/>
          </p:cNvSpPr>
          <p:nvPr>
            <p:ph type="title"/>
          </p:nvPr>
        </p:nvSpPr>
        <p:spPr>
          <a:xfrm>
            <a:off x="1981200" y="457200"/>
            <a:ext cx="8229600" cy="884238"/>
          </a:xfrm>
          <a:noFill/>
        </p:spPr>
        <p:txBody>
          <a:bodyPr/>
          <a:lstStyle/>
          <a:p>
            <a:pPr eaLnBrk="1" hangingPunct="1"/>
            <a:r>
              <a:rPr lang="it-IT" altLang="it-IT"/>
              <a:t>Da Harlow a Bowlby</a:t>
            </a:r>
          </a:p>
        </p:txBody>
      </p:sp>
      <p:pic>
        <p:nvPicPr>
          <p:cNvPr id="9219" name="Picture 5" descr="SAVE003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9289" y="1628775"/>
            <a:ext cx="1512887" cy="21336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pic>
        <p:nvPicPr>
          <p:cNvPr id="9220" name="Picture 6" descr="SAVE003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3613" y="1628775"/>
            <a:ext cx="1465262" cy="21605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9221" name="Text Box 7"/>
          <p:cNvSpPr txBox="1">
            <a:spLocks noChangeArrowheads="1"/>
          </p:cNvSpPr>
          <p:nvPr/>
        </p:nvSpPr>
        <p:spPr bwMode="auto">
          <a:xfrm>
            <a:off x="5303838" y="1484314"/>
            <a:ext cx="5041900" cy="22256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20000"/>
              </a:spcBef>
            </a:pPr>
            <a:r>
              <a:rPr lang="it-IT" altLang="it-IT" sz="2000"/>
              <a:t>Harlow: scimmiette appena nate passavano il tempo necessario per prendere il latte da un poppatoio su una “madre” di ferro, mentre manifestavano un comportamento di attaccamento per una “madre” sempre di ferro ma ricoperta di pezza e dunque più morbida. </a:t>
            </a:r>
          </a:p>
        </p:txBody>
      </p:sp>
      <p:sp>
        <p:nvSpPr>
          <p:cNvPr id="9222" name="Text Box 8"/>
          <p:cNvSpPr txBox="1">
            <a:spLocks noChangeArrowheads="1"/>
          </p:cNvSpPr>
          <p:nvPr/>
        </p:nvSpPr>
        <p:spPr bwMode="auto">
          <a:xfrm>
            <a:off x="1774825" y="3978276"/>
            <a:ext cx="4248150" cy="2530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it-IT" altLang="it-IT" sz="2000"/>
              <a:t>Se nella gabbia veniva introdotto qualche oggetto minaccioso che spaventava la scimmietta, essa correva subito a rassicurarsi sulla madre di pezza. Caratteristiche che rendono la figura oggetto di imprinting filiale: morbidezza associata al calore</a:t>
            </a:r>
          </a:p>
        </p:txBody>
      </p:sp>
      <p:pic>
        <p:nvPicPr>
          <p:cNvPr id="9223" name="Picture 9" descr="SAVE003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67438" y="3860800"/>
            <a:ext cx="4176712" cy="25923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12801879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Corpo ed emozioni</a:t>
            </a:r>
          </a:p>
        </p:txBody>
      </p:sp>
      <p:pic>
        <p:nvPicPr>
          <p:cNvPr id="4" name="Segnaposto contenuto 3"/>
          <p:cNvPicPr>
            <a:picLocks noGrp="1" noChangeAspect="1"/>
          </p:cNvPicPr>
          <p:nvPr>
            <p:ph idx="1"/>
          </p:nvPr>
        </p:nvPicPr>
        <p:blipFill>
          <a:blip r:embed="rId2"/>
          <a:srcRect t="84" b="84"/>
          <a:stretch>
            <a:fillRect/>
          </a:stretch>
        </p:blipFill>
        <p:spPr>
          <a:xfrm>
            <a:off x="810696" y="1603453"/>
            <a:ext cx="10875745" cy="4608257"/>
          </a:xfrm>
        </p:spPr>
      </p:pic>
    </p:spTree>
    <p:extLst>
      <p:ext uri="{BB962C8B-B14F-4D97-AF65-F5344CB8AC3E}">
        <p14:creationId xmlns:p14="http://schemas.microsoft.com/office/powerpoint/2010/main" val="39123582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Trauma ed emisfero destro</a:t>
            </a:r>
          </a:p>
        </p:txBody>
      </p:sp>
      <p:pic>
        <p:nvPicPr>
          <p:cNvPr id="4" name="Segnaposto contenuto 3"/>
          <p:cNvPicPr>
            <a:picLocks noGrp="1" noChangeAspect="1"/>
          </p:cNvPicPr>
          <p:nvPr>
            <p:ph idx="1"/>
          </p:nvPr>
        </p:nvPicPr>
        <p:blipFill>
          <a:blip r:embed="rId2"/>
          <a:srcRect t="4715" b="4715"/>
          <a:stretch>
            <a:fillRect/>
          </a:stretch>
        </p:blipFill>
        <p:spPr>
          <a:xfrm>
            <a:off x="899964" y="1417834"/>
            <a:ext cx="10604648" cy="4493388"/>
          </a:xfrm>
        </p:spPr>
      </p:pic>
    </p:spTree>
    <p:extLst>
      <p:ext uri="{BB962C8B-B14F-4D97-AF65-F5344CB8AC3E}">
        <p14:creationId xmlns:p14="http://schemas.microsoft.com/office/powerpoint/2010/main" val="26092791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78912" y="948265"/>
            <a:ext cx="6318333" cy="553998"/>
          </a:xfrm>
          <a:prstGeom prst="rect">
            <a:avLst/>
          </a:prstGeom>
          <a:noFill/>
        </p:spPr>
        <p:txBody>
          <a:bodyPr wrap="none">
            <a:spAutoFit/>
          </a:bodyPr>
          <a:lstStyle/>
          <a:p>
            <a:pPr>
              <a:defRPr sz="3000" b="1">
                <a:solidFill>
                  <a:srgbClr val="1E3C64"/>
                </a:solidFill>
              </a:defRPr>
            </a:pPr>
            <a:r>
              <a:rPr sz="3000">
                <a:latin typeface="Aptos" panose="020B0004020202020204" pitchFamily="34" charset="0"/>
              </a:rPr>
              <a:t>L'emisfero destro matura per primo</a:t>
            </a:r>
          </a:p>
        </p:txBody>
      </p:sp>
      <p:sp>
        <p:nvSpPr>
          <p:cNvPr id="3" name="TextBox 2"/>
          <p:cNvSpPr txBox="1"/>
          <p:nvPr/>
        </p:nvSpPr>
        <p:spPr>
          <a:xfrm>
            <a:off x="1848091" y="1599542"/>
            <a:ext cx="8785186" cy="3988271"/>
          </a:xfrm>
          <a:prstGeom prst="rect">
            <a:avLst/>
          </a:prstGeom>
          <a:noFill/>
        </p:spPr>
        <p:txBody>
          <a:bodyPr wrap="square" anchor="t">
            <a:spAutoFit/>
          </a:bodyPr>
          <a:lstStyle/>
          <a:p>
            <a:pPr>
              <a:lnSpc>
                <a:spcPct val="130000"/>
              </a:lnSpc>
              <a:spcAft>
                <a:spcPts val="1400"/>
              </a:spcAft>
              <a:defRPr sz="2000"/>
            </a:pPr>
            <a:r>
              <a:rPr sz="1700" dirty="0" err="1">
                <a:solidFill>
                  <a:schemeClr val="tx2"/>
                </a:solidFill>
                <a:latin typeface="Aptos" panose="020B0004020202020204" pitchFamily="34" charset="0"/>
              </a:rPr>
              <a:t>Mentre</a:t>
            </a:r>
            <a:r>
              <a:rPr sz="1700" dirty="0">
                <a:solidFill>
                  <a:schemeClr val="tx2"/>
                </a:solidFill>
                <a:latin typeface="Aptos" panose="020B0004020202020204" pitchFamily="34" charset="0"/>
              </a:rPr>
              <a:t> </a:t>
            </a:r>
            <a:r>
              <a:rPr sz="1700" dirty="0" err="1">
                <a:solidFill>
                  <a:schemeClr val="tx2"/>
                </a:solidFill>
                <a:latin typeface="Aptos" panose="020B0004020202020204" pitchFamily="34" charset="0"/>
              </a:rPr>
              <a:t>sappiamo</a:t>
            </a:r>
            <a:r>
              <a:rPr sz="1700" dirty="0">
                <a:solidFill>
                  <a:schemeClr val="tx2"/>
                </a:solidFill>
                <a:latin typeface="Aptos" panose="020B0004020202020204" pitchFamily="34" charset="0"/>
              </a:rPr>
              <a:t> da tempo </a:t>
            </a:r>
            <a:r>
              <a:rPr sz="1700" dirty="0" err="1">
                <a:solidFill>
                  <a:schemeClr val="tx2"/>
                </a:solidFill>
                <a:latin typeface="Aptos" panose="020B0004020202020204" pitchFamily="34" charset="0"/>
              </a:rPr>
              <a:t>che</a:t>
            </a:r>
            <a:r>
              <a:rPr sz="1700" dirty="0">
                <a:solidFill>
                  <a:schemeClr val="tx2"/>
                </a:solidFill>
                <a:latin typeface="Aptos" panose="020B0004020202020204" pitchFamily="34" charset="0"/>
              </a:rPr>
              <a:t> </a:t>
            </a:r>
            <a:r>
              <a:rPr sz="1700" dirty="0" err="1">
                <a:solidFill>
                  <a:schemeClr val="tx2"/>
                </a:solidFill>
                <a:latin typeface="Aptos" panose="020B0004020202020204" pitchFamily="34" charset="0"/>
              </a:rPr>
              <a:t>l'emisfero</a:t>
            </a:r>
            <a:r>
              <a:rPr sz="1700" dirty="0">
                <a:solidFill>
                  <a:schemeClr val="tx2"/>
                </a:solidFill>
                <a:latin typeface="Aptos" panose="020B0004020202020204" pitchFamily="34" charset="0"/>
              </a:rPr>
              <a:t> </a:t>
            </a:r>
            <a:r>
              <a:rPr sz="1700" dirty="0" err="1">
                <a:solidFill>
                  <a:schemeClr val="tx2"/>
                </a:solidFill>
                <a:latin typeface="Aptos" panose="020B0004020202020204" pitchFamily="34" charset="0"/>
              </a:rPr>
              <a:t>sinistro</a:t>
            </a:r>
            <a:r>
              <a:rPr sz="1700" dirty="0">
                <a:solidFill>
                  <a:schemeClr val="tx2"/>
                </a:solidFill>
                <a:latin typeface="Aptos" panose="020B0004020202020204" pitchFamily="34" charset="0"/>
              </a:rPr>
              <a:t> è </a:t>
            </a:r>
            <a:r>
              <a:rPr sz="1700" dirty="0" err="1">
                <a:solidFill>
                  <a:schemeClr val="tx2"/>
                </a:solidFill>
                <a:latin typeface="Aptos" panose="020B0004020202020204" pitchFamily="34" charset="0"/>
              </a:rPr>
              <a:t>dominante</a:t>
            </a:r>
            <a:r>
              <a:rPr sz="1700" dirty="0">
                <a:solidFill>
                  <a:schemeClr val="tx2"/>
                </a:solidFill>
                <a:latin typeface="Aptos" panose="020B0004020202020204" pitchFamily="34" charset="0"/>
              </a:rPr>
              <a:t> per il </a:t>
            </a:r>
            <a:r>
              <a:rPr sz="1700" dirty="0" err="1">
                <a:solidFill>
                  <a:schemeClr val="tx2"/>
                </a:solidFill>
                <a:latin typeface="Aptos" panose="020B0004020202020204" pitchFamily="34" charset="0"/>
              </a:rPr>
              <a:t>linguaggio</a:t>
            </a:r>
            <a:r>
              <a:rPr sz="1700" dirty="0">
                <a:solidFill>
                  <a:schemeClr val="tx2"/>
                </a:solidFill>
                <a:latin typeface="Aptos" panose="020B0004020202020204" pitchFamily="34" charset="0"/>
              </a:rPr>
              <a:t>, solo </a:t>
            </a:r>
            <a:r>
              <a:rPr sz="1700" dirty="0" err="1">
                <a:solidFill>
                  <a:schemeClr val="tx2"/>
                </a:solidFill>
                <a:latin typeface="Aptos" panose="020B0004020202020204" pitchFamily="34" charset="0"/>
              </a:rPr>
              <a:t>recentemente</a:t>
            </a:r>
            <a:r>
              <a:rPr sz="1700" dirty="0">
                <a:solidFill>
                  <a:schemeClr val="tx2"/>
                </a:solidFill>
                <a:latin typeface="Aptos" panose="020B0004020202020204" pitchFamily="34" charset="0"/>
              </a:rPr>
              <a:t> </a:t>
            </a:r>
            <a:r>
              <a:rPr sz="1700" dirty="0" err="1">
                <a:solidFill>
                  <a:schemeClr val="tx2"/>
                </a:solidFill>
                <a:latin typeface="Aptos" panose="020B0004020202020204" pitchFamily="34" charset="0"/>
              </a:rPr>
              <a:t>abbiamo</a:t>
            </a:r>
            <a:r>
              <a:rPr sz="1700" dirty="0">
                <a:solidFill>
                  <a:schemeClr val="tx2"/>
                </a:solidFill>
                <a:latin typeface="Aptos" panose="020B0004020202020204" pitchFamily="34" charset="0"/>
              </a:rPr>
              <a:t> </a:t>
            </a:r>
            <a:r>
              <a:rPr sz="1700" dirty="0" err="1">
                <a:solidFill>
                  <a:schemeClr val="tx2"/>
                </a:solidFill>
                <a:latin typeface="Aptos" panose="020B0004020202020204" pitchFamily="34" charset="0"/>
              </a:rPr>
              <a:t>compreso</a:t>
            </a:r>
            <a:r>
              <a:rPr sz="1700" dirty="0">
                <a:solidFill>
                  <a:schemeClr val="tx2"/>
                </a:solidFill>
                <a:latin typeface="Aptos" panose="020B0004020202020204" pitchFamily="34" charset="0"/>
              </a:rPr>
              <a:t> </a:t>
            </a:r>
            <a:r>
              <a:rPr sz="1700" dirty="0" err="1">
                <a:solidFill>
                  <a:schemeClr val="tx2"/>
                </a:solidFill>
                <a:latin typeface="Aptos" panose="020B0004020202020204" pitchFamily="34" charset="0"/>
              </a:rPr>
              <a:t>l'importanza</a:t>
            </a:r>
            <a:r>
              <a:rPr sz="1700" dirty="0">
                <a:solidFill>
                  <a:schemeClr val="tx2"/>
                </a:solidFill>
                <a:latin typeface="Aptos" panose="020B0004020202020204" pitchFamily="34" charset="0"/>
              </a:rPr>
              <a:t> </a:t>
            </a:r>
            <a:r>
              <a:rPr sz="1700" dirty="0" err="1">
                <a:solidFill>
                  <a:schemeClr val="tx2"/>
                </a:solidFill>
                <a:latin typeface="Aptos" panose="020B0004020202020204" pitchFamily="34" charset="0"/>
              </a:rPr>
              <a:t>fondamentale</a:t>
            </a:r>
            <a:r>
              <a:rPr sz="1700" dirty="0">
                <a:solidFill>
                  <a:schemeClr val="tx2"/>
                </a:solidFill>
                <a:latin typeface="Aptos" panose="020B0004020202020204" pitchFamily="34" charset="0"/>
              </a:rPr>
              <a:t> </a:t>
            </a:r>
            <a:r>
              <a:rPr sz="1700" dirty="0" err="1">
                <a:solidFill>
                  <a:schemeClr val="tx2"/>
                </a:solidFill>
                <a:latin typeface="Aptos" panose="020B0004020202020204" pitchFamily="34" charset="0"/>
              </a:rPr>
              <a:t>dell'emisfero</a:t>
            </a:r>
            <a:r>
              <a:rPr sz="1700" dirty="0">
                <a:solidFill>
                  <a:schemeClr val="tx2"/>
                </a:solidFill>
                <a:latin typeface="Aptos" panose="020B0004020202020204" pitchFamily="34" charset="0"/>
              </a:rPr>
              <a:t> </a:t>
            </a:r>
            <a:r>
              <a:rPr sz="1700" dirty="0" err="1">
                <a:solidFill>
                  <a:schemeClr val="tx2"/>
                </a:solidFill>
                <a:latin typeface="Aptos" panose="020B0004020202020204" pitchFamily="34" charset="0"/>
              </a:rPr>
              <a:t>destro</a:t>
            </a:r>
            <a:r>
              <a:rPr sz="1700" dirty="0">
                <a:solidFill>
                  <a:schemeClr val="tx2"/>
                </a:solidFill>
                <a:latin typeface="Aptos" panose="020B0004020202020204" pitchFamily="34" charset="0"/>
              </a:rPr>
              <a:t>:</a:t>
            </a:r>
            <a:endParaRPr lang="it-IT" sz="1700" dirty="0">
              <a:solidFill>
                <a:schemeClr val="tx2"/>
              </a:solidFill>
              <a:latin typeface="Aptos" panose="020B0004020202020204" pitchFamily="34" charset="0"/>
            </a:endParaRPr>
          </a:p>
          <a:p>
            <a:pPr>
              <a:lnSpc>
                <a:spcPct val="130000"/>
              </a:lnSpc>
              <a:spcAft>
                <a:spcPts val="1400"/>
              </a:spcAft>
              <a:defRPr sz="2000"/>
            </a:pPr>
            <a:br>
              <a:rPr sz="1700" dirty="0">
                <a:solidFill>
                  <a:schemeClr val="tx2"/>
                </a:solidFill>
                <a:latin typeface="Aptos" panose="020B0004020202020204" pitchFamily="34" charset="0"/>
              </a:rPr>
            </a:br>
            <a:r>
              <a:rPr sz="1700" dirty="0">
                <a:solidFill>
                  <a:schemeClr val="tx2"/>
                </a:solidFill>
                <a:latin typeface="Aptos" panose="020B0004020202020204" pitchFamily="34" charset="0"/>
              </a:rPr>
              <a:t>✓ Matura PRIMA del </a:t>
            </a:r>
            <a:r>
              <a:rPr sz="1700" dirty="0" err="1">
                <a:solidFill>
                  <a:schemeClr val="tx2"/>
                </a:solidFill>
                <a:latin typeface="Aptos" panose="020B0004020202020204" pitchFamily="34" charset="0"/>
              </a:rPr>
              <a:t>sinistro</a:t>
            </a:r>
            <a:r>
              <a:rPr sz="1700" dirty="0">
                <a:solidFill>
                  <a:schemeClr val="tx2"/>
                </a:solidFill>
                <a:latin typeface="Aptos" panose="020B0004020202020204" pitchFamily="34" charset="0"/>
              </a:rPr>
              <a:t> ed è </a:t>
            </a:r>
            <a:r>
              <a:rPr sz="1700" dirty="0" err="1">
                <a:solidFill>
                  <a:schemeClr val="tx2"/>
                </a:solidFill>
                <a:latin typeface="Aptos" panose="020B0004020202020204" pitchFamily="34" charset="0"/>
              </a:rPr>
              <a:t>dominante</a:t>
            </a:r>
            <a:r>
              <a:rPr sz="1700" dirty="0">
                <a:solidFill>
                  <a:schemeClr val="tx2"/>
                </a:solidFill>
                <a:latin typeface="Aptos" panose="020B0004020202020204" pitchFamily="34" charset="0"/>
              </a:rPr>
              <a:t> </a:t>
            </a:r>
            <a:r>
              <a:rPr sz="1700" dirty="0" err="1">
                <a:solidFill>
                  <a:schemeClr val="tx2"/>
                </a:solidFill>
                <a:latin typeface="Aptos" panose="020B0004020202020204" pitchFamily="34" charset="0"/>
              </a:rPr>
              <a:t>nei</a:t>
            </a:r>
            <a:r>
              <a:rPr sz="1700" dirty="0">
                <a:solidFill>
                  <a:schemeClr val="tx2"/>
                </a:solidFill>
                <a:latin typeface="Aptos" panose="020B0004020202020204" pitchFamily="34" charset="0"/>
              </a:rPr>
              <a:t> </a:t>
            </a:r>
            <a:r>
              <a:rPr sz="1700" dirty="0" err="1">
                <a:solidFill>
                  <a:schemeClr val="tx2"/>
                </a:solidFill>
                <a:latin typeface="Aptos" panose="020B0004020202020204" pitchFamily="34" charset="0"/>
              </a:rPr>
              <a:t>primi</a:t>
            </a:r>
            <a:r>
              <a:rPr sz="1700" dirty="0">
                <a:solidFill>
                  <a:schemeClr val="tx2"/>
                </a:solidFill>
                <a:latin typeface="Aptos" panose="020B0004020202020204" pitchFamily="34" charset="0"/>
              </a:rPr>
              <a:t> 3 anni di vita</a:t>
            </a:r>
            <a:br>
              <a:rPr sz="1700" dirty="0">
                <a:solidFill>
                  <a:schemeClr val="tx2"/>
                </a:solidFill>
                <a:latin typeface="Aptos" panose="020B0004020202020204" pitchFamily="34" charset="0"/>
              </a:rPr>
            </a:br>
            <a:r>
              <a:rPr sz="1700" dirty="0">
                <a:solidFill>
                  <a:schemeClr val="tx2"/>
                </a:solidFill>
                <a:latin typeface="Aptos" panose="020B0004020202020204" pitchFamily="34" charset="0"/>
              </a:rPr>
              <a:t>✓ È </a:t>
            </a:r>
            <a:r>
              <a:rPr sz="1700" dirty="0" err="1">
                <a:solidFill>
                  <a:schemeClr val="tx2"/>
                </a:solidFill>
                <a:latin typeface="Aptos" panose="020B0004020202020204" pitchFamily="34" charset="0"/>
              </a:rPr>
              <a:t>responsabile</a:t>
            </a:r>
            <a:r>
              <a:rPr sz="1700" dirty="0">
                <a:solidFill>
                  <a:schemeClr val="tx2"/>
                </a:solidFill>
                <a:latin typeface="Aptos" panose="020B0004020202020204" pitchFamily="34" charset="0"/>
              </a:rPr>
              <a:t> </a:t>
            </a:r>
            <a:r>
              <a:rPr sz="1700" dirty="0" err="1">
                <a:solidFill>
                  <a:schemeClr val="tx2"/>
                </a:solidFill>
                <a:latin typeface="Aptos" panose="020B0004020202020204" pitchFamily="34" charset="0"/>
              </a:rPr>
              <a:t>dell'elaborazione</a:t>
            </a:r>
            <a:r>
              <a:rPr sz="1700" dirty="0">
                <a:solidFill>
                  <a:schemeClr val="tx2"/>
                </a:solidFill>
                <a:latin typeface="Aptos" panose="020B0004020202020204" pitchFamily="34" charset="0"/>
              </a:rPr>
              <a:t> delle </a:t>
            </a:r>
            <a:r>
              <a:rPr sz="1700" dirty="0" err="1">
                <a:solidFill>
                  <a:schemeClr val="tx2"/>
                </a:solidFill>
                <a:latin typeface="Aptos" panose="020B0004020202020204" pitchFamily="34" charset="0"/>
              </a:rPr>
              <a:t>informazioni</a:t>
            </a:r>
            <a:r>
              <a:rPr sz="1700" dirty="0">
                <a:solidFill>
                  <a:schemeClr val="tx2"/>
                </a:solidFill>
                <a:latin typeface="Aptos" panose="020B0004020202020204" pitchFamily="34" charset="0"/>
              </a:rPr>
              <a:t> EMOTIVE visive</a:t>
            </a:r>
            <a:br>
              <a:rPr sz="1700" dirty="0">
                <a:solidFill>
                  <a:schemeClr val="tx2"/>
                </a:solidFill>
                <a:latin typeface="Aptos" panose="020B0004020202020204" pitchFamily="34" charset="0"/>
              </a:rPr>
            </a:br>
            <a:r>
              <a:rPr sz="1700" dirty="0">
                <a:solidFill>
                  <a:schemeClr val="tx2"/>
                </a:solidFill>
                <a:latin typeface="Aptos" panose="020B0004020202020204" pitchFamily="34" charset="0"/>
              </a:rPr>
              <a:t>✓ </a:t>
            </a:r>
            <a:r>
              <a:rPr sz="1700" dirty="0" err="1">
                <a:solidFill>
                  <a:schemeClr val="tx2"/>
                </a:solidFill>
                <a:latin typeface="Aptos" panose="020B0004020202020204" pitchFamily="34" charset="0"/>
              </a:rPr>
              <a:t>Riconosce</a:t>
            </a:r>
            <a:r>
              <a:rPr sz="1700" dirty="0">
                <a:solidFill>
                  <a:schemeClr val="tx2"/>
                </a:solidFill>
                <a:latin typeface="Aptos" panose="020B0004020202020204" pitchFamily="34" charset="0"/>
              </a:rPr>
              <a:t> </a:t>
            </a:r>
            <a:r>
              <a:rPr sz="1700" dirty="0" err="1">
                <a:solidFill>
                  <a:schemeClr val="tx2"/>
                </a:solidFill>
                <a:latin typeface="Aptos" panose="020B0004020202020204" pitchFamily="34" charset="0"/>
              </a:rPr>
              <a:t>i</a:t>
            </a:r>
            <a:r>
              <a:rPr sz="1700" dirty="0">
                <a:solidFill>
                  <a:schemeClr val="tx2"/>
                </a:solidFill>
                <a:latin typeface="Aptos" panose="020B0004020202020204" pitchFamily="34" charset="0"/>
              </a:rPr>
              <a:t> volti, </a:t>
            </a:r>
            <a:r>
              <a:rPr sz="1700" dirty="0" err="1">
                <a:solidFill>
                  <a:schemeClr val="tx2"/>
                </a:solidFill>
                <a:latin typeface="Aptos" panose="020B0004020202020204" pitchFamily="34" charset="0"/>
              </a:rPr>
              <a:t>legge</a:t>
            </a:r>
            <a:r>
              <a:rPr sz="1700" dirty="0">
                <a:solidFill>
                  <a:schemeClr val="tx2"/>
                </a:solidFill>
                <a:latin typeface="Aptos" panose="020B0004020202020204" pitchFamily="34" charset="0"/>
              </a:rPr>
              <a:t> le </a:t>
            </a:r>
            <a:r>
              <a:rPr sz="1700" dirty="0" err="1">
                <a:solidFill>
                  <a:schemeClr val="tx2"/>
                </a:solidFill>
                <a:latin typeface="Aptos" panose="020B0004020202020204" pitchFamily="34" charset="0"/>
              </a:rPr>
              <a:t>espressioni</a:t>
            </a:r>
            <a:r>
              <a:rPr sz="1700" dirty="0">
                <a:solidFill>
                  <a:schemeClr val="tx2"/>
                </a:solidFill>
                <a:latin typeface="Aptos" panose="020B0004020202020204" pitchFamily="34" charset="0"/>
              </a:rPr>
              <a:t> </a:t>
            </a:r>
            <a:r>
              <a:rPr sz="1700" dirty="0" err="1">
                <a:solidFill>
                  <a:schemeClr val="tx2"/>
                </a:solidFill>
                <a:latin typeface="Aptos" panose="020B0004020202020204" pitchFamily="34" charset="0"/>
              </a:rPr>
              <a:t>facciali</a:t>
            </a:r>
            <a:r>
              <a:rPr sz="1700" dirty="0">
                <a:solidFill>
                  <a:schemeClr val="tx2"/>
                </a:solidFill>
                <a:latin typeface="Aptos" panose="020B0004020202020204" pitchFamily="34" charset="0"/>
              </a:rPr>
              <a:t>, </a:t>
            </a:r>
            <a:r>
              <a:rPr sz="1700" dirty="0" err="1">
                <a:solidFill>
                  <a:schemeClr val="tx2"/>
                </a:solidFill>
                <a:latin typeface="Aptos" panose="020B0004020202020204" pitchFamily="34" charset="0"/>
              </a:rPr>
              <a:t>interpreta</a:t>
            </a:r>
            <a:r>
              <a:rPr sz="1700" dirty="0">
                <a:solidFill>
                  <a:schemeClr val="tx2"/>
                </a:solidFill>
                <a:latin typeface="Aptos" panose="020B0004020202020204" pitchFamily="34" charset="0"/>
              </a:rPr>
              <a:t> il </a:t>
            </a:r>
            <a:r>
              <a:rPr sz="1700" dirty="0" err="1">
                <a:solidFill>
                  <a:schemeClr val="tx2"/>
                </a:solidFill>
                <a:latin typeface="Aptos" panose="020B0004020202020204" pitchFamily="34" charset="0"/>
              </a:rPr>
              <a:t>tono</a:t>
            </a:r>
            <a:r>
              <a:rPr sz="1700" dirty="0">
                <a:solidFill>
                  <a:schemeClr val="tx2"/>
                </a:solidFill>
                <a:latin typeface="Aptos" panose="020B0004020202020204" pitchFamily="34" charset="0"/>
              </a:rPr>
              <a:t> della voce</a:t>
            </a:r>
            <a:br>
              <a:rPr sz="1700" dirty="0">
                <a:solidFill>
                  <a:schemeClr val="tx2"/>
                </a:solidFill>
                <a:latin typeface="Aptos" panose="020B0004020202020204" pitchFamily="34" charset="0"/>
              </a:rPr>
            </a:br>
            <a:r>
              <a:rPr sz="1700" dirty="0">
                <a:solidFill>
                  <a:schemeClr val="tx2"/>
                </a:solidFill>
                <a:latin typeface="Aptos" panose="020B0004020202020204" pitchFamily="34" charset="0"/>
              </a:rPr>
              <a:t>✓ Media la </a:t>
            </a:r>
            <a:r>
              <a:rPr sz="1700" dirty="0" err="1">
                <a:solidFill>
                  <a:schemeClr val="tx2"/>
                </a:solidFill>
                <a:latin typeface="Aptos" panose="020B0004020202020204" pitchFamily="34" charset="0"/>
              </a:rPr>
              <a:t>comunicazione</a:t>
            </a:r>
            <a:r>
              <a:rPr sz="1700" dirty="0">
                <a:solidFill>
                  <a:schemeClr val="tx2"/>
                </a:solidFill>
                <a:latin typeface="Aptos" panose="020B0004020202020204" pitchFamily="34" charset="0"/>
              </a:rPr>
              <a:t> NON VERBALE</a:t>
            </a:r>
            <a:br>
              <a:rPr sz="1700" dirty="0">
                <a:solidFill>
                  <a:schemeClr val="tx2"/>
                </a:solidFill>
                <a:latin typeface="Aptos" panose="020B0004020202020204" pitchFamily="34" charset="0"/>
              </a:rPr>
            </a:br>
            <a:r>
              <a:rPr sz="1700" dirty="0">
                <a:solidFill>
                  <a:schemeClr val="tx2"/>
                </a:solidFill>
                <a:latin typeface="Aptos" panose="020B0004020202020204" pitchFamily="34" charset="0"/>
              </a:rPr>
              <a:t>✓ È il </a:t>
            </a:r>
            <a:r>
              <a:rPr sz="1700" dirty="0" err="1">
                <a:solidFill>
                  <a:schemeClr val="tx2"/>
                </a:solidFill>
                <a:latin typeface="Aptos" panose="020B0004020202020204" pitchFamily="34" charset="0"/>
              </a:rPr>
              <a:t>substrato</a:t>
            </a:r>
            <a:r>
              <a:rPr sz="1700" dirty="0">
                <a:solidFill>
                  <a:schemeClr val="tx2"/>
                </a:solidFill>
                <a:latin typeface="Aptos" panose="020B0004020202020204" pitchFamily="34" charset="0"/>
              </a:rPr>
              <a:t> </a:t>
            </a:r>
            <a:r>
              <a:rPr sz="1700" dirty="0" err="1">
                <a:solidFill>
                  <a:schemeClr val="tx2"/>
                </a:solidFill>
                <a:latin typeface="Aptos" panose="020B0004020202020204" pitchFamily="34" charset="0"/>
              </a:rPr>
              <a:t>neurologico</a:t>
            </a:r>
            <a:r>
              <a:rPr sz="1700" dirty="0">
                <a:solidFill>
                  <a:schemeClr val="tx2"/>
                </a:solidFill>
                <a:latin typeface="Aptos" panose="020B0004020202020204" pitchFamily="34" charset="0"/>
              </a:rPr>
              <a:t> </a:t>
            </a:r>
            <a:r>
              <a:rPr sz="1700" dirty="0" err="1">
                <a:solidFill>
                  <a:schemeClr val="tx2"/>
                </a:solidFill>
                <a:latin typeface="Aptos" panose="020B0004020202020204" pitchFamily="34" charset="0"/>
              </a:rPr>
              <a:t>dei</a:t>
            </a:r>
            <a:r>
              <a:rPr sz="1700" dirty="0">
                <a:solidFill>
                  <a:schemeClr val="tx2"/>
                </a:solidFill>
                <a:latin typeface="Aptos" panose="020B0004020202020204" pitchFamily="34" charset="0"/>
              </a:rPr>
              <a:t> </a:t>
            </a:r>
            <a:r>
              <a:rPr sz="1700" dirty="0" err="1">
                <a:solidFill>
                  <a:schemeClr val="tx2"/>
                </a:solidFill>
                <a:latin typeface="Aptos" panose="020B0004020202020204" pitchFamily="34" charset="0"/>
              </a:rPr>
              <a:t>processi</a:t>
            </a:r>
            <a:r>
              <a:rPr sz="1700" dirty="0">
                <a:solidFill>
                  <a:schemeClr val="tx2"/>
                </a:solidFill>
                <a:latin typeface="Aptos" panose="020B0004020202020204" pitchFamily="34" charset="0"/>
              </a:rPr>
              <a:t> INCONSCI</a:t>
            </a:r>
            <a:br>
              <a:rPr sz="1700" dirty="0">
                <a:solidFill>
                  <a:schemeClr val="tx2"/>
                </a:solidFill>
                <a:latin typeface="Aptos" panose="020B0004020202020204" pitchFamily="34" charset="0"/>
              </a:rPr>
            </a:br>
            <a:br>
              <a:rPr sz="1700" dirty="0">
                <a:solidFill>
                  <a:schemeClr val="tx2"/>
                </a:solidFill>
                <a:latin typeface="Aptos" panose="020B0004020202020204" pitchFamily="34" charset="0"/>
              </a:rPr>
            </a:br>
            <a:r>
              <a:rPr sz="1700" dirty="0">
                <a:solidFill>
                  <a:schemeClr val="tx2"/>
                </a:solidFill>
                <a:latin typeface="Aptos" panose="020B0004020202020204" pitchFamily="34" charset="0"/>
              </a:rPr>
              <a:t>In </a:t>
            </a:r>
            <a:r>
              <a:rPr sz="1700" dirty="0" err="1">
                <a:solidFill>
                  <a:schemeClr val="tx2"/>
                </a:solidFill>
                <a:latin typeface="Aptos" panose="020B0004020202020204" pitchFamily="34" charset="0"/>
              </a:rPr>
              <a:t>altre</a:t>
            </a:r>
            <a:r>
              <a:rPr sz="1700" dirty="0">
                <a:solidFill>
                  <a:schemeClr val="tx2"/>
                </a:solidFill>
                <a:latin typeface="Aptos" panose="020B0004020202020204" pitchFamily="34" charset="0"/>
              </a:rPr>
              <a:t> parole: </a:t>
            </a:r>
            <a:r>
              <a:rPr sz="1700" dirty="0" err="1">
                <a:solidFill>
                  <a:schemeClr val="tx2"/>
                </a:solidFill>
                <a:latin typeface="Aptos" panose="020B0004020202020204" pitchFamily="34" charset="0"/>
              </a:rPr>
              <a:t>l'emisfero</a:t>
            </a:r>
            <a:r>
              <a:rPr sz="1700" dirty="0">
                <a:solidFill>
                  <a:schemeClr val="tx2"/>
                </a:solidFill>
                <a:latin typeface="Aptos" panose="020B0004020202020204" pitchFamily="34" charset="0"/>
              </a:rPr>
              <a:t> </a:t>
            </a:r>
            <a:r>
              <a:rPr sz="1700" dirty="0" err="1">
                <a:solidFill>
                  <a:schemeClr val="tx2"/>
                </a:solidFill>
                <a:latin typeface="Aptos" panose="020B0004020202020204" pitchFamily="34" charset="0"/>
              </a:rPr>
              <a:t>destro</a:t>
            </a:r>
            <a:r>
              <a:rPr sz="1700" dirty="0">
                <a:solidFill>
                  <a:schemeClr val="tx2"/>
                </a:solidFill>
                <a:latin typeface="Aptos" panose="020B0004020202020204" pitchFamily="34" charset="0"/>
              </a:rPr>
              <a:t> è il </a:t>
            </a:r>
            <a:r>
              <a:rPr sz="1700" dirty="0" err="1">
                <a:solidFill>
                  <a:schemeClr val="tx2"/>
                </a:solidFill>
                <a:latin typeface="Aptos" panose="020B0004020202020204" pitchFamily="34" charset="0"/>
              </a:rPr>
              <a:t>cervello</a:t>
            </a:r>
            <a:r>
              <a:rPr sz="1700" dirty="0">
                <a:solidFill>
                  <a:schemeClr val="tx2"/>
                </a:solidFill>
                <a:latin typeface="Aptos" panose="020B0004020202020204" pitchFamily="34" charset="0"/>
              </a:rPr>
              <a:t> del </a:t>
            </a:r>
            <a:r>
              <a:rPr sz="1700" dirty="0" err="1">
                <a:solidFill>
                  <a:schemeClr val="tx2"/>
                </a:solidFill>
                <a:latin typeface="Aptos" panose="020B0004020202020204" pitchFamily="34" charset="0"/>
              </a:rPr>
              <a:t>neonato</a:t>
            </a:r>
            <a:r>
              <a:rPr sz="1700" dirty="0">
                <a:solidFill>
                  <a:schemeClr val="tx2"/>
                </a:solidFill>
                <a:latin typeface="Aptos" panose="020B0004020202020204" pitchFamily="34" charset="0"/>
              </a:rPr>
              <a:t>, il </a:t>
            </a:r>
            <a:r>
              <a:rPr sz="1700" dirty="0" err="1">
                <a:solidFill>
                  <a:schemeClr val="tx2"/>
                </a:solidFill>
                <a:latin typeface="Aptos" panose="020B0004020202020204" pitchFamily="34" charset="0"/>
              </a:rPr>
              <a:t>cervello</a:t>
            </a:r>
            <a:r>
              <a:rPr sz="1700" dirty="0">
                <a:solidFill>
                  <a:schemeClr val="tx2"/>
                </a:solidFill>
                <a:latin typeface="Aptos" panose="020B0004020202020204" pitchFamily="34" charset="0"/>
              </a:rPr>
              <a:t> delle </a:t>
            </a:r>
            <a:r>
              <a:rPr sz="1700" dirty="0" err="1">
                <a:solidFill>
                  <a:schemeClr val="tx2"/>
                </a:solidFill>
                <a:latin typeface="Aptos" panose="020B0004020202020204" pitchFamily="34" charset="0"/>
              </a:rPr>
              <a:t>relazioni</a:t>
            </a:r>
            <a:r>
              <a:rPr sz="1700" dirty="0">
                <a:solidFill>
                  <a:schemeClr val="tx2"/>
                </a:solidFill>
                <a:latin typeface="Aptos" panose="020B0004020202020204" pitchFamily="34" charset="0"/>
              </a:rPr>
              <a:t>, il </a:t>
            </a:r>
            <a:r>
              <a:rPr sz="1700" dirty="0" err="1">
                <a:solidFill>
                  <a:schemeClr val="tx2"/>
                </a:solidFill>
                <a:latin typeface="Aptos" panose="020B0004020202020204" pitchFamily="34" charset="0"/>
              </a:rPr>
              <a:t>cervello</a:t>
            </a:r>
            <a:r>
              <a:rPr sz="1700" dirty="0">
                <a:solidFill>
                  <a:schemeClr val="tx2"/>
                </a:solidFill>
                <a:latin typeface="Aptos" panose="020B0004020202020204" pitchFamily="34" charset="0"/>
              </a:rPr>
              <a:t> </a:t>
            </a:r>
            <a:r>
              <a:rPr sz="1700" dirty="0" err="1">
                <a:solidFill>
                  <a:schemeClr val="tx2"/>
                </a:solidFill>
                <a:latin typeface="Aptos" panose="020B0004020202020204" pitchFamily="34" charset="0"/>
              </a:rPr>
              <a:t>che</a:t>
            </a:r>
            <a:r>
              <a:rPr sz="1700" dirty="0">
                <a:solidFill>
                  <a:schemeClr val="tx2"/>
                </a:solidFill>
                <a:latin typeface="Aptos" panose="020B0004020202020204" pitchFamily="34" charset="0"/>
              </a:rPr>
              <a:t> </a:t>
            </a:r>
            <a:r>
              <a:rPr sz="1700" dirty="0" err="1">
                <a:solidFill>
                  <a:schemeClr val="tx2"/>
                </a:solidFill>
                <a:latin typeface="Aptos" panose="020B0004020202020204" pitchFamily="34" charset="0"/>
              </a:rPr>
              <a:t>costruisce</a:t>
            </a:r>
            <a:r>
              <a:rPr sz="1700" dirty="0">
                <a:solidFill>
                  <a:schemeClr val="tx2"/>
                </a:solidFill>
                <a:latin typeface="Aptos" panose="020B0004020202020204" pitchFamily="34" charset="0"/>
              </a:rPr>
              <a:t> </a:t>
            </a:r>
            <a:r>
              <a:rPr sz="1700" dirty="0" err="1">
                <a:solidFill>
                  <a:schemeClr val="tx2"/>
                </a:solidFill>
                <a:latin typeface="Aptos" panose="020B0004020202020204" pitchFamily="34" charset="0"/>
              </a:rPr>
              <a:t>l'inconscio</a:t>
            </a:r>
            <a:r>
              <a:rPr sz="1700" dirty="0">
                <a:solidFill>
                  <a:schemeClr val="tx2"/>
                </a:solidFill>
                <a:latin typeface="Aptos" panose="020B0004020202020204" pitchFamily="34" charset="0"/>
              </a:rPr>
              <a:t>.</a:t>
            </a:r>
          </a:p>
        </p:txBody>
      </p:sp>
      <p:pic>
        <p:nvPicPr>
          <p:cNvPr id="4" name="Immagine 3" descr="Immagine che contiene Carattere, logo, testo, Elementi grafici&#10;&#10;Il contenuto generato dall'IA potrebbe non essere corretto.">
            <a:extLst>
              <a:ext uri="{FF2B5EF4-FFF2-40B4-BE49-F238E27FC236}">
                <a16:creationId xmlns:a16="http://schemas.microsoft.com/office/drawing/2014/main" id="{5B24CE75-1E19-5F8B-BAB3-9750A43B3F45}"/>
              </a:ext>
            </a:extLst>
          </p:cNvPr>
          <p:cNvPicPr>
            <a:picLocks noChangeAspect="1"/>
          </p:cNvPicPr>
          <p:nvPr/>
        </p:nvPicPr>
        <p:blipFill>
          <a:blip r:embed="rId2"/>
          <a:stretch>
            <a:fillRect/>
          </a:stretch>
        </p:blipFill>
        <p:spPr>
          <a:xfrm>
            <a:off x="4220903" y="197007"/>
            <a:ext cx="3159888" cy="653981"/>
          </a:xfrm>
          <a:prstGeom prst="rect">
            <a:avLst/>
          </a:prstGeom>
        </p:spPr>
      </p:pic>
      <p:pic>
        <p:nvPicPr>
          <p:cNvPr id="5122" name="Picture 2" descr="L'attaccamento nel neonato, una sintesi. - BaoBab Craniosacrale">
            <a:extLst>
              <a:ext uri="{FF2B5EF4-FFF2-40B4-BE49-F238E27FC236}">
                <a16:creationId xmlns:a16="http://schemas.microsoft.com/office/drawing/2014/main" id="{5B8CEE61-7027-7251-9C79-733CFAE18E20}"/>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4655469" y="5368667"/>
            <a:ext cx="2087110" cy="1408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1884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40715" y="932921"/>
            <a:ext cx="7680960" cy="461665"/>
          </a:xfrm>
          <a:prstGeom prst="rect">
            <a:avLst/>
          </a:prstGeom>
          <a:noFill/>
        </p:spPr>
        <p:txBody>
          <a:bodyPr wrap="square">
            <a:spAutoFit/>
          </a:bodyPr>
          <a:lstStyle/>
          <a:p>
            <a:pPr>
              <a:defRPr sz="3000" b="1">
                <a:solidFill>
                  <a:srgbClr val="1E3C64"/>
                </a:solidFill>
              </a:defRPr>
            </a:pPr>
            <a:r>
              <a:rPr sz="2400" dirty="0" err="1">
                <a:latin typeface="Aptos" panose="020B0004020202020204" pitchFamily="34" charset="0"/>
              </a:rPr>
              <a:t>L'inconscio</a:t>
            </a:r>
            <a:r>
              <a:rPr sz="2400" dirty="0">
                <a:latin typeface="Aptos" panose="020B0004020202020204" pitchFamily="34" charset="0"/>
              </a:rPr>
              <a:t> non è '</a:t>
            </a:r>
            <a:r>
              <a:rPr sz="2400" dirty="0" err="1">
                <a:latin typeface="Aptos" panose="020B0004020202020204" pitchFamily="34" charset="0"/>
              </a:rPr>
              <a:t>primitivo</a:t>
            </a:r>
            <a:r>
              <a:rPr sz="2400" dirty="0">
                <a:latin typeface="Aptos" panose="020B0004020202020204" pitchFamily="34" charset="0"/>
              </a:rPr>
              <a:t>', è il nostro </a:t>
            </a:r>
            <a:r>
              <a:rPr sz="2400" dirty="0" err="1">
                <a:latin typeface="Aptos" panose="020B0004020202020204" pitchFamily="34" charset="0"/>
              </a:rPr>
              <a:t>fondamento</a:t>
            </a:r>
            <a:endParaRPr sz="2400" dirty="0">
              <a:latin typeface="Aptos" panose="020B0004020202020204" pitchFamily="34" charset="0"/>
            </a:endParaRPr>
          </a:p>
        </p:txBody>
      </p:sp>
      <p:sp>
        <p:nvSpPr>
          <p:cNvPr id="3" name="TextBox 2"/>
          <p:cNvSpPr txBox="1"/>
          <p:nvPr/>
        </p:nvSpPr>
        <p:spPr>
          <a:xfrm>
            <a:off x="2394416" y="1476518"/>
            <a:ext cx="8273584" cy="4673074"/>
          </a:xfrm>
          <a:prstGeom prst="rect">
            <a:avLst/>
          </a:prstGeom>
          <a:noFill/>
        </p:spPr>
        <p:txBody>
          <a:bodyPr wrap="square" anchor="t">
            <a:spAutoFit/>
          </a:bodyPr>
          <a:lstStyle/>
          <a:p>
            <a:pPr>
              <a:lnSpc>
                <a:spcPct val="130000"/>
              </a:lnSpc>
              <a:spcAft>
                <a:spcPts val="1400"/>
              </a:spcAft>
              <a:defRPr sz="2000"/>
            </a:pPr>
            <a:r>
              <a:rPr sz="2000" dirty="0">
                <a:solidFill>
                  <a:schemeClr val="tx2"/>
                </a:solidFill>
                <a:latin typeface="Aptos" panose="020B0004020202020204" pitchFamily="34" charset="0"/>
              </a:rPr>
              <a:t>Freud </a:t>
            </a:r>
            <a:r>
              <a:rPr sz="2000" dirty="0" err="1">
                <a:solidFill>
                  <a:schemeClr val="tx2"/>
                </a:solidFill>
                <a:latin typeface="Aptos" panose="020B0004020202020204" pitchFamily="34" charset="0"/>
              </a:rPr>
              <a:t>aveva</a:t>
            </a:r>
            <a:r>
              <a:rPr sz="2000" dirty="0">
                <a:solidFill>
                  <a:schemeClr val="tx2"/>
                </a:solidFill>
                <a:latin typeface="Aptos" panose="020B0004020202020204" pitchFamily="34" charset="0"/>
              </a:rPr>
              <a:t> </a:t>
            </a:r>
            <a:r>
              <a:rPr sz="2000" dirty="0" err="1">
                <a:solidFill>
                  <a:schemeClr val="tx2"/>
                </a:solidFill>
                <a:latin typeface="Aptos" panose="020B0004020202020204" pitchFamily="34" charset="0"/>
              </a:rPr>
              <a:t>intuito</a:t>
            </a:r>
            <a:r>
              <a:rPr sz="2000" dirty="0">
                <a:solidFill>
                  <a:schemeClr val="tx2"/>
                </a:solidFill>
                <a:latin typeface="Aptos" panose="020B0004020202020204" pitchFamily="34" charset="0"/>
              </a:rPr>
              <a:t> </a:t>
            </a:r>
            <a:r>
              <a:rPr sz="2000" dirty="0" err="1">
                <a:solidFill>
                  <a:schemeClr val="tx2"/>
                </a:solidFill>
                <a:latin typeface="Aptos" panose="020B0004020202020204" pitchFamily="34" charset="0"/>
              </a:rPr>
              <a:t>che</a:t>
            </a:r>
            <a:r>
              <a:rPr sz="2000" dirty="0">
                <a:solidFill>
                  <a:schemeClr val="tx2"/>
                </a:solidFill>
                <a:latin typeface="Aptos" panose="020B0004020202020204" pitchFamily="34" charset="0"/>
              </a:rPr>
              <a:t> </a:t>
            </a:r>
            <a:r>
              <a:rPr sz="2000" b="1" i="1" dirty="0">
                <a:solidFill>
                  <a:schemeClr val="tx2"/>
                </a:solidFill>
                <a:latin typeface="Aptos" panose="020B0004020202020204" pitchFamily="34" charset="0"/>
              </a:rPr>
              <a:t>'</a:t>
            </a:r>
            <a:r>
              <a:rPr sz="2000" b="1" i="1" dirty="0" err="1">
                <a:solidFill>
                  <a:schemeClr val="tx2"/>
                </a:solidFill>
                <a:latin typeface="Aptos" panose="020B0004020202020204" pitchFamily="34" charset="0"/>
              </a:rPr>
              <a:t>l'inconscio</a:t>
            </a:r>
            <a:r>
              <a:rPr sz="2000" b="1" i="1" dirty="0">
                <a:solidFill>
                  <a:schemeClr val="tx2"/>
                </a:solidFill>
                <a:latin typeface="Aptos" panose="020B0004020202020204" pitchFamily="34" charset="0"/>
              </a:rPr>
              <a:t> coincide con la </a:t>
            </a:r>
            <a:r>
              <a:rPr sz="2000" b="1" i="1" dirty="0" err="1">
                <a:solidFill>
                  <a:schemeClr val="tx2"/>
                </a:solidFill>
                <a:latin typeface="Aptos" panose="020B0004020202020204" pitchFamily="34" charset="0"/>
              </a:rPr>
              <a:t>mente</a:t>
            </a:r>
            <a:r>
              <a:rPr sz="2000" b="1" i="1" dirty="0">
                <a:solidFill>
                  <a:schemeClr val="tx2"/>
                </a:solidFill>
                <a:latin typeface="Aptos" panose="020B0004020202020204" pitchFamily="34" charset="0"/>
              </a:rPr>
              <a:t> infantile'. </a:t>
            </a:r>
            <a:r>
              <a:rPr sz="2000" dirty="0">
                <a:solidFill>
                  <a:schemeClr val="tx2"/>
                </a:solidFill>
                <a:latin typeface="Aptos" panose="020B0004020202020204" pitchFamily="34" charset="0"/>
              </a:rPr>
              <a:t>La </a:t>
            </a:r>
            <a:r>
              <a:rPr sz="2000" dirty="0" err="1">
                <a:solidFill>
                  <a:schemeClr val="tx2"/>
                </a:solidFill>
                <a:latin typeface="Aptos" panose="020B0004020202020204" pitchFamily="34" charset="0"/>
              </a:rPr>
              <a:t>neurobiologia</a:t>
            </a:r>
            <a:r>
              <a:rPr sz="2000" dirty="0">
                <a:solidFill>
                  <a:schemeClr val="tx2"/>
                </a:solidFill>
                <a:latin typeface="Aptos" panose="020B0004020202020204" pitchFamily="34" charset="0"/>
              </a:rPr>
              <a:t> </a:t>
            </a:r>
            <a:r>
              <a:rPr sz="2000" dirty="0" err="1">
                <a:solidFill>
                  <a:schemeClr val="tx2"/>
                </a:solidFill>
                <a:latin typeface="Aptos" panose="020B0004020202020204" pitchFamily="34" charset="0"/>
              </a:rPr>
              <a:t>conferma</a:t>
            </a:r>
            <a:r>
              <a:rPr sz="2000" dirty="0">
                <a:solidFill>
                  <a:schemeClr val="tx2"/>
                </a:solidFill>
                <a:latin typeface="Aptos" panose="020B0004020202020204" pitchFamily="34" charset="0"/>
              </a:rPr>
              <a:t> e </a:t>
            </a:r>
            <a:r>
              <a:rPr sz="2000" dirty="0" err="1">
                <a:solidFill>
                  <a:schemeClr val="tx2"/>
                </a:solidFill>
                <a:latin typeface="Aptos" panose="020B0004020202020204" pitchFamily="34" charset="0"/>
              </a:rPr>
              <a:t>approfondisce</a:t>
            </a:r>
            <a:r>
              <a:rPr sz="2000" dirty="0">
                <a:solidFill>
                  <a:schemeClr val="tx2"/>
                </a:solidFill>
                <a:latin typeface="Aptos" panose="020B0004020202020204" pitchFamily="34" charset="0"/>
              </a:rPr>
              <a:t> </a:t>
            </a:r>
            <a:r>
              <a:rPr sz="2000" dirty="0" err="1">
                <a:solidFill>
                  <a:schemeClr val="tx2"/>
                </a:solidFill>
                <a:latin typeface="Aptos" panose="020B0004020202020204" pitchFamily="34" charset="0"/>
              </a:rPr>
              <a:t>questa</a:t>
            </a:r>
            <a:r>
              <a:rPr sz="2000" dirty="0">
                <a:solidFill>
                  <a:schemeClr val="tx2"/>
                </a:solidFill>
                <a:latin typeface="Aptos" panose="020B0004020202020204" pitchFamily="34" charset="0"/>
              </a:rPr>
              <a:t> </a:t>
            </a:r>
            <a:r>
              <a:rPr sz="2000" dirty="0" err="1">
                <a:solidFill>
                  <a:schemeClr val="tx2"/>
                </a:solidFill>
                <a:latin typeface="Aptos" panose="020B0004020202020204" pitchFamily="34" charset="0"/>
              </a:rPr>
              <a:t>intuizione</a:t>
            </a:r>
            <a:r>
              <a:rPr sz="2000" dirty="0">
                <a:solidFill>
                  <a:schemeClr val="tx2"/>
                </a:solidFill>
                <a:latin typeface="Aptos" panose="020B0004020202020204" pitchFamily="34" charset="0"/>
              </a:rPr>
              <a:t>.</a:t>
            </a:r>
            <a:br>
              <a:rPr sz="2000" dirty="0">
                <a:solidFill>
                  <a:schemeClr val="tx2"/>
                </a:solidFill>
                <a:latin typeface="Aptos" panose="020B0004020202020204" pitchFamily="34" charset="0"/>
              </a:rPr>
            </a:br>
            <a:r>
              <a:rPr sz="2000" dirty="0" err="1">
                <a:solidFill>
                  <a:schemeClr val="tx2"/>
                </a:solidFill>
                <a:latin typeface="Aptos" panose="020B0004020202020204" pitchFamily="34" charset="0"/>
              </a:rPr>
              <a:t>L'inconscio</a:t>
            </a:r>
            <a:r>
              <a:rPr sz="2000" dirty="0">
                <a:solidFill>
                  <a:schemeClr val="tx2"/>
                </a:solidFill>
                <a:latin typeface="Aptos" panose="020B0004020202020204" pitchFamily="34" charset="0"/>
              </a:rPr>
              <a:t> </a:t>
            </a:r>
            <a:r>
              <a:rPr sz="2000" dirty="0" err="1">
                <a:solidFill>
                  <a:schemeClr val="tx2"/>
                </a:solidFill>
                <a:latin typeface="Aptos" panose="020B0004020202020204" pitchFamily="34" charset="0"/>
              </a:rPr>
              <a:t>dell'emisfero</a:t>
            </a:r>
            <a:r>
              <a:rPr sz="2000" dirty="0">
                <a:solidFill>
                  <a:schemeClr val="tx2"/>
                </a:solidFill>
                <a:latin typeface="Aptos" panose="020B0004020202020204" pitchFamily="34" charset="0"/>
              </a:rPr>
              <a:t> </a:t>
            </a:r>
            <a:r>
              <a:rPr sz="2000" dirty="0" err="1">
                <a:solidFill>
                  <a:schemeClr val="tx2"/>
                </a:solidFill>
                <a:latin typeface="Aptos" panose="020B0004020202020204" pitchFamily="34" charset="0"/>
              </a:rPr>
              <a:t>destro</a:t>
            </a:r>
            <a:r>
              <a:rPr sz="2000" dirty="0">
                <a:solidFill>
                  <a:schemeClr val="tx2"/>
                </a:solidFill>
                <a:latin typeface="Aptos" panose="020B0004020202020204" pitchFamily="34" charset="0"/>
              </a:rPr>
              <a:t>:</a:t>
            </a:r>
            <a:br>
              <a:rPr sz="2000" dirty="0">
                <a:solidFill>
                  <a:schemeClr val="tx2"/>
                </a:solidFill>
                <a:latin typeface="Aptos" panose="020B0004020202020204" pitchFamily="34" charset="0"/>
              </a:rPr>
            </a:br>
            <a:r>
              <a:rPr sz="2000" dirty="0">
                <a:solidFill>
                  <a:schemeClr val="tx2"/>
                </a:solidFill>
                <a:latin typeface="Aptos" panose="020B0004020202020204" pitchFamily="34" charset="0"/>
              </a:rPr>
              <a:t>• Non è </a:t>
            </a:r>
            <a:r>
              <a:rPr sz="2000" dirty="0" err="1">
                <a:solidFill>
                  <a:schemeClr val="tx2"/>
                </a:solidFill>
                <a:latin typeface="Aptos" panose="020B0004020202020204" pitchFamily="34" charset="0"/>
              </a:rPr>
              <a:t>inferiore</a:t>
            </a:r>
            <a:r>
              <a:rPr sz="2000" dirty="0">
                <a:solidFill>
                  <a:schemeClr val="tx2"/>
                </a:solidFill>
                <a:latin typeface="Aptos" panose="020B0004020202020204" pitchFamily="34" charset="0"/>
              </a:rPr>
              <a:t> o </a:t>
            </a:r>
            <a:r>
              <a:rPr sz="2000" dirty="0" err="1">
                <a:solidFill>
                  <a:schemeClr val="tx2"/>
                </a:solidFill>
                <a:latin typeface="Aptos" panose="020B0004020202020204" pitchFamily="34" charset="0"/>
              </a:rPr>
              <a:t>primitivo</a:t>
            </a:r>
            <a:r>
              <a:rPr lang="it-IT" sz="2000" dirty="0">
                <a:solidFill>
                  <a:schemeClr val="tx2"/>
                </a:solidFill>
                <a:latin typeface="Aptos" panose="020B0004020202020204" pitchFamily="34" charset="0"/>
              </a:rPr>
              <a:t>:</a:t>
            </a:r>
            <a:r>
              <a:rPr sz="2000" dirty="0">
                <a:solidFill>
                  <a:schemeClr val="tx2"/>
                </a:solidFill>
                <a:latin typeface="Aptos" panose="020B0004020202020204" pitchFamily="34" charset="0"/>
              </a:rPr>
              <a:t> è il SUBSTRATO della </a:t>
            </a:r>
            <a:r>
              <a:rPr sz="2000" dirty="0" err="1">
                <a:solidFill>
                  <a:schemeClr val="tx2"/>
                </a:solidFill>
                <a:latin typeface="Aptos" panose="020B0004020202020204" pitchFamily="34" charset="0"/>
              </a:rPr>
              <a:t>mente</a:t>
            </a:r>
            <a:br>
              <a:rPr sz="2000" dirty="0">
                <a:solidFill>
                  <a:schemeClr val="tx2"/>
                </a:solidFill>
                <a:latin typeface="Aptos" panose="020B0004020202020204" pitchFamily="34" charset="0"/>
              </a:rPr>
            </a:br>
            <a:r>
              <a:rPr sz="2000" dirty="0">
                <a:solidFill>
                  <a:schemeClr val="tx2"/>
                </a:solidFill>
                <a:latin typeface="Aptos" panose="020B0004020202020204" pitchFamily="34" charset="0"/>
              </a:rPr>
              <a:t>• Opera in modo </a:t>
            </a:r>
            <a:r>
              <a:rPr sz="2000" dirty="0" err="1">
                <a:solidFill>
                  <a:schemeClr val="tx2"/>
                </a:solidFill>
                <a:latin typeface="Aptos" panose="020B0004020202020204" pitchFamily="34" charset="0"/>
              </a:rPr>
              <a:t>implicito</a:t>
            </a:r>
            <a:r>
              <a:rPr sz="2000" dirty="0">
                <a:solidFill>
                  <a:schemeClr val="tx2"/>
                </a:solidFill>
                <a:latin typeface="Aptos" panose="020B0004020202020204" pitchFamily="34" charset="0"/>
              </a:rPr>
              <a:t>, </a:t>
            </a:r>
            <a:r>
              <a:rPr sz="2000" dirty="0" err="1">
                <a:solidFill>
                  <a:schemeClr val="tx2"/>
                </a:solidFill>
                <a:latin typeface="Aptos" panose="020B0004020202020204" pitchFamily="34" charset="0"/>
              </a:rPr>
              <a:t>rapido</a:t>
            </a:r>
            <a:r>
              <a:rPr sz="2000" dirty="0">
                <a:solidFill>
                  <a:schemeClr val="tx2"/>
                </a:solidFill>
                <a:latin typeface="Aptos" panose="020B0004020202020204" pitchFamily="34" charset="0"/>
              </a:rPr>
              <a:t>, </a:t>
            </a:r>
            <a:r>
              <a:rPr sz="2000" dirty="0" err="1">
                <a:solidFill>
                  <a:schemeClr val="tx2"/>
                </a:solidFill>
                <a:latin typeface="Aptos" panose="020B0004020202020204" pitchFamily="34" charset="0"/>
              </a:rPr>
              <a:t>spontaneo</a:t>
            </a:r>
            <a:r>
              <a:rPr sz="2000" dirty="0">
                <a:solidFill>
                  <a:schemeClr val="tx2"/>
                </a:solidFill>
                <a:latin typeface="Aptos" panose="020B0004020202020204" pitchFamily="34" charset="0"/>
              </a:rPr>
              <a:t>, </a:t>
            </a:r>
            <a:r>
              <a:rPr sz="2000" dirty="0" err="1">
                <a:solidFill>
                  <a:schemeClr val="tx2"/>
                </a:solidFill>
                <a:latin typeface="Aptos" panose="020B0004020202020204" pitchFamily="34" charset="0"/>
              </a:rPr>
              <a:t>automatico</a:t>
            </a:r>
            <a:br>
              <a:rPr sz="2000" dirty="0">
                <a:solidFill>
                  <a:schemeClr val="tx2"/>
                </a:solidFill>
                <a:latin typeface="Aptos" panose="020B0004020202020204" pitchFamily="34" charset="0"/>
              </a:rPr>
            </a:br>
            <a:r>
              <a:rPr sz="2000" dirty="0">
                <a:solidFill>
                  <a:schemeClr val="tx2"/>
                </a:solidFill>
                <a:latin typeface="Aptos" panose="020B0004020202020204" pitchFamily="34" charset="0"/>
              </a:rPr>
              <a:t>• </a:t>
            </a:r>
            <a:r>
              <a:rPr sz="2000" dirty="0" err="1">
                <a:solidFill>
                  <a:schemeClr val="tx2"/>
                </a:solidFill>
                <a:latin typeface="Aptos" panose="020B0004020202020204" pitchFamily="34" charset="0"/>
              </a:rPr>
              <a:t>Funziona</a:t>
            </a:r>
            <a:r>
              <a:rPr sz="2000" dirty="0">
                <a:solidFill>
                  <a:schemeClr val="tx2"/>
                </a:solidFill>
                <a:latin typeface="Aptos" panose="020B0004020202020204" pitchFamily="34" charset="0"/>
              </a:rPr>
              <a:t> </a:t>
            </a:r>
            <a:r>
              <a:rPr lang="it-IT" sz="2000" dirty="0">
                <a:solidFill>
                  <a:schemeClr val="tx2"/>
                </a:solidFill>
                <a:latin typeface="Aptos" panose="020B0004020202020204" pitchFamily="34" charset="0"/>
              </a:rPr>
              <a:t>(e si sviluppa IN RELAZIONE) </a:t>
            </a:r>
            <a:r>
              <a:rPr sz="2000" dirty="0" err="1">
                <a:solidFill>
                  <a:schemeClr val="tx2"/>
                </a:solidFill>
                <a:latin typeface="Aptos" panose="020B0004020202020204" pitchFamily="34" charset="0"/>
              </a:rPr>
              <a:t>tutta</a:t>
            </a:r>
            <a:r>
              <a:rPr sz="2000" dirty="0">
                <a:solidFill>
                  <a:schemeClr val="tx2"/>
                </a:solidFill>
                <a:latin typeface="Aptos" panose="020B0004020202020204" pitchFamily="34" charset="0"/>
              </a:rPr>
              <a:t> la vita, </a:t>
            </a:r>
            <a:r>
              <a:rPr sz="2000" dirty="0" err="1">
                <a:solidFill>
                  <a:schemeClr val="tx2"/>
                </a:solidFill>
                <a:latin typeface="Aptos" panose="020B0004020202020204" pitchFamily="34" charset="0"/>
              </a:rPr>
              <a:t>anche</a:t>
            </a:r>
            <a:r>
              <a:rPr sz="2000" dirty="0">
                <a:solidFill>
                  <a:schemeClr val="tx2"/>
                </a:solidFill>
                <a:latin typeface="Aptos" panose="020B0004020202020204" pitchFamily="34" charset="0"/>
              </a:rPr>
              <a:t> </a:t>
            </a:r>
            <a:r>
              <a:rPr sz="2000" dirty="0" err="1">
                <a:solidFill>
                  <a:schemeClr val="tx2"/>
                </a:solidFill>
                <a:latin typeface="Aptos" panose="020B0004020202020204" pitchFamily="34" charset="0"/>
              </a:rPr>
              <a:t>quando</a:t>
            </a:r>
            <a:r>
              <a:rPr sz="2000" dirty="0">
                <a:solidFill>
                  <a:schemeClr val="tx2"/>
                </a:solidFill>
                <a:latin typeface="Aptos" panose="020B0004020202020204" pitchFamily="34" charset="0"/>
              </a:rPr>
              <a:t> </a:t>
            </a:r>
            <a:r>
              <a:rPr sz="2000" dirty="0" err="1">
                <a:solidFill>
                  <a:schemeClr val="tx2"/>
                </a:solidFill>
                <a:latin typeface="Aptos" panose="020B0004020202020204" pitchFamily="34" charset="0"/>
              </a:rPr>
              <a:t>l'emisfero</a:t>
            </a:r>
            <a:r>
              <a:rPr sz="2000" dirty="0">
                <a:solidFill>
                  <a:schemeClr val="tx2"/>
                </a:solidFill>
                <a:latin typeface="Aptos" panose="020B0004020202020204" pitchFamily="34" charset="0"/>
              </a:rPr>
              <a:t> </a:t>
            </a:r>
            <a:r>
              <a:rPr sz="2000" dirty="0" err="1">
                <a:solidFill>
                  <a:schemeClr val="tx2"/>
                </a:solidFill>
                <a:latin typeface="Aptos" panose="020B0004020202020204" pitchFamily="34" charset="0"/>
              </a:rPr>
              <a:t>sinistro</a:t>
            </a:r>
            <a:r>
              <a:rPr sz="2000" dirty="0">
                <a:solidFill>
                  <a:schemeClr val="tx2"/>
                </a:solidFill>
                <a:latin typeface="Aptos" panose="020B0004020202020204" pitchFamily="34" charset="0"/>
              </a:rPr>
              <a:t> </a:t>
            </a:r>
            <a:r>
              <a:rPr sz="2000" dirty="0" err="1">
                <a:solidFill>
                  <a:schemeClr val="tx2"/>
                </a:solidFill>
                <a:latin typeface="Aptos" panose="020B0004020202020204" pitchFamily="34" charset="0"/>
              </a:rPr>
              <a:t>prende</a:t>
            </a:r>
            <a:r>
              <a:rPr sz="2000" dirty="0">
                <a:solidFill>
                  <a:schemeClr val="tx2"/>
                </a:solidFill>
                <a:latin typeface="Aptos" panose="020B0004020202020204" pitchFamily="34" charset="0"/>
              </a:rPr>
              <a:t> il </a:t>
            </a:r>
            <a:r>
              <a:rPr sz="2000" dirty="0" err="1">
                <a:solidFill>
                  <a:schemeClr val="tx2"/>
                </a:solidFill>
                <a:latin typeface="Aptos" panose="020B0004020202020204" pitchFamily="34" charset="0"/>
              </a:rPr>
              <a:t>sopravvento</a:t>
            </a:r>
            <a:br>
              <a:rPr sz="2000" dirty="0">
                <a:solidFill>
                  <a:schemeClr val="tx2"/>
                </a:solidFill>
                <a:latin typeface="Aptos" panose="020B0004020202020204" pitchFamily="34" charset="0"/>
              </a:rPr>
            </a:br>
            <a:r>
              <a:rPr sz="2000" dirty="0">
                <a:solidFill>
                  <a:schemeClr val="tx2"/>
                </a:solidFill>
                <a:latin typeface="Aptos" panose="020B0004020202020204" pitchFamily="34" charset="0"/>
              </a:rPr>
              <a:t>• Si </a:t>
            </a:r>
            <a:r>
              <a:rPr sz="2000" dirty="0" err="1">
                <a:solidFill>
                  <a:schemeClr val="tx2"/>
                </a:solidFill>
                <a:latin typeface="Aptos" panose="020B0004020202020204" pitchFamily="34" charset="0"/>
              </a:rPr>
              <a:t>forgia</a:t>
            </a:r>
            <a:r>
              <a:rPr sz="2000" dirty="0">
                <a:solidFill>
                  <a:schemeClr val="tx2"/>
                </a:solidFill>
                <a:latin typeface="Aptos" panose="020B0004020202020204" pitchFamily="34" charset="0"/>
              </a:rPr>
              <a:t> </a:t>
            </a:r>
            <a:r>
              <a:rPr sz="2000" dirty="0" err="1">
                <a:solidFill>
                  <a:schemeClr val="tx2"/>
                </a:solidFill>
                <a:latin typeface="Aptos" panose="020B0004020202020204" pitchFamily="34" charset="0"/>
              </a:rPr>
              <a:t>nelle</a:t>
            </a:r>
            <a:r>
              <a:rPr sz="2000" dirty="0">
                <a:solidFill>
                  <a:schemeClr val="tx2"/>
                </a:solidFill>
                <a:latin typeface="Aptos" panose="020B0004020202020204" pitchFamily="34" charset="0"/>
              </a:rPr>
              <a:t> prime </a:t>
            </a:r>
            <a:r>
              <a:rPr sz="2000" dirty="0" err="1">
                <a:solidFill>
                  <a:schemeClr val="tx2"/>
                </a:solidFill>
                <a:latin typeface="Aptos" panose="020B0004020202020204" pitchFamily="34" charset="0"/>
              </a:rPr>
              <a:t>esperienze</a:t>
            </a:r>
            <a:r>
              <a:rPr sz="2000" dirty="0">
                <a:solidFill>
                  <a:schemeClr val="tx2"/>
                </a:solidFill>
                <a:latin typeface="Aptos" panose="020B0004020202020204" pitchFamily="34" charset="0"/>
              </a:rPr>
              <a:t> </a:t>
            </a:r>
            <a:r>
              <a:rPr sz="2000" dirty="0" err="1">
                <a:solidFill>
                  <a:schemeClr val="tx2"/>
                </a:solidFill>
                <a:latin typeface="Aptos" panose="020B0004020202020204" pitchFamily="34" charset="0"/>
              </a:rPr>
              <a:t>relazionali</a:t>
            </a:r>
            <a:r>
              <a:rPr sz="2000" dirty="0">
                <a:solidFill>
                  <a:schemeClr val="tx2"/>
                </a:solidFill>
                <a:latin typeface="Aptos" panose="020B0004020202020204" pitchFamily="34" charset="0"/>
              </a:rPr>
              <a:t>, </a:t>
            </a:r>
            <a:r>
              <a:rPr sz="2000" dirty="0" err="1">
                <a:solidFill>
                  <a:schemeClr val="tx2"/>
                </a:solidFill>
                <a:latin typeface="Aptos" panose="020B0004020202020204" pitchFamily="34" charset="0"/>
              </a:rPr>
              <a:t>già</a:t>
            </a:r>
            <a:r>
              <a:rPr sz="2000" dirty="0">
                <a:solidFill>
                  <a:schemeClr val="tx2"/>
                </a:solidFill>
                <a:latin typeface="Aptos" panose="020B0004020202020204" pitchFamily="34" charset="0"/>
              </a:rPr>
              <a:t> in </a:t>
            </a:r>
            <a:r>
              <a:rPr sz="2000" dirty="0" err="1">
                <a:solidFill>
                  <a:schemeClr val="tx2"/>
                </a:solidFill>
                <a:latin typeface="Aptos" panose="020B0004020202020204" pitchFamily="34" charset="0"/>
              </a:rPr>
              <a:t>uter</a:t>
            </a:r>
            <a:r>
              <a:rPr lang="it-IT" sz="2000" dirty="0">
                <a:solidFill>
                  <a:schemeClr val="tx2"/>
                </a:solidFill>
                <a:latin typeface="Aptos" panose="020B0004020202020204" pitchFamily="34" charset="0"/>
              </a:rPr>
              <a:t>o</a:t>
            </a:r>
          </a:p>
          <a:p>
            <a:pPr>
              <a:lnSpc>
                <a:spcPct val="130000"/>
              </a:lnSpc>
              <a:spcAft>
                <a:spcPts val="1400"/>
              </a:spcAft>
              <a:defRPr sz="2000"/>
            </a:pPr>
            <a:r>
              <a:rPr lang="it-IT" sz="2000" dirty="0">
                <a:solidFill>
                  <a:schemeClr val="tx2"/>
                </a:solidFill>
                <a:latin typeface="Aptos" panose="020B0004020202020204" pitchFamily="34" charset="0"/>
              </a:rPr>
              <a:t>•Lo sguardo «verso sinistra»</a:t>
            </a:r>
            <a:br>
              <a:rPr sz="2000" dirty="0">
                <a:solidFill>
                  <a:schemeClr val="tx2"/>
                </a:solidFill>
                <a:latin typeface="Aptos" panose="020B0004020202020204" pitchFamily="34" charset="0"/>
              </a:rPr>
            </a:br>
            <a:r>
              <a:rPr sz="2000" b="1" u="sng" dirty="0">
                <a:solidFill>
                  <a:schemeClr val="tx2"/>
                </a:solidFill>
                <a:latin typeface="Aptos" panose="020B0004020202020204" pitchFamily="34" charset="0"/>
              </a:rPr>
              <a:t>Quando </a:t>
            </a:r>
            <a:r>
              <a:rPr sz="2000" b="1" u="sng" dirty="0" err="1">
                <a:solidFill>
                  <a:schemeClr val="tx2"/>
                </a:solidFill>
                <a:latin typeface="Aptos" panose="020B0004020202020204" pitchFamily="34" charset="0"/>
              </a:rPr>
              <a:t>facciamo</a:t>
            </a:r>
            <a:r>
              <a:rPr sz="2000" b="1" u="sng" dirty="0">
                <a:solidFill>
                  <a:schemeClr val="tx2"/>
                </a:solidFill>
                <a:latin typeface="Aptos" panose="020B0004020202020204" pitchFamily="34" charset="0"/>
              </a:rPr>
              <a:t> </a:t>
            </a:r>
            <a:r>
              <a:rPr sz="2000" b="1" u="sng" dirty="0" err="1">
                <a:solidFill>
                  <a:schemeClr val="tx2"/>
                </a:solidFill>
                <a:latin typeface="Aptos" panose="020B0004020202020204" pitchFamily="34" charset="0"/>
              </a:rPr>
              <a:t>psicoterapia</a:t>
            </a:r>
            <a:r>
              <a:rPr sz="2000" b="1" u="sng" dirty="0">
                <a:solidFill>
                  <a:schemeClr val="tx2"/>
                </a:solidFill>
                <a:latin typeface="Aptos" panose="020B0004020202020204" pitchFamily="34" charset="0"/>
              </a:rPr>
              <a:t>, </a:t>
            </a:r>
            <a:r>
              <a:rPr sz="2000" b="1" u="sng" dirty="0" err="1">
                <a:solidFill>
                  <a:schemeClr val="tx2"/>
                </a:solidFill>
                <a:latin typeface="Aptos" panose="020B0004020202020204" pitchFamily="34" charset="0"/>
              </a:rPr>
              <a:t>lavoriamo</a:t>
            </a:r>
            <a:r>
              <a:rPr sz="2000" b="1" u="sng" dirty="0">
                <a:solidFill>
                  <a:schemeClr val="tx2"/>
                </a:solidFill>
                <a:latin typeface="Aptos" panose="020B0004020202020204" pitchFamily="34" charset="0"/>
              </a:rPr>
              <a:t> </a:t>
            </a:r>
            <a:r>
              <a:rPr sz="2000" b="1" u="sng" dirty="0" err="1">
                <a:solidFill>
                  <a:schemeClr val="tx2"/>
                </a:solidFill>
                <a:latin typeface="Aptos" panose="020B0004020202020204" pitchFamily="34" charset="0"/>
              </a:rPr>
              <a:t>principalmente</a:t>
            </a:r>
            <a:r>
              <a:rPr sz="2000" b="1" u="sng" dirty="0">
                <a:solidFill>
                  <a:schemeClr val="tx2"/>
                </a:solidFill>
                <a:latin typeface="Aptos" panose="020B0004020202020204" pitchFamily="34" charset="0"/>
              </a:rPr>
              <a:t> con </a:t>
            </a:r>
            <a:r>
              <a:rPr sz="2000" b="1" u="sng" dirty="0" err="1">
                <a:solidFill>
                  <a:schemeClr val="tx2"/>
                </a:solidFill>
                <a:latin typeface="Aptos" panose="020B0004020202020204" pitchFamily="34" charset="0"/>
              </a:rPr>
              <a:t>l'emisfero</a:t>
            </a:r>
            <a:r>
              <a:rPr sz="2000" b="1" u="sng" dirty="0">
                <a:solidFill>
                  <a:schemeClr val="tx2"/>
                </a:solidFill>
                <a:latin typeface="Aptos" panose="020B0004020202020204" pitchFamily="34" charset="0"/>
              </a:rPr>
              <a:t> </a:t>
            </a:r>
            <a:r>
              <a:rPr sz="2000" b="1" u="sng" dirty="0" err="1">
                <a:solidFill>
                  <a:schemeClr val="tx2"/>
                </a:solidFill>
                <a:latin typeface="Aptos" panose="020B0004020202020204" pitchFamily="34" charset="0"/>
              </a:rPr>
              <a:t>destro</a:t>
            </a:r>
            <a:r>
              <a:rPr sz="2000" b="1" u="sng" dirty="0">
                <a:solidFill>
                  <a:schemeClr val="tx2"/>
                </a:solidFill>
                <a:latin typeface="Aptos" panose="020B0004020202020204" pitchFamily="34" charset="0"/>
              </a:rPr>
              <a:t> del </a:t>
            </a:r>
            <a:r>
              <a:rPr sz="2000" b="1" u="sng" dirty="0" err="1">
                <a:solidFill>
                  <a:schemeClr val="tx2"/>
                </a:solidFill>
                <a:latin typeface="Aptos" panose="020B0004020202020204" pitchFamily="34" charset="0"/>
              </a:rPr>
              <a:t>paziente</a:t>
            </a:r>
            <a:r>
              <a:rPr sz="2000" b="1" u="sng" dirty="0">
                <a:solidFill>
                  <a:schemeClr val="tx2"/>
                </a:solidFill>
                <a:latin typeface="Aptos" panose="020B0004020202020204" pitchFamily="34" charset="0"/>
              </a:rPr>
              <a:t>, non con il </a:t>
            </a:r>
            <a:r>
              <a:rPr sz="2000" b="1" u="sng" dirty="0" err="1">
                <a:solidFill>
                  <a:schemeClr val="tx2"/>
                </a:solidFill>
                <a:latin typeface="Aptos" panose="020B0004020202020204" pitchFamily="34" charset="0"/>
              </a:rPr>
              <a:t>suo</a:t>
            </a:r>
            <a:r>
              <a:rPr sz="2000" b="1" u="sng" dirty="0">
                <a:solidFill>
                  <a:schemeClr val="tx2"/>
                </a:solidFill>
                <a:latin typeface="Aptos" panose="020B0004020202020204" pitchFamily="34" charset="0"/>
              </a:rPr>
              <a:t> </a:t>
            </a:r>
            <a:r>
              <a:rPr sz="2000" b="1" u="sng" dirty="0" err="1">
                <a:solidFill>
                  <a:schemeClr val="tx2"/>
                </a:solidFill>
                <a:latin typeface="Aptos" panose="020B0004020202020204" pitchFamily="34" charset="0"/>
              </a:rPr>
              <a:t>emisfero</a:t>
            </a:r>
            <a:r>
              <a:rPr sz="2000" b="1" u="sng" dirty="0">
                <a:solidFill>
                  <a:schemeClr val="tx2"/>
                </a:solidFill>
                <a:latin typeface="Aptos" panose="020B0004020202020204" pitchFamily="34" charset="0"/>
              </a:rPr>
              <a:t> </a:t>
            </a:r>
            <a:r>
              <a:rPr sz="2000" b="1" u="sng" dirty="0" err="1">
                <a:solidFill>
                  <a:schemeClr val="tx2"/>
                </a:solidFill>
                <a:latin typeface="Aptos" panose="020B0004020202020204" pitchFamily="34" charset="0"/>
              </a:rPr>
              <a:t>sinistro</a:t>
            </a:r>
            <a:r>
              <a:rPr sz="2000" b="1" u="sng" dirty="0">
                <a:solidFill>
                  <a:schemeClr val="tx2"/>
                </a:solidFill>
                <a:latin typeface="Aptos" panose="020B0004020202020204" pitchFamily="34" charset="0"/>
              </a:rPr>
              <a:t> </a:t>
            </a:r>
            <a:r>
              <a:rPr sz="2000" b="1" u="sng" dirty="0" err="1">
                <a:solidFill>
                  <a:schemeClr val="tx2"/>
                </a:solidFill>
                <a:latin typeface="Aptos" panose="020B0004020202020204" pitchFamily="34" charset="0"/>
              </a:rPr>
              <a:t>razionale</a:t>
            </a:r>
            <a:r>
              <a:rPr sz="2000" b="1" u="sng" dirty="0">
                <a:solidFill>
                  <a:schemeClr val="tx2"/>
                </a:solidFill>
                <a:latin typeface="Aptos" panose="020B0004020202020204" pitchFamily="34" charset="0"/>
              </a:rPr>
              <a:t> e verbale.</a:t>
            </a:r>
          </a:p>
        </p:txBody>
      </p:sp>
      <p:pic>
        <p:nvPicPr>
          <p:cNvPr id="4" name="Immagine 3" descr="Immagine che contiene Carattere, logo, testo, Elementi grafici&#10;&#10;Il contenuto generato dall'IA potrebbe non essere corretto.">
            <a:extLst>
              <a:ext uri="{FF2B5EF4-FFF2-40B4-BE49-F238E27FC236}">
                <a16:creationId xmlns:a16="http://schemas.microsoft.com/office/drawing/2014/main" id="{B0D72CF7-AAC2-442E-D926-6FAE7B6DB896}"/>
              </a:ext>
            </a:extLst>
          </p:cNvPr>
          <p:cNvPicPr>
            <a:picLocks noChangeAspect="1"/>
          </p:cNvPicPr>
          <p:nvPr/>
        </p:nvPicPr>
        <p:blipFill>
          <a:blip r:embed="rId2"/>
          <a:stretch>
            <a:fillRect/>
          </a:stretch>
        </p:blipFill>
        <p:spPr>
          <a:xfrm>
            <a:off x="4220903" y="197007"/>
            <a:ext cx="3159888" cy="653981"/>
          </a:xfrm>
          <a:prstGeom prst="rect">
            <a:avLst/>
          </a:prstGeom>
        </p:spPr>
      </p:pic>
    </p:spTree>
    <p:extLst>
      <p:ext uri="{BB962C8B-B14F-4D97-AF65-F5344CB8AC3E}">
        <p14:creationId xmlns:p14="http://schemas.microsoft.com/office/powerpoint/2010/main" val="1801872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Immagine che contiene Carattere, logo, testo, Elementi grafici&#10;&#10;Il contenuto generato dall'IA potrebbe non essere corretto.">
            <a:extLst>
              <a:ext uri="{FF2B5EF4-FFF2-40B4-BE49-F238E27FC236}">
                <a16:creationId xmlns:a16="http://schemas.microsoft.com/office/drawing/2014/main" id="{15D070E0-7A10-9F10-26B2-7AF2B81D298D}"/>
              </a:ext>
            </a:extLst>
          </p:cNvPr>
          <p:cNvPicPr>
            <a:picLocks noChangeAspect="1"/>
          </p:cNvPicPr>
          <p:nvPr/>
        </p:nvPicPr>
        <p:blipFill>
          <a:blip r:embed="rId2"/>
          <a:stretch>
            <a:fillRect/>
          </a:stretch>
        </p:blipFill>
        <p:spPr>
          <a:xfrm>
            <a:off x="4220903" y="197007"/>
            <a:ext cx="3159888" cy="653981"/>
          </a:xfrm>
          <a:prstGeom prst="rect">
            <a:avLst/>
          </a:prstGeom>
        </p:spPr>
      </p:pic>
      <p:sp>
        <p:nvSpPr>
          <p:cNvPr id="4" name="CasellaDiTesto 3">
            <a:extLst>
              <a:ext uri="{FF2B5EF4-FFF2-40B4-BE49-F238E27FC236}">
                <a16:creationId xmlns:a16="http://schemas.microsoft.com/office/drawing/2014/main" id="{67C032CB-9554-4C1B-C3E0-240E33B80219}"/>
              </a:ext>
            </a:extLst>
          </p:cNvPr>
          <p:cNvSpPr txBox="1"/>
          <p:nvPr/>
        </p:nvSpPr>
        <p:spPr>
          <a:xfrm>
            <a:off x="2417425" y="1490977"/>
            <a:ext cx="5791201" cy="923330"/>
          </a:xfrm>
          <a:prstGeom prst="rect">
            <a:avLst/>
          </a:prstGeom>
          <a:noFill/>
        </p:spPr>
        <p:txBody>
          <a:bodyPr wrap="square">
            <a:spAutoFit/>
          </a:bodyPr>
          <a:lstStyle/>
          <a:p>
            <a:r>
              <a:rPr lang="it-IT" dirty="0">
                <a:solidFill>
                  <a:schemeClr val="tx2"/>
                </a:solidFill>
                <a:latin typeface="Aptos" panose="020B0004020202020204" pitchFamily="34" charset="0"/>
              </a:rPr>
              <a:t>Freud distingueva già tra inconscio rimosso e inconscio non rimosso. Oggi le neuroscienze ci permettono di localizzare questa distinzione (Mucci&amp; </a:t>
            </a:r>
            <a:r>
              <a:rPr lang="it-IT" dirty="0" err="1">
                <a:solidFill>
                  <a:schemeClr val="tx2"/>
                </a:solidFill>
                <a:latin typeface="Aptos" panose="020B0004020202020204" pitchFamily="34" charset="0"/>
              </a:rPr>
              <a:t>Craparo</a:t>
            </a:r>
            <a:r>
              <a:rPr lang="it-IT" dirty="0">
                <a:solidFill>
                  <a:schemeClr val="tx2"/>
                </a:solidFill>
                <a:latin typeface="Aptos" panose="020B0004020202020204" pitchFamily="34" charset="0"/>
              </a:rPr>
              <a:t>, 2023):</a:t>
            </a:r>
          </a:p>
        </p:txBody>
      </p:sp>
      <p:pic>
        <p:nvPicPr>
          <p:cNvPr id="1026" name="Picture 2" descr="&quot;Inconscio non rimosso e memoria implicita&quot; di G. Craparo e C. Mucci. Recensione di B. Genovesi">
            <a:extLst>
              <a:ext uri="{FF2B5EF4-FFF2-40B4-BE49-F238E27FC236}">
                <a16:creationId xmlns:a16="http://schemas.microsoft.com/office/drawing/2014/main" id="{32AF7398-BA9E-6182-6509-FC433613C0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56969" y="197006"/>
            <a:ext cx="1414346" cy="2076810"/>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26655849-0EE8-8978-F837-A1DE88F7EDE3}"/>
              </a:ext>
            </a:extLst>
          </p:cNvPr>
          <p:cNvSpPr txBox="1"/>
          <p:nvPr/>
        </p:nvSpPr>
        <p:spPr>
          <a:xfrm>
            <a:off x="1749845" y="2551837"/>
            <a:ext cx="6458780" cy="1477328"/>
          </a:xfrm>
          <a:prstGeom prst="rect">
            <a:avLst/>
          </a:prstGeom>
          <a:noFill/>
        </p:spPr>
        <p:txBody>
          <a:bodyPr wrap="square">
            <a:spAutoFit/>
          </a:bodyPr>
          <a:lstStyle/>
          <a:p>
            <a:r>
              <a:rPr lang="it-IT" b="1" dirty="0">
                <a:solidFill>
                  <a:schemeClr val="tx2"/>
                </a:solidFill>
                <a:latin typeface="Aptos" panose="020B0004020202020204" pitchFamily="34" charset="0"/>
              </a:rPr>
              <a:t>INCONSCIO RIMOSSO:</a:t>
            </a:r>
          </a:p>
          <a:p>
            <a:pPr marL="285750" indent="-285750">
              <a:buFont typeface="Arial" panose="020B0604020202020204" pitchFamily="34" charset="0"/>
              <a:buChar char="•"/>
            </a:pPr>
            <a:r>
              <a:rPr lang="it-IT" dirty="0">
                <a:solidFill>
                  <a:schemeClr val="tx2"/>
                </a:solidFill>
                <a:latin typeface="Aptos" panose="020B0004020202020204" pitchFamily="34" charset="0"/>
              </a:rPr>
              <a:t>Esperienze successivamente rimosse;</a:t>
            </a:r>
          </a:p>
          <a:p>
            <a:pPr marL="285750" indent="-285750">
              <a:buFont typeface="Arial" panose="020B0604020202020204" pitchFamily="34" charset="0"/>
              <a:buChar char="•"/>
            </a:pPr>
            <a:r>
              <a:rPr lang="it-IT" dirty="0">
                <a:solidFill>
                  <a:schemeClr val="tx2"/>
                </a:solidFill>
                <a:latin typeface="Aptos" panose="020B0004020202020204" pitchFamily="34" charset="0"/>
              </a:rPr>
              <a:t>Localizzato nell'ippocampo e lobo temporale mediale;</a:t>
            </a:r>
          </a:p>
          <a:p>
            <a:pPr marL="285750" indent="-285750">
              <a:buFont typeface="Arial" panose="020B0604020202020204" pitchFamily="34" charset="0"/>
              <a:buChar char="•"/>
            </a:pPr>
            <a:r>
              <a:rPr lang="it-IT" dirty="0">
                <a:solidFill>
                  <a:schemeClr val="tx2"/>
                </a:solidFill>
                <a:latin typeface="Aptos" panose="020B0004020202020204" pitchFamily="34" charset="0"/>
              </a:rPr>
              <a:t>Potenzialmente accessibile alla coscienza tramite il lavoro analitico (ciò che Freud definiva lavoro di «de-rimozione»).</a:t>
            </a:r>
          </a:p>
        </p:txBody>
      </p:sp>
      <p:sp>
        <p:nvSpPr>
          <p:cNvPr id="7" name="TextBox 1">
            <a:extLst>
              <a:ext uri="{FF2B5EF4-FFF2-40B4-BE49-F238E27FC236}">
                <a16:creationId xmlns:a16="http://schemas.microsoft.com/office/drawing/2014/main" id="{82E64080-4FF0-98CA-F04A-92D453AC75D1}"/>
              </a:ext>
            </a:extLst>
          </p:cNvPr>
          <p:cNvSpPr txBox="1"/>
          <p:nvPr/>
        </p:nvSpPr>
        <p:spPr>
          <a:xfrm>
            <a:off x="4240490" y="920823"/>
            <a:ext cx="7680960" cy="461665"/>
          </a:xfrm>
          <a:prstGeom prst="rect">
            <a:avLst/>
          </a:prstGeom>
          <a:noFill/>
        </p:spPr>
        <p:txBody>
          <a:bodyPr wrap="square">
            <a:spAutoFit/>
          </a:bodyPr>
          <a:lstStyle/>
          <a:p>
            <a:pPr>
              <a:defRPr sz="3000" b="1">
                <a:solidFill>
                  <a:srgbClr val="1E3C64"/>
                </a:solidFill>
              </a:defRPr>
            </a:pPr>
            <a:r>
              <a:rPr lang="it-IT" sz="2400" dirty="0">
                <a:latin typeface="Aptos" panose="020B0004020202020204" pitchFamily="34" charset="0"/>
              </a:rPr>
              <a:t>Due tipi di inconscio</a:t>
            </a:r>
            <a:endParaRPr sz="2400" dirty="0">
              <a:latin typeface="Aptos" panose="020B0004020202020204" pitchFamily="34" charset="0"/>
            </a:endParaRPr>
          </a:p>
        </p:txBody>
      </p:sp>
      <p:sp>
        <p:nvSpPr>
          <p:cNvPr id="9" name="CasellaDiTesto 8">
            <a:extLst>
              <a:ext uri="{FF2B5EF4-FFF2-40B4-BE49-F238E27FC236}">
                <a16:creationId xmlns:a16="http://schemas.microsoft.com/office/drawing/2014/main" id="{F3CE43CD-2E56-60FF-B68B-6CAF0BFCC4AF}"/>
              </a:ext>
            </a:extLst>
          </p:cNvPr>
          <p:cNvSpPr txBox="1"/>
          <p:nvPr/>
        </p:nvSpPr>
        <p:spPr>
          <a:xfrm>
            <a:off x="2188029" y="4443694"/>
            <a:ext cx="7533140" cy="1477328"/>
          </a:xfrm>
          <a:prstGeom prst="rect">
            <a:avLst/>
          </a:prstGeom>
          <a:noFill/>
        </p:spPr>
        <p:txBody>
          <a:bodyPr wrap="square">
            <a:spAutoFit/>
          </a:bodyPr>
          <a:lstStyle/>
          <a:p>
            <a:pPr algn="r"/>
            <a:r>
              <a:rPr lang="it-IT" b="1" dirty="0">
                <a:solidFill>
                  <a:schemeClr val="tx2"/>
                </a:solidFill>
                <a:latin typeface="Aptos" panose="020B0004020202020204" pitchFamily="34" charset="0"/>
              </a:rPr>
              <a:t>INCONSCIO NON RIMOSSO (Memoria implicita/procedurale): </a:t>
            </a:r>
          </a:p>
          <a:p>
            <a:pPr marL="285750" indent="-285750" algn="r">
              <a:buFont typeface="Arial" panose="020B0604020202020204" pitchFamily="34" charset="0"/>
              <a:buChar char="•"/>
            </a:pPr>
            <a:r>
              <a:rPr lang="it-IT" dirty="0">
                <a:solidFill>
                  <a:schemeClr val="tx2"/>
                </a:solidFill>
                <a:latin typeface="Aptos" panose="020B0004020202020204" pitchFamily="34" charset="0"/>
              </a:rPr>
              <a:t>Esperienze </a:t>
            </a:r>
            <a:r>
              <a:rPr lang="it-IT" dirty="0" err="1">
                <a:solidFill>
                  <a:schemeClr val="tx2"/>
                </a:solidFill>
                <a:latin typeface="Aptos" panose="020B0004020202020204" pitchFamily="34" charset="0"/>
              </a:rPr>
              <a:t>pre</a:t>
            </a:r>
            <a:r>
              <a:rPr lang="it-IT" dirty="0">
                <a:solidFill>
                  <a:schemeClr val="tx2"/>
                </a:solidFill>
                <a:latin typeface="Aptos" panose="020B0004020202020204" pitchFamily="34" charset="0"/>
              </a:rPr>
              <a:t>-verbali dei primi anni di vita;</a:t>
            </a:r>
          </a:p>
          <a:p>
            <a:pPr marL="285750" indent="-285750" algn="r">
              <a:buFont typeface="Arial" panose="020B0604020202020204" pitchFamily="34" charset="0"/>
              <a:buChar char="•"/>
            </a:pPr>
            <a:r>
              <a:rPr lang="it-IT" dirty="0">
                <a:solidFill>
                  <a:schemeClr val="tx2"/>
                </a:solidFill>
                <a:latin typeface="Aptos" panose="020B0004020202020204" pitchFamily="34" charset="0"/>
              </a:rPr>
              <a:t>Localizzato nell'amigdala e nell'EMISFERO DESTRO;</a:t>
            </a:r>
          </a:p>
          <a:p>
            <a:pPr marL="285750" indent="-285750" algn="r">
              <a:buFont typeface="Arial" panose="020B0604020202020204" pitchFamily="34" charset="0"/>
              <a:buChar char="•"/>
            </a:pPr>
            <a:r>
              <a:rPr lang="it-IT" dirty="0">
                <a:solidFill>
                  <a:schemeClr val="tx2"/>
                </a:solidFill>
                <a:latin typeface="Aptos" panose="020B0004020202020204" pitchFamily="34" charset="0"/>
              </a:rPr>
              <a:t>Non può essere "ricordato" ma può essere "pensato" e modificato;</a:t>
            </a:r>
          </a:p>
          <a:p>
            <a:pPr marL="285750" indent="-285750" algn="r">
              <a:buFont typeface="Arial" panose="020B0604020202020204" pitchFamily="34" charset="0"/>
              <a:buChar char="•"/>
            </a:pPr>
            <a:r>
              <a:rPr lang="it-IT" dirty="0">
                <a:solidFill>
                  <a:schemeClr val="tx2"/>
                </a:solidFill>
                <a:latin typeface="Aptos" panose="020B0004020202020204" pitchFamily="34" charset="0"/>
              </a:rPr>
              <a:t>Lavoro terapeutico: simbolizzazione e nuove esperienze relazionali</a:t>
            </a:r>
          </a:p>
        </p:txBody>
      </p:sp>
    </p:spTree>
    <p:extLst>
      <p:ext uri="{BB962C8B-B14F-4D97-AF65-F5344CB8AC3E}">
        <p14:creationId xmlns:p14="http://schemas.microsoft.com/office/powerpoint/2010/main" val="12482626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90F872-50E6-7DA2-0EA9-EF342ADEDE3B}"/>
            </a:ext>
          </a:extLst>
        </p:cNvPr>
        <p:cNvGrpSpPr/>
        <p:nvPr/>
      </p:nvGrpSpPr>
      <p:grpSpPr>
        <a:xfrm>
          <a:off x="0" y="0"/>
          <a:ext cx="0" cy="0"/>
          <a:chOff x="0" y="0"/>
          <a:chExt cx="0" cy="0"/>
        </a:xfrm>
      </p:grpSpPr>
      <p:pic>
        <p:nvPicPr>
          <p:cNvPr id="2" name="Immagine 1" descr="Immagine che contiene Carattere, logo, testo, Elementi grafici&#10;&#10;Il contenuto generato dall'IA potrebbe non essere corretto.">
            <a:extLst>
              <a:ext uri="{FF2B5EF4-FFF2-40B4-BE49-F238E27FC236}">
                <a16:creationId xmlns:a16="http://schemas.microsoft.com/office/drawing/2014/main" id="{62103183-ABAB-1EFC-7631-22384D964A86}"/>
              </a:ext>
            </a:extLst>
          </p:cNvPr>
          <p:cNvPicPr>
            <a:picLocks noChangeAspect="1"/>
          </p:cNvPicPr>
          <p:nvPr/>
        </p:nvPicPr>
        <p:blipFill>
          <a:blip r:embed="rId2"/>
          <a:stretch>
            <a:fillRect/>
          </a:stretch>
        </p:blipFill>
        <p:spPr>
          <a:xfrm>
            <a:off x="4220903" y="197007"/>
            <a:ext cx="3159888" cy="653981"/>
          </a:xfrm>
          <a:prstGeom prst="rect">
            <a:avLst/>
          </a:prstGeom>
        </p:spPr>
      </p:pic>
      <p:pic>
        <p:nvPicPr>
          <p:cNvPr id="1026" name="Picture 2" descr="&quot;Inconscio non rimosso e memoria implicita&quot; di G. Craparo e C. Mucci. Recensione di B. Genovesi">
            <a:extLst>
              <a:ext uri="{FF2B5EF4-FFF2-40B4-BE49-F238E27FC236}">
                <a16:creationId xmlns:a16="http://schemas.microsoft.com/office/drawing/2014/main" id="{BE3078F6-513D-0F6F-3237-1E0B742CF9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08626" y="2264952"/>
            <a:ext cx="1790927" cy="262977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1">
            <a:extLst>
              <a:ext uri="{FF2B5EF4-FFF2-40B4-BE49-F238E27FC236}">
                <a16:creationId xmlns:a16="http://schemas.microsoft.com/office/drawing/2014/main" id="{FF58A0BD-E7A9-9590-F152-BBC51A15E095}"/>
              </a:ext>
            </a:extLst>
          </p:cNvPr>
          <p:cNvSpPr txBox="1"/>
          <p:nvPr/>
        </p:nvSpPr>
        <p:spPr>
          <a:xfrm>
            <a:off x="4240490" y="920823"/>
            <a:ext cx="7680960" cy="461665"/>
          </a:xfrm>
          <a:prstGeom prst="rect">
            <a:avLst/>
          </a:prstGeom>
          <a:noFill/>
        </p:spPr>
        <p:txBody>
          <a:bodyPr wrap="square">
            <a:spAutoFit/>
          </a:bodyPr>
          <a:lstStyle/>
          <a:p>
            <a:pPr>
              <a:defRPr sz="3000" b="1">
                <a:solidFill>
                  <a:srgbClr val="1E3C64"/>
                </a:solidFill>
              </a:defRPr>
            </a:pPr>
            <a:r>
              <a:rPr lang="it-IT" sz="2400" dirty="0">
                <a:latin typeface="Aptos" panose="020B0004020202020204" pitchFamily="34" charset="0"/>
              </a:rPr>
              <a:t>Due tipi di inconscio</a:t>
            </a:r>
            <a:endParaRPr sz="2400" dirty="0">
              <a:latin typeface="Aptos" panose="020B0004020202020204" pitchFamily="34" charset="0"/>
            </a:endParaRPr>
          </a:p>
        </p:txBody>
      </p:sp>
      <p:sp>
        <p:nvSpPr>
          <p:cNvPr id="5" name="CasellaDiTesto 4">
            <a:extLst>
              <a:ext uri="{FF2B5EF4-FFF2-40B4-BE49-F238E27FC236}">
                <a16:creationId xmlns:a16="http://schemas.microsoft.com/office/drawing/2014/main" id="{47BA1FC2-C38D-E839-84BE-B2EAEED06E80}"/>
              </a:ext>
            </a:extLst>
          </p:cNvPr>
          <p:cNvSpPr txBox="1"/>
          <p:nvPr/>
        </p:nvSpPr>
        <p:spPr>
          <a:xfrm>
            <a:off x="1945821" y="2264951"/>
            <a:ext cx="6011636" cy="2862322"/>
          </a:xfrm>
          <a:prstGeom prst="rect">
            <a:avLst/>
          </a:prstGeom>
          <a:noFill/>
        </p:spPr>
        <p:txBody>
          <a:bodyPr wrap="square">
            <a:spAutoFit/>
          </a:bodyPr>
          <a:lstStyle/>
          <a:p>
            <a:r>
              <a:rPr lang="it-IT" dirty="0">
                <a:solidFill>
                  <a:schemeClr val="tx2"/>
                </a:solidFill>
                <a:latin typeface="Aptos" panose="020B0004020202020204" pitchFamily="34" charset="0"/>
              </a:rPr>
              <a:t>Le primissime esperienze di attaccamento appartengono </a:t>
            </a:r>
            <a:r>
              <a:rPr lang="it-IT" b="1" dirty="0">
                <a:solidFill>
                  <a:schemeClr val="tx2"/>
                </a:solidFill>
                <a:latin typeface="Aptos" panose="020B0004020202020204" pitchFamily="34" charset="0"/>
              </a:rPr>
              <a:t>all'inconscio NON RIMOSSO: </a:t>
            </a:r>
          </a:p>
          <a:p>
            <a:r>
              <a:rPr lang="it-IT" dirty="0">
                <a:solidFill>
                  <a:schemeClr val="tx2"/>
                </a:solidFill>
                <a:latin typeface="Aptos" panose="020B0004020202020204" pitchFamily="34" charset="0"/>
              </a:rPr>
              <a:t>non sono state rimosse (semplicemente non possono essere ricordate esplicitamente perché le strutture cerebrali per la memoria esplicita non erano ancora formate. </a:t>
            </a:r>
          </a:p>
          <a:p>
            <a:endParaRPr lang="it-IT" dirty="0">
              <a:solidFill>
                <a:schemeClr val="tx2"/>
              </a:solidFill>
              <a:latin typeface="Aptos" panose="020B0004020202020204" pitchFamily="34" charset="0"/>
            </a:endParaRPr>
          </a:p>
          <a:p>
            <a:endParaRPr lang="it-IT" dirty="0">
              <a:solidFill>
                <a:schemeClr val="tx2"/>
              </a:solidFill>
              <a:latin typeface="Aptos" panose="020B0004020202020204" pitchFamily="34" charset="0"/>
            </a:endParaRPr>
          </a:p>
          <a:p>
            <a:endParaRPr lang="it-IT" dirty="0">
              <a:solidFill>
                <a:schemeClr val="tx2"/>
              </a:solidFill>
              <a:latin typeface="Aptos" panose="020B0004020202020204" pitchFamily="34" charset="0"/>
            </a:endParaRPr>
          </a:p>
          <a:p>
            <a:r>
              <a:rPr lang="it-IT" dirty="0">
                <a:solidFill>
                  <a:schemeClr val="tx2"/>
                </a:solidFill>
                <a:latin typeface="Aptos" panose="020B0004020202020204" pitchFamily="34" charset="0"/>
              </a:rPr>
              <a:t>Questo è ciò su cui lavoriamo quando parliamo di "trauma precoce" e "regolazione emotiva» (Mucci&amp; </a:t>
            </a:r>
            <a:r>
              <a:rPr lang="it-IT" dirty="0" err="1">
                <a:solidFill>
                  <a:schemeClr val="tx2"/>
                </a:solidFill>
                <a:latin typeface="Aptos" panose="020B0004020202020204" pitchFamily="34" charset="0"/>
              </a:rPr>
              <a:t>Craparo</a:t>
            </a:r>
            <a:r>
              <a:rPr lang="it-IT" dirty="0">
                <a:solidFill>
                  <a:schemeClr val="tx2"/>
                </a:solidFill>
                <a:latin typeface="Aptos" panose="020B0004020202020204" pitchFamily="34" charset="0"/>
              </a:rPr>
              <a:t>, 2023).</a:t>
            </a:r>
          </a:p>
        </p:txBody>
      </p:sp>
    </p:spTree>
    <p:extLst>
      <p:ext uri="{BB962C8B-B14F-4D97-AF65-F5344CB8AC3E}">
        <p14:creationId xmlns:p14="http://schemas.microsoft.com/office/powerpoint/2010/main" val="8935085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C-PTSD E DBP</a:t>
            </a:r>
          </a:p>
        </p:txBody>
      </p:sp>
      <p:sp>
        <p:nvSpPr>
          <p:cNvPr id="3" name="Segnaposto contenuto 2"/>
          <p:cNvSpPr>
            <a:spLocks noGrp="1"/>
          </p:cNvSpPr>
          <p:nvPr>
            <p:ph idx="1"/>
          </p:nvPr>
        </p:nvSpPr>
        <p:spPr/>
        <p:txBody>
          <a:bodyPr/>
          <a:lstStyle/>
          <a:p>
            <a:r>
              <a:rPr lang="it-IT" b="1" dirty="0"/>
              <a:t>C-PTSD e Disturbo Borderline di Personalità (DBP): </a:t>
            </a:r>
            <a:r>
              <a:rPr lang="it-IT" dirty="0"/>
              <a:t>Questa è la diagnosi con cui più spesso si crea confusione. Hanno in comune manifestazioni come l’instabilità emotiva, difficoltà relazionali, comportamenti autolesivi. </a:t>
            </a:r>
          </a:p>
          <a:p>
            <a:r>
              <a:rPr lang="it-IT" b="1" dirty="0"/>
              <a:t>Differenze</a:t>
            </a:r>
            <a:r>
              <a:rPr lang="it-IT" dirty="0"/>
              <a:t>: nel C-PTSD i sintomi nascono da una storia di traumi prolungati (criterio essenziale per la diagnosi);  nel DBP la </a:t>
            </a:r>
            <a:r>
              <a:rPr lang="it-IT" dirty="0" err="1"/>
              <a:t>disregolazione</a:t>
            </a:r>
            <a:r>
              <a:rPr lang="it-IT" dirty="0"/>
              <a:t> è più rapida e reattiva agli stimoli relazionali </a:t>
            </a:r>
          </a:p>
          <a:p>
            <a:r>
              <a:rPr lang="it-IT" dirty="0"/>
              <a:t>i sintomi dissociativi nel C-PTSD sono stabili e persistenti, mentre nel DBP tendono a essere più transitori; il DBP non richiede la presenza dei tre cluster nucleari del PTSD.</a:t>
            </a:r>
          </a:p>
          <a:p>
            <a:endParaRPr lang="it-IT" dirty="0"/>
          </a:p>
        </p:txBody>
      </p:sp>
    </p:spTree>
    <p:extLst>
      <p:ext uri="{BB962C8B-B14F-4D97-AF65-F5344CB8AC3E}">
        <p14:creationId xmlns:p14="http://schemas.microsoft.com/office/powerpoint/2010/main" val="14978154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C-PTSD E DISSOCIAZIONE</a:t>
            </a:r>
          </a:p>
        </p:txBody>
      </p:sp>
      <p:sp>
        <p:nvSpPr>
          <p:cNvPr id="3" name="Segnaposto contenuto 2"/>
          <p:cNvSpPr>
            <a:spLocks noGrp="1"/>
          </p:cNvSpPr>
          <p:nvPr>
            <p:ph idx="1"/>
          </p:nvPr>
        </p:nvSpPr>
        <p:spPr/>
        <p:txBody>
          <a:bodyPr/>
          <a:lstStyle/>
          <a:p>
            <a:r>
              <a:rPr lang="it-IT" b="1" dirty="0"/>
              <a:t>C-PTSD e Disturbi Dissociativi:</a:t>
            </a:r>
            <a:r>
              <a:rPr lang="it-IT" dirty="0"/>
              <a:t> hanno </a:t>
            </a:r>
            <a:r>
              <a:rPr lang="it-IT" b="1" dirty="0"/>
              <a:t>i</a:t>
            </a:r>
            <a:r>
              <a:rPr lang="it-IT" dirty="0"/>
              <a:t>n comune i sintomi dissociativi (amnesie, depersonalizzazione, derealizzazione). Differenze: nei disturbi dissociativi (es. Disturbo Dissociativo dell’Identità) la dissociazione è al centro del quadro clinico, spesso con personalità multiple o amnesie marcate mentre nel C-PTSD la dissociazione è presente, ma inserita in un contesto più ampio di </a:t>
            </a:r>
            <a:r>
              <a:rPr lang="it-IT" dirty="0" err="1"/>
              <a:t>disregolazione</a:t>
            </a:r>
            <a:r>
              <a:rPr lang="it-IT" dirty="0"/>
              <a:t> emotiva e relazionale.</a:t>
            </a:r>
          </a:p>
          <a:p>
            <a:r>
              <a:rPr lang="it-IT" dirty="0"/>
              <a:t>Il C-PTSD può essere visto come una forma dissociativa complessa, ma non coincide con i disturbi dissociativi maggiori.</a:t>
            </a:r>
          </a:p>
          <a:p>
            <a:endParaRPr lang="it-IT" dirty="0"/>
          </a:p>
        </p:txBody>
      </p:sp>
    </p:spTree>
    <p:extLst>
      <p:ext uri="{BB962C8B-B14F-4D97-AF65-F5344CB8AC3E}">
        <p14:creationId xmlns:p14="http://schemas.microsoft.com/office/powerpoint/2010/main" val="17948272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C-PTSD E DISTURBI D’ANSIA E DEPRESSIVI</a:t>
            </a:r>
          </a:p>
        </p:txBody>
      </p:sp>
      <p:sp>
        <p:nvSpPr>
          <p:cNvPr id="3" name="Segnaposto contenuto 2"/>
          <p:cNvSpPr>
            <a:spLocks noGrp="1"/>
          </p:cNvSpPr>
          <p:nvPr>
            <p:ph idx="1"/>
          </p:nvPr>
        </p:nvSpPr>
        <p:spPr/>
        <p:txBody>
          <a:bodyPr/>
          <a:lstStyle/>
          <a:p>
            <a:r>
              <a:rPr lang="it-IT" b="1" dirty="0"/>
              <a:t>C-PTSD e Disturbi Depressivi e d’Ansia:</a:t>
            </a:r>
            <a:r>
              <a:rPr lang="it-IT" dirty="0"/>
              <a:t> hanno </a:t>
            </a:r>
            <a:r>
              <a:rPr lang="it-IT" b="1" dirty="0"/>
              <a:t>i</a:t>
            </a:r>
            <a:r>
              <a:rPr lang="it-IT" dirty="0"/>
              <a:t>n comune sintomi quali tristezza, </a:t>
            </a:r>
            <a:r>
              <a:rPr lang="it-IT" dirty="0" err="1"/>
              <a:t>anedonia</a:t>
            </a:r>
            <a:r>
              <a:rPr lang="it-IT" dirty="0"/>
              <a:t>, disperazione, sintomi ansiosi e/o attacchi di panico. </a:t>
            </a:r>
          </a:p>
          <a:p>
            <a:r>
              <a:rPr lang="it-IT" b="1" dirty="0"/>
              <a:t>Differenze</a:t>
            </a:r>
            <a:r>
              <a:rPr lang="it-IT" dirty="0"/>
              <a:t>: nel C-PTSD questi sintomi sono radicati nella storia traumatica e accompagnati da flashback, </a:t>
            </a:r>
            <a:r>
              <a:rPr lang="it-IT" dirty="0" err="1"/>
              <a:t>evitamento</a:t>
            </a:r>
            <a:r>
              <a:rPr lang="it-IT" dirty="0"/>
              <a:t> e </a:t>
            </a:r>
            <a:r>
              <a:rPr lang="it-IT" dirty="0" err="1"/>
              <a:t>iperattivazione</a:t>
            </a:r>
            <a:r>
              <a:rPr lang="it-IT" dirty="0"/>
              <a:t>, che non fanno parte dei disturbi depressivi/ansiosi primari; la percezione negativa di sé e le difficoltà relazionali sono più pervasive nel C-PTSD.</a:t>
            </a:r>
          </a:p>
          <a:p>
            <a:endParaRPr lang="it-IT" dirty="0"/>
          </a:p>
        </p:txBody>
      </p:sp>
    </p:spTree>
    <p:extLst>
      <p:ext uri="{BB962C8B-B14F-4D97-AF65-F5344CB8AC3E}">
        <p14:creationId xmlns:p14="http://schemas.microsoft.com/office/powerpoint/2010/main" val="427302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C-PTSD E QUADRI PSICOTICI</a:t>
            </a:r>
          </a:p>
        </p:txBody>
      </p:sp>
      <p:sp>
        <p:nvSpPr>
          <p:cNvPr id="3" name="Segnaposto contenuto 2"/>
          <p:cNvSpPr>
            <a:spLocks noGrp="1"/>
          </p:cNvSpPr>
          <p:nvPr>
            <p:ph idx="1"/>
          </p:nvPr>
        </p:nvSpPr>
        <p:spPr/>
        <p:txBody>
          <a:bodyPr/>
          <a:lstStyle/>
          <a:p>
            <a:r>
              <a:rPr lang="it-IT" b="1" dirty="0"/>
              <a:t>C-PTSD vs Disturbi Psicotici:</a:t>
            </a:r>
            <a:r>
              <a:rPr lang="it-IT" dirty="0"/>
              <a:t> hanno </a:t>
            </a:r>
            <a:r>
              <a:rPr lang="it-IT" b="1" dirty="0"/>
              <a:t>i</a:t>
            </a:r>
            <a:r>
              <a:rPr lang="it-IT" dirty="0"/>
              <a:t>n comune la presenza di fenomeni dissociativi o stati alterati di coscienza, che possono somigliare a esperienze psicotiche pur non essendolo. </a:t>
            </a:r>
          </a:p>
          <a:p>
            <a:r>
              <a:rPr lang="it-IT" dirty="0"/>
              <a:t>Le differenze riguardano il fatto che nel C-PTSD la frammentazione dell’esperienza deriva da memorie traumatiche dissociate e non da un disturbo del pensiero primario ed il contatto con la realtà, seppur instabile in momenti di riattivazione, è generalmente preservato.</a:t>
            </a:r>
          </a:p>
          <a:p>
            <a:endParaRPr lang="it-IT" dirty="0"/>
          </a:p>
        </p:txBody>
      </p:sp>
    </p:spTree>
    <p:extLst>
      <p:ext uri="{BB962C8B-B14F-4D97-AF65-F5344CB8AC3E}">
        <p14:creationId xmlns:p14="http://schemas.microsoft.com/office/powerpoint/2010/main" val="18007172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4"/>
          <p:cNvSpPr>
            <a:spLocks noGrp="1" noChangeArrowheads="1"/>
          </p:cNvSpPr>
          <p:nvPr>
            <p:ph type="title"/>
          </p:nvPr>
        </p:nvSpPr>
        <p:spPr>
          <a:xfrm>
            <a:off x="1981200" y="457201"/>
            <a:ext cx="8229600" cy="1027113"/>
          </a:xfrm>
        </p:spPr>
        <p:txBody>
          <a:bodyPr/>
          <a:lstStyle/>
          <a:p>
            <a:pPr eaLnBrk="1" hangingPunct="1"/>
            <a:r>
              <a:rPr lang="it-IT" altLang="it-IT"/>
              <a:t>Konrad Lorenz e l’</a:t>
            </a:r>
            <a:r>
              <a:rPr lang="it-IT" altLang="it-IT" i="1"/>
              <a:t>imprinting</a:t>
            </a:r>
            <a:endParaRPr lang="it-IT" altLang="it-IT"/>
          </a:p>
        </p:txBody>
      </p:sp>
      <p:pic>
        <p:nvPicPr>
          <p:cNvPr id="7171" name="Picture 5" descr="img_2087169_938568_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4826" y="1676400"/>
            <a:ext cx="3292475" cy="43449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172" name="Text Box 7"/>
          <p:cNvSpPr txBox="1">
            <a:spLocks noChangeArrowheads="1"/>
          </p:cNvSpPr>
          <p:nvPr/>
        </p:nvSpPr>
        <p:spPr bwMode="auto">
          <a:xfrm>
            <a:off x="5664201" y="1700214"/>
            <a:ext cx="4608513" cy="4816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it-IT" altLang="it-IT" sz="2000"/>
              <a:t>Nelle specie animali esiste un periodo critico in cui i piccoli apprendono e memorizzano le caratteristiche della figura allevante.</a:t>
            </a:r>
          </a:p>
          <a:p>
            <a:pPr eaLnBrk="1" hangingPunct="1">
              <a:spcBef>
                <a:spcPct val="50000"/>
              </a:spcBef>
            </a:pPr>
            <a:r>
              <a:rPr lang="it-IT" altLang="it-IT" sz="2000"/>
              <a:t>Oche </a:t>
            </a:r>
            <a:r>
              <a:rPr lang="it-IT" altLang="it-IT" sz="2000">
                <a:sym typeface="Wingdings" charset="2"/>
              </a:rPr>
              <a:t> “prontezza” del piccolo a seguire il primo oggetto in movimento  (nelle prime 48h di vita)</a:t>
            </a:r>
          </a:p>
          <a:p>
            <a:pPr eaLnBrk="1" hangingPunct="1">
              <a:spcBef>
                <a:spcPct val="50000"/>
              </a:spcBef>
              <a:buFont typeface="Wingdings" charset="2"/>
              <a:buChar char="à"/>
            </a:pPr>
            <a:r>
              <a:rPr lang="it-IT" altLang="it-IT" sz="2000">
                <a:sym typeface="Wingdings" charset="2"/>
              </a:rPr>
              <a:t>obiettivo: mantenere la prossimità con la propria madre, che assicura la sopravvivenza.</a:t>
            </a:r>
          </a:p>
          <a:p>
            <a:pPr eaLnBrk="1" hangingPunct="1">
              <a:spcBef>
                <a:spcPct val="50000"/>
              </a:spcBef>
              <a:buFont typeface="Wingdings" charset="2"/>
              <a:buNone/>
            </a:pPr>
            <a:r>
              <a:rPr lang="it-IT" altLang="it-IT" sz="2000"/>
              <a:t>Lorenz: prima figura in movimento vista dagli anatroccoli </a:t>
            </a:r>
            <a:r>
              <a:rPr lang="it-IT" altLang="it-IT" sz="2000">
                <a:sym typeface="Wingdings" charset="2"/>
              </a:rPr>
              <a:t> anatroccoli indirizzano a Lorenz le loro richieste di accudimento e ignorano la madre vera</a:t>
            </a:r>
            <a:endParaRPr lang="it-IT" altLang="it-IT" sz="2000"/>
          </a:p>
        </p:txBody>
      </p:sp>
    </p:spTree>
    <p:extLst>
      <p:ext uri="{BB962C8B-B14F-4D97-AF65-F5344CB8AC3E}">
        <p14:creationId xmlns:p14="http://schemas.microsoft.com/office/powerpoint/2010/main" val="104522112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Dissociazione</a:t>
            </a:r>
          </a:p>
        </p:txBody>
      </p:sp>
      <p:sp>
        <p:nvSpPr>
          <p:cNvPr id="3" name="Segnaposto contenuto 2"/>
          <p:cNvSpPr>
            <a:spLocks noGrp="1"/>
          </p:cNvSpPr>
          <p:nvPr>
            <p:ph idx="1"/>
          </p:nvPr>
        </p:nvSpPr>
        <p:spPr/>
        <p:txBody>
          <a:bodyPr>
            <a:normAutofit fontScale="92500" lnSpcReduction="10000"/>
          </a:bodyPr>
          <a:lstStyle/>
          <a:p>
            <a:r>
              <a:rPr lang="it-IT" dirty="0"/>
              <a:t>La </a:t>
            </a:r>
            <a:r>
              <a:rPr lang="it-IT" b="1" dirty="0"/>
              <a:t>rimozione</a:t>
            </a:r>
            <a:r>
              <a:rPr lang="it-IT" dirty="0"/>
              <a:t>, come difesa, rappresenta una reazione all’angoscia: un affetto negativo ma regolabile che segnala la possibile irruzione nella coscienza di contenuti mentali che possono generare un </a:t>
            </a:r>
            <a:r>
              <a:rPr lang="it-IT" dirty="0" err="1"/>
              <a:t>confl</a:t>
            </a:r>
            <a:r>
              <a:rPr lang="it-IT" dirty="0"/>
              <a:t> itto intrapsichico spiacevole, ma sostenibile.</a:t>
            </a:r>
          </a:p>
          <a:p>
            <a:r>
              <a:rPr lang="it-IT" dirty="0"/>
              <a:t>La dissociazione, come difesa, rappresenta una reazione a un trauma: un flusso caotico di affetti non regolabili nella mente, che minaccia la </a:t>
            </a:r>
            <a:r>
              <a:rPr lang="it-IT" dirty="0" err="1"/>
              <a:t>stabilit</a:t>
            </a:r>
            <a:r>
              <a:rPr lang="it-IT" dirty="0"/>
              <a:t>ˆ del Sé. Esprime una disorganizzazione del funzionamento mentale  ingenerata dall’irrompere di emozioni associate all’evento traumatico</a:t>
            </a:r>
          </a:p>
          <a:p>
            <a:r>
              <a:rPr lang="it-IT" dirty="0"/>
              <a:t>DISTACCO (SENTIRSI ALIENATI DALLE PROPRIE EMOZIONI E DAL PROPRIO CORPO -</a:t>
            </a:r>
            <a:r>
              <a:rPr lang="it-IT" dirty="0">
                <a:sym typeface="Wingdings"/>
              </a:rPr>
              <a:t> DEPERSONALIZZAZIONE (alterazione dell’esperienza cosciente di sé)&amp; DEREALIZZAZIONE (alterazione dell’</a:t>
            </a:r>
            <a:r>
              <a:rPr lang="it-IT" dirty="0" err="1">
                <a:sym typeface="Wingdings"/>
              </a:rPr>
              <a:t>esper</a:t>
            </a:r>
            <a:r>
              <a:rPr lang="it-IT" dirty="0">
                <a:sym typeface="Wingdings"/>
              </a:rPr>
              <a:t>. Cosciente del mondo attorno a sé)</a:t>
            </a:r>
          </a:p>
          <a:p>
            <a:r>
              <a:rPr lang="it-IT" dirty="0">
                <a:sym typeface="Wingdings"/>
              </a:rPr>
              <a:t>AMNESIA DISSOCIATIVA (Sintomi da compartimentazione): viene meno </a:t>
            </a:r>
            <a:r>
              <a:rPr lang="it-IT" dirty="0" err="1">
                <a:sym typeface="Wingdings"/>
              </a:rPr>
              <a:t>nelal</a:t>
            </a:r>
            <a:r>
              <a:rPr lang="it-IT" dirty="0">
                <a:sym typeface="Wingdings"/>
              </a:rPr>
              <a:t> </a:t>
            </a:r>
            <a:r>
              <a:rPr lang="it-IT" dirty="0" err="1">
                <a:sym typeface="Wingdings"/>
              </a:rPr>
              <a:t>naarazione</a:t>
            </a:r>
            <a:r>
              <a:rPr lang="it-IT" dirty="0">
                <a:sym typeface="Wingdings"/>
              </a:rPr>
              <a:t> autobiografica il senso di sé come </a:t>
            </a:r>
            <a:r>
              <a:rPr lang="it-IT" dirty="0" err="1">
                <a:sym typeface="Wingdings"/>
              </a:rPr>
              <a:t>unitoario</a:t>
            </a:r>
            <a:r>
              <a:rPr lang="it-IT" dirty="0">
                <a:sym typeface="Wingdings"/>
              </a:rPr>
              <a:t> e coeso</a:t>
            </a:r>
            <a:endParaRPr lang="it-IT" dirty="0"/>
          </a:p>
        </p:txBody>
      </p:sp>
    </p:spTree>
    <p:extLst>
      <p:ext uri="{BB962C8B-B14F-4D97-AF65-F5344CB8AC3E}">
        <p14:creationId xmlns:p14="http://schemas.microsoft.com/office/powerpoint/2010/main" val="13815090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Dissociazione strutturale </a:t>
            </a:r>
            <a:r>
              <a:rPr lang="it-IT" sz="2800" dirty="0"/>
              <a:t>(Van </a:t>
            </a:r>
            <a:r>
              <a:rPr lang="it-IT" sz="2800" dirty="0" err="1"/>
              <a:t>der</a:t>
            </a:r>
            <a:r>
              <a:rPr lang="it-IT" sz="2800" dirty="0"/>
              <a:t> </a:t>
            </a:r>
            <a:r>
              <a:rPr lang="it-IT" sz="2800" dirty="0" err="1"/>
              <a:t>Hart</a:t>
            </a:r>
            <a:r>
              <a:rPr lang="it-IT" sz="2800" dirty="0"/>
              <a:t> et al. 2011, 2013)</a:t>
            </a:r>
            <a:endParaRPr lang="it-IT" dirty="0"/>
          </a:p>
        </p:txBody>
      </p:sp>
      <p:sp>
        <p:nvSpPr>
          <p:cNvPr id="3" name="Segnaposto contenuto 2"/>
          <p:cNvSpPr>
            <a:spLocks noGrp="1"/>
          </p:cNvSpPr>
          <p:nvPr>
            <p:ph idx="1"/>
          </p:nvPr>
        </p:nvSpPr>
        <p:spPr/>
        <p:txBody>
          <a:bodyPr>
            <a:normAutofit lnSpcReduction="10000"/>
          </a:bodyPr>
          <a:lstStyle/>
          <a:p>
            <a:r>
              <a:rPr lang="it-IT" dirty="0"/>
              <a:t>Il modello della dissociazione strutturale della personalità considera la dissociazione come un tentativo di adattamento di fronte alle richieste che provengono da un ambiente traumatico.</a:t>
            </a:r>
          </a:p>
          <a:p>
            <a:r>
              <a:rPr lang="it-IT" dirty="0"/>
              <a:t> Secondo questa teoria, i disturbi trauma correlati possono essere considerati come il fallimento di processi integrativi, che comporta la divisione della personalità del paziente in diversi sottosistemi o “parti” (Van </a:t>
            </a:r>
            <a:r>
              <a:rPr lang="it-IT" dirty="0" err="1"/>
              <a:t>der</a:t>
            </a:r>
            <a:r>
              <a:rPr lang="it-IT" dirty="0"/>
              <a:t> </a:t>
            </a:r>
            <a:r>
              <a:rPr lang="it-IT" dirty="0" err="1"/>
              <a:t>Hart</a:t>
            </a:r>
            <a:r>
              <a:rPr lang="it-IT" dirty="0"/>
              <a:t>, 2006).</a:t>
            </a:r>
          </a:p>
          <a:p>
            <a:r>
              <a:rPr lang="it-IT" dirty="0"/>
              <a:t> è possibile distinguere una parte della personalità apparentemente normale (ANP), che porta avanti i compiti della vita quotidiana (chiamata da Fisher “parte della personalità che va avanti con la vita normale”), e una parte emotiva (EP) che invece vivrebbe ancora nel tempo del trauma e pertanto conterrebbe le emozioni, i pensieri, le sensazioni fisiche correlati a quel momento o a quella condizione.</a:t>
            </a:r>
          </a:p>
        </p:txBody>
      </p:sp>
    </p:spTree>
    <p:extLst>
      <p:ext uri="{BB962C8B-B14F-4D97-AF65-F5344CB8AC3E}">
        <p14:creationId xmlns:p14="http://schemas.microsoft.com/office/powerpoint/2010/main" val="199154095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8DF04A-6957-624A-A097-E0535CBF0CC6}"/>
              </a:ext>
            </a:extLst>
          </p:cNvPr>
          <p:cNvSpPr>
            <a:spLocks noGrp="1"/>
          </p:cNvSpPr>
          <p:nvPr>
            <p:ph type="title"/>
          </p:nvPr>
        </p:nvSpPr>
        <p:spPr>
          <a:xfrm>
            <a:off x="838200" y="161925"/>
            <a:ext cx="10515600" cy="1325563"/>
          </a:xfrm>
        </p:spPr>
        <p:txBody>
          <a:bodyPr/>
          <a:lstStyle/>
          <a:p>
            <a:pPr algn="ctr"/>
            <a:r>
              <a:rPr lang="it-IT" b="1" dirty="0">
                <a:solidFill>
                  <a:schemeClr val="bg2">
                    <a:lumMod val="10000"/>
                  </a:schemeClr>
                </a:solidFill>
                <a:latin typeface="Apple Color Emoji" pitchFamily="2" charset="0"/>
                <a:ea typeface="Apple Color Emoji" pitchFamily="2" charset="0"/>
              </a:rPr>
              <a:t>Trauma evolutivo e dissociazione</a:t>
            </a:r>
          </a:p>
        </p:txBody>
      </p:sp>
      <p:sp>
        <p:nvSpPr>
          <p:cNvPr id="3" name="Segnaposto contenuto 2">
            <a:extLst>
              <a:ext uri="{FF2B5EF4-FFF2-40B4-BE49-F238E27FC236}">
                <a16:creationId xmlns:a16="http://schemas.microsoft.com/office/drawing/2014/main" id="{1729416B-E27B-A549-8B59-8A745BF9DBB0}"/>
              </a:ext>
            </a:extLst>
          </p:cNvPr>
          <p:cNvSpPr>
            <a:spLocks noGrp="1"/>
          </p:cNvSpPr>
          <p:nvPr>
            <p:ph idx="1"/>
          </p:nvPr>
        </p:nvSpPr>
        <p:spPr>
          <a:xfrm>
            <a:off x="1878226" y="1300480"/>
            <a:ext cx="9927693" cy="5181600"/>
          </a:xfrm>
        </p:spPr>
        <p:txBody>
          <a:bodyPr>
            <a:normAutofit/>
          </a:bodyPr>
          <a:lstStyle/>
          <a:p>
            <a:pPr algn="just"/>
            <a:r>
              <a:rPr lang="it-IT">
                <a:solidFill>
                  <a:schemeClr val="bg2">
                    <a:lumMod val="10000"/>
                  </a:schemeClr>
                </a:solidFill>
                <a:latin typeface="Arial Hebrew" pitchFamily="2" charset="-79"/>
                <a:ea typeface="Apple Color Emoji" pitchFamily="2" charset="0"/>
                <a:cs typeface="Arial Hebrew" pitchFamily="2" charset="-79"/>
              </a:rPr>
              <a:t>Nel </a:t>
            </a:r>
            <a:r>
              <a:rPr lang="it-IT" dirty="0">
                <a:solidFill>
                  <a:schemeClr val="bg2">
                    <a:lumMod val="10000"/>
                  </a:schemeClr>
                </a:solidFill>
                <a:latin typeface="Arial Hebrew" pitchFamily="2" charset="-79"/>
                <a:ea typeface="Apple Color Emoji" pitchFamily="2" charset="0"/>
                <a:cs typeface="Arial Hebrew" pitchFamily="2" charset="-79"/>
              </a:rPr>
              <a:t>trauma evolutivo, la dissociazione può diventare organizzatore della personalità, con effetti su regolazione affettiva e mentalizzazione. (</a:t>
            </a:r>
            <a:r>
              <a:rPr lang="it-IT" dirty="0" err="1">
                <a:solidFill>
                  <a:schemeClr val="bg2">
                    <a:lumMod val="10000"/>
                  </a:schemeClr>
                </a:solidFill>
                <a:latin typeface="Arial Hebrew" pitchFamily="2" charset="-79"/>
                <a:ea typeface="Apple Color Emoji" pitchFamily="2" charset="0"/>
                <a:cs typeface="Arial Hebrew" pitchFamily="2" charset="-79"/>
              </a:rPr>
              <a:t>Schimmenti</a:t>
            </a:r>
            <a:r>
              <a:rPr lang="it-IT" dirty="0">
                <a:solidFill>
                  <a:schemeClr val="bg2">
                    <a:lumMod val="10000"/>
                  </a:schemeClr>
                </a:solidFill>
                <a:latin typeface="Arial Hebrew" pitchFamily="2" charset="-79"/>
                <a:ea typeface="Apple Color Emoji" pitchFamily="2" charset="0"/>
                <a:cs typeface="Arial Hebrew" pitchFamily="2" charset="-79"/>
              </a:rPr>
              <a:t>, 2013)</a:t>
            </a:r>
          </a:p>
          <a:p>
            <a:pPr algn="just"/>
            <a:r>
              <a:rPr lang="it-IT" dirty="0">
                <a:solidFill>
                  <a:schemeClr val="bg2">
                    <a:lumMod val="10000"/>
                  </a:schemeClr>
                </a:solidFill>
                <a:latin typeface="Arial Hebrew" pitchFamily="2" charset="-79"/>
                <a:ea typeface="Apple Color Emoji" pitchFamily="2" charset="0"/>
                <a:cs typeface="Arial Hebrew" pitchFamily="2" charset="-79"/>
              </a:rPr>
              <a:t>La dissociazione non «rimuove» un conflitto: separa stati mentali tra loro, sottraendoli ai circuiti simbolici e narrativi. (</a:t>
            </a:r>
            <a:r>
              <a:rPr lang="it-IT" dirty="0" err="1">
                <a:solidFill>
                  <a:schemeClr val="bg2">
                    <a:lumMod val="10000"/>
                  </a:schemeClr>
                </a:solidFill>
                <a:latin typeface="Arial Hebrew" pitchFamily="2" charset="-79"/>
                <a:ea typeface="Apple Color Emoji" pitchFamily="2" charset="0"/>
                <a:cs typeface="Arial Hebrew" pitchFamily="2" charset="-79"/>
              </a:rPr>
              <a:t>Schimmenti</a:t>
            </a:r>
            <a:r>
              <a:rPr lang="it-IT" dirty="0">
                <a:solidFill>
                  <a:schemeClr val="bg2">
                    <a:lumMod val="10000"/>
                  </a:schemeClr>
                </a:solidFill>
                <a:latin typeface="Arial Hebrew" pitchFamily="2" charset="-79"/>
                <a:ea typeface="Apple Color Emoji" pitchFamily="2" charset="0"/>
                <a:cs typeface="Arial Hebrew" pitchFamily="2" charset="-79"/>
              </a:rPr>
              <a:t>, 2013; </a:t>
            </a:r>
            <a:r>
              <a:rPr lang="it-IT" dirty="0" err="1">
                <a:solidFill>
                  <a:schemeClr val="bg2">
                    <a:lumMod val="10000"/>
                  </a:schemeClr>
                </a:solidFill>
                <a:latin typeface="Arial Hebrew" pitchFamily="2" charset="-79"/>
                <a:ea typeface="Apple Color Emoji" pitchFamily="2" charset="0"/>
                <a:cs typeface="Arial Hebrew" pitchFamily="2" charset="-79"/>
              </a:rPr>
              <a:t>Putnam</a:t>
            </a:r>
            <a:r>
              <a:rPr lang="it-IT" dirty="0">
                <a:solidFill>
                  <a:schemeClr val="bg2">
                    <a:lumMod val="10000"/>
                  </a:schemeClr>
                </a:solidFill>
                <a:latin typeface="Arial Hebrew" pitchFamily="2" charset="-79"/>
                <a:ea typeface="Apple Color Emoji" pitchFamily="2" charset="0"/>
                <a:cs typeface="Arial Hebrew" pitchFamily="2" charset="-79"/>
              </a:rPr>
              <a:t>, 1992)</a:t>
            </a:r>
          </a:p>
          <a:p>
            <a:pPr algn="just"/>
            <a:r>
              <a:rPr lang="it-IT" dirty="0">
                <a:solidFill>
                  <a:schemeClr val="bg2">
                    <a:lumMod val="10000"/>
                  </a:schemeClr>
                </a:solidFill>
                <a:latin typeface="Arial Hebrew" pitchFamily="2" charset="-79"/>
                <a:ea typeface="Apple Color Emoji" pitchFamily="2" charset="0"/>
                <a:cs typeface="Arial Hebrew" pitchFamily="2" charset="-79"/>
              </a:rPr>
              <a:t>Nel trauma evolutivo, gli stati dissociati restano attivi come aree poco accessibili, con ricadute su fiducia di base e mentalizzazione. (</a:t>
            </a:r>
            <a:r>
              <a:rPr lang="it-IT" dirty="0" err="1">
                <a:solidFill>
                  <a:schemeClr val="bg2">
                    <a:lumMod val="10000"/>
                  </a:schemeClr>
                </a:solidFill>
                <a:latin typeface="Arial Hebrew" pitchFamily="2" charset="-79"/>
                <a:ea typeface="Apple Color Emoji" pitchFamily="2" charset="0"/>
                <a:cs typeface="Arial Hebrew" pitchFamily="2" charset="-79"/>
              </a:rPr>
              <a:t>Schimmenti</a:t>
            </a:r>
            <a:r>
              <a:rPr lang="it-IT" dirty="0">
                <a:solidFill>
                  <a:schemeClr val="bg2">
                    <a:lumMod val="10000"/>
                  </a:schemeClr>
                </a:solidFill>
                <a:latin typeface="Arial Hebrew" pitchFamily="2" charset="-79"/>
                <a:ea typeface="Apple Color Emoji" pitchFamily="2" charset="0"/>
                <a:cs typeface="Arial Hebrew" pitchFamily="2" charset="-79"/>
              </a:rPr>
              <a:t>, 2013; </a:t>
            </a:r>
            <a:r>
              <a:rPr lang="it-IT" dirty="0" err="1">
                <a:solidFill>
                  <a:schemeClr val="bg2">
                    <a:lumMod val="10000"/>
                  </a:schemeClr>
                </a:solidFill>
                <a:latin typeface="Arial Hebrew" pitchFamily="2" charset="-79"/>
                <a:ea typeface="Apple Color Emoji" pitchFamily="2" charset="0"/>
                <a:cs typeface="Arial Hebrew" pitchFamily="2" charset="-79"/>
              </a:rPr>
              <a:t>Bromberg</a:t>
            </a:r>
            <a:r>
              <a:rPr lang="it-IT" dirty="0">
                <a:solidFill>
                  <a:schemeClr val="bg2">
                    <a:lumMod val="10000"/>
                  </a:schemeClr>
                </a:solidFill>
                <a:latin typeface="Arial Hebrew" pitchFamily="2" charset="-79"/>
                <a:ea typeface="Apple Color Emoji" pitchFamily="2" charset="0"/>
                <a:cs typeface="Arial Hebrew" pitchFamily="2" charset="-79"/>
              </a:rPr>
              <a:t>, 2011)</a:t>
            </a:r>
          </a:p>
          <a:p>
            <a:pPr algn="just"/>
            <a:r>
              <a:rPr lang="it-IT" dirty="0">
                <a:solidFill>
                  <a:schemeClr val="bg2">
                    <a:lumMod val="10000"/>
                  </a:schemeClr>
                </a:solidFill>
                <a:latin typeface="Arial Hebrew" pitchFamily="2" charset="-79"/>
                <a:ea typeface="Apple Color Emoji" pitchFamily="2" charset="0"/>
                <a:cs typeface="Arial Hebrew" pitchFamily="2" charset="-79"/>
              </a:rPr>
              <a:t>In terapia: l’intimità relazionale è desiderata e temuta, con oscillazioni e test della disponibilità del clinico</a:t>
            </a:r>
          </a:p>
        </p:txBody>
      </p:sp>
    </p:spTree>
    <p:extLst>
      <p:ext uri="{BB962C8B-B14F-4D97-AF65-F5344CB8AC3E}">
        <p14:creationId xmlns:p14="http://schemas.microsoft.com/office/powerpoint/2010/main" val="4881478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26661" y="0"/>
            <a:ext cx="8182311" cy="1569660"/>
          </a:xfrm>
          <a:prstGeom prst="rect">
            <a:avLst/>
          </a:prstGeom>
          <a:noFill/>
        </p:spPr>
        <p:txBody>
          <a:bodyPr wrap="square">
            <a:spAutoFit/>
          </a:bodyPr>
          <a:lstStyle/>
          <a:p>
            <a:pPr algn="ctr">
              <a:defRPr sz="3800" b="1">
                <a:solidFill>
                  <a:srgbClr val="FFFFFF"/>
                </a:solidFill>
              </a:defRPr>
            </a:pPr>
            <a:r>
              <a:rPr sz="3200" dirty="0">
                <a:solidFill>
                  <a:schemeClr val="tx2"/>
                </a:solidFill>
                <a:latin typeface="Aptos" panose="020B0004020202020204" pitchFamily="34" charset="0"/>
              </a:rPr>
              <a:t>IMPLICAZIONI CLINICHE:</a:t>
            </a:r>
            <a:r>
              <a:rPr lang="it-IT" sz="3200" dirty="0">
                <a:solidFill>
                  <a:schemeClr val="tx2"/>
                </a:solidFill>
                <a:latin typeface="Aptos" panose="020B0004020202020204" pitchFamily="34" charset="0"/>
              </a:rPr>
              <a:t> </a:t>
            </a:r>
          </a:p>
          <a:p>
            <a:pPr algn="ctr">
              <a:defRPr sz="3800" b="1">
                <a:solidFill>
                  <a:srgbClr val="FFFFFF"/>
                </a:solidFill>
              </a:defRPr>
            </a:pPr>
            <a:r>
              <a:rPr sz="3200" dirty="0">
                <a:solidFill>
                  <a:schemeClr val="tx2"/>
                </a:solidFill>
                <a:latin typeface="Aptos" panose="020B0004020202020204" pitchFamily="34" charset="0"/>
              </a:rPr>
              <a:t>LA PSICOTERAPIA COME</a:t>
            </a:r>
          </a:p>
          <a:p>
            <a:pPr algn="ctr"/>
            <a:r>
              <a:rPr sz="3200" b="1" dirty="0">
                <a:solidFill>
                  <a:schemeClr val="tx2"/>
                </a:solidFill>
                <a:latin typeface="Aptos" panose="020B0004020202020204" pitchFamily="34" charset="0"/>
              </a:rPr>
              <a:t>REGOLAZIONE AFFETTIVA</a:t>
            </a:r>
          </a:p>
        </p:txBody>
      </p:sp>
      <p:pic>
        <p:nvPicPr>
          <p:cNvPr id="20482" name="Picture 2" descr="La Cura Mentale - Alessandro Siviglia">
            <a:extLst>
              <a:ext uri="{FF2B5EF4-FFF2-40B4-BE49-F238E27FC236}">
                <a16:creationId xmlns:a16="http://schemas.microsoft.com/office/drawing/2014/main" id="{C5004C22-373B-F58D-46E9-1F03B12E3F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3308" y="1868483"/>
            <a:ext cx="3022017" cy="3243507"/>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18A60DF7-11C9-6FF7-9C88-16C0199E02DF}"/>
              </a:ext>
            </a:extLst>
          </p:cNvPr>
          <p:cNvSpPr txBox="1"/>
          <p:nvPr/>
        </p:nvSpPr>
        <p:spPr>
          <a:xfrm>
            <a:off x="1600929" y="1868483"/>
            <a:ext cx="5445532" cy="4154984"/>
          </a:xfrm>
          <a:prstGeom prst="rect">
            <a:avLst/>
          </a:prstGeom>
          <a:noFill/>
        </p:spPr>
        <p:txBody>
          <a:bodyPr wrap="square">
            <a:spAutoFit/>
          </a:bodyPr>
          <a:lstStyle/>
          <a:p>
            <a:pPr>
              <a:spcBef>
                <a:spcPts val="900"/>
              </a:spcBef>
              <a:spcAft>
                <a:spcPts val="900"/>
              </a:spcAft>
            </a:pPr>
            <a:r>
              <a:rPr lang="en-US" sz="2400" dirty="0">
                <a:solidFill>
                  <a:schemeClr val="tx2"/>
                </a:solidFill>
                <a:latin typeface="Aptos" panose="020B0004020202020204" pitchFamily="34" charset="0"/>
                <a:ea typeface="Cambria" panose="02040503050406030204" pitchFamily="18" charset="0"/>
                <a:cs typeface="Times New Roman" panose="02020603050405020304" pitchFamily="18" charset="0"/>
              </a:rPr>
              <a:t>Un principio </a:t>
            </a:r>
            <a:r>
              <a:rPr lang="en-US" sz="24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clinico</a:t>
            </a:r>
            <a:r>
              <a:rPr lang="en-US" sz="2400" dirty="0">
                <a:solidFill>
                  <a:schemeClr val="tx2"/>
                </a:solidFill>
                <a:latin typeface="Aptos" panose="020B0004020202020204" pitchFamily="34" charset="0"/>
                <a:ea typeface="Cambria" panose="02040503050406030204" pitchFamily="18" charset="0"/>
                <a:cs typeface="Times New Roman" panose="02020603050405020304" pitchFamily="18" charset="0"/>
              </a:rPr>
              <a:t> </a:t>
            </a:r>
            <a:r>
              <a:rPr lang="en-US" sz="24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essenziale</a:t>
            </a:r>
            <a:r>
              <a:rPr lang="en-US" sz="2400" dirty="0">
                <a:solidFill>
                  <a:schemeClr val="tx2"/>
                </a:solidFill>
                <a:latin typeface="Aptos" panose="020B0004020202020204" pitchFamily="34" charset="0"/>
                <a:ea typeface="Cambria" panose="02040503050406030204" pitchFamily="18" charset="0"/>
                <a:cs typeface="Times New Roman" panose="02020603050405020304" pitchFamily="18" charset="0"/>
              </a:rPr>
              <a:t> del </a:t>
            </a:r>
            <a:r>
              <a:rPr lang="en-US" sz="24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lavoro</a:t>
            </a:r>
            <a:r>
              <a:rPr lang="en-US" sz="2400" dirty="0">
                <a:solidFill>
                  <a:schemeClr val="tx2"/>
                </a:solidFill>
                <a:latin typeface="Aptos" panose="020B0004020202020204" pitchFamily="34" charset="0"/>
                <a:ea typeface="Cambria" panose="02040503050406030204" pitchFamily="18" charset="0"/>
                <a:cs typeface="Times New Roman" panose="02020603050405020304" pitchFamily="18" charset="0"/>
              </a:rPr>
              <a:t> con </a:t>
            </a:r>
            <a:r>
              <a:rPr lang="en-US" sz="24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i</a:t>
            </a:r>
            <a:r>
              <a:rPr lang="en-US" sz="2400" dirty="0">
                <a:solidFill>
                  <a:schemeClr val="tx2"/>
                </a:solidFill>
                <a:latin typeface="Aptos" panose="020B0004020202020204" pitchFamily="34" charset="0"/>
                <a:ea typeface="Cambria" panose="02040503050406030204" pitchFamily="18" charset="0"/>
                <a:cs typeface="Times New Roman" panose="02020603050405020304" pitchFamily="18" charset="0"/>
              </a:rPr>
              <a:t> </a:t>
            </a:r>
            <a:r>
              <a:rPr lang="en-US" sz="24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traumi</a:t>
            </a:r>
            <a:r>
              <a:rPr lang="en-US" sz="2400" dirty="0">
                <a:solidFill>
                  <a:schemeClr val="tx2"/>
                </a:solidFill>
                <a:latin typeface="Aptos" panose="020B0004020202020204" pitchFamily="34" charset="0"/>
                <a:ea typeface="Cambria" panose="02040503050406030204" pitchFamily="18" charset="0"/>
                <a:cs typeface="Times New Roman" panose="02020603050405020304" pitchFamily="18" charset="0"/>
              </a:rPr>
              <a:t> </a:t>
            </a:r>
            <a:r>
              <a:rPr lang="en-US" sz="24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relazionali</a:t>
            </a:r>
            <a:r>
              <a:rPr lang="en-US" sz="2400" dirty="0">
                <a:solidFill>
                  <a:schemeClr val="tx2"/>
                </a:solidFill>
                <a:latin typeface="Aptos" panose="020B0004020202020204" pitchFamily="34" charset="0"/>
                <a:ea typeface="Cambria" panose="02040503050406030204" pitchFamily="18" charset="0"/>
                <a:cs typeface="Times New Roman" panose="02020603050405020304" pitchFamily="18" charset="0"/>
              </a:rPr>
              <a:t> e </a:t>
            </a:r>
            <a:r>
              <a:rPr lang="en-US" sz="24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i</a:t>
            </a:r>
            <a:r>
              <a:rPr lang="en-US" sz="2400" dirty="0">
                <a:solidFill>
                  <a:schemeClr val="tx2"/>
                </a:solidFill>
                <a:latin typeface="Aptos" panose="020B0004020202020204" pitchFamily="34" charset="0"/>
                <a:ea typeface="Cambria" panose="02040503050406030204" pitchFamily="18" charset="0"/>
                <a:cs typeface="Times New Roman" panose="02020603050405020304" pitchFamily="18" charset="0"/>
              </a:rPr>
              <a:t> </a:t>
            </a:r>
            <a:r>
              <a:rPr lang="en-US" sz="24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gravi</a:t>
            </a:r>
            <a:r>
              <a:rPr lang="en-US" sz="2400" dirty="0">
                <a:solidFill>
                  <a:schemeClr val="tx2"/>
                </a:solidFill>
                <a:latin typeface="Aptos" panose="020B0004020202020204" pitchFamily="34" charset="0"/>
                <a:ea typeface="Cambria" panose="02040503050406030204" pitchFamily="18" charset="0"/>
                <a:cs typeface="Times New Roman" panose="02020603050405020304" pitchFamily="18" charset="0"/>
              </a:rPr>
              <a:t> </a:t>
            </a:r>
            <a:r>
              <a:rPr lang="en-US" sz="24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disturbi</a:t>
            </a:r>
            <a:r>
              <a:rPr lang="en-US" sz="2400" dirty="0">
                <a:solidFill>
                  <a:schemeClr val="tx2"/>
                </a:solidFill>
                <a:latin typeface="Aptos" panose="020B0004020202020204" pitchFamily="34" charset="0"/>
                <a:ea typeface="Cambria" panose="02040503050406030204" pitchFamily="18" charset="0"/>
                <a:cs typeface="Times New Roman" panose="02020603050405020304" pitchFamily="18" charset="0"/>
              </a:rPr>
              <a:t> della </a:t>
            </a:r>
            <a:r>
              <a:rPr lang="en-US" sz="24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regolazione</a:t>
            </a:r>
            <a:r>
              <a:rPr lang="en-US" sz="2400" dirty="0">
                <a:solidFill>
                  <a:schemeClr val="tx2"/>
                </a:solidFill>
                <a:latin typeface="Aptos" panose="020B0004020202020204" pitchFamily="34" charset="0"/>
                <a:ea typeface="Cambria" panose="02040503050406030204" pitchFamily="18" charset="0"/>
                <a:cs typeface="Times New Roman" panose="02020603050405020304" pitchFamily="18" charset="0"/>
              </a:rPr>
              <a:t> degli affetti è </a:t>
            </a:r>
            <a:r>
              <a:rPr lang="en-US" sz="24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che</a:t>
            </a:r>
            <a:r>
              <a:rPr lang="en-US" sz="2400" dirty="0">
                <a:solidFill>
                  <a:schemeClr val="tx2"/>
                </a:solidFill>
                <a:latin typeface="Aptos" panose="020B0004020202020204" pitchFamily="34" charset="0"/>
                <a:ea typeface="Cambria" panose="02040503050406030204" pitchFamily="18" charset="0"/>
                <a:cs typeface="Times New Roman" panose="02020603050405020304" pitchFamily="18" charset="0"/>
              </a:rPr>
              <a:t> il </a:t>
            </a:r>
            <a:r>
              <a:rPr lang="en-US" sz="24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terapeuta</a:t>
            </a:r>
            <a:r>
              <a:rPr lang="en-US" sz="2400" dirty="0">
                <a:solidFill>
                  <a:schemeClr val="tx2"/>
                </a:solidFill>
                <a:latin typeface="Aptos" panose="020B0004020202020204" pitchFamily="34" charset="0"/>
                <a:ea typeface="Cambria" panose="02040503050406030204" pitchFamily="18" charset="0"/>
                <a:cs typeface="Times New Roman" panose="02020603050405020304" pitchFamily="18" charset="0"/>
              </a:rPr>
              <a:t> </a:t>
            </a:r>
            <a:r>
              <a:rPr lang="en-US" sz="24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empatico</a:t>
            </a:r>
            <a:r>
              <a:rPr lang="en-US" sz="2400" dirty="0">
                <a:solidFill>
                  <a:schemeClr val="tx2"/>
                </a:solidFill>
                <a:latin typeface="Aptos" panose="020B0004020202020204" pitchFamily="34" charset="0"/>
                <a:ea typeface="Cambria" panose="02040503050406030204" pitchFamily="18" charset="0"/>
                <a:cs typeface="Times New Roman" panose="02020603050405020304" pitchFamily="18" charset="0"/>
              </a:rPr>
              <a:t> </a:t>
            </a:r>
            <a:r>
              <a:rPr lang="en-US" sz="24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aiuta</a:t>
            </a:r>
            <a:r>
              <a:rPr lang="en-US" sz="2400" dirty="0">
                <a:solidFill>
                  <a:schemeClr val="tx2"/>
                </a:solidFill>
                <a:latin typeface="Aptos" panose="020B0004020202020204" pitchFamily="34" charset="0"/>
                <a:ea typeface="Cambria" panose="02040503050406030204" pitchFamily="18" charset="0"/>
                <a:cs typeface="Times New Roman" panose="02020603050405020304" pitchFamily="18" charset="0"/>
              </a:rPr>
              <a:t> il </a:t>
            </a:r>
            <a:r>
              <a:rPr lang="en-US" sz="24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paziente</a:t>
            </a:r>
            <a:r>
              <a:rPr lang="en-US" sz="2400" dirty="0">
                <a:solidFill>
                  <a:schemeClr val="tx2"/>
                </a:solidFill>
                <a:latin typeface="Aptos" panose="020B0004020202020204" pitchFamily="34" charset="0"/>
                <a:ea typeface="Cambria" panose="02040503050406030204" pitchFamily="18" charset="0"/>
                <a:cs typeface="Times New Roman" panose="02020603050405020304" pitchFamily="18" charset="0"/>
              </a:rPr>
              <a:t> a </a:t>
            </a:r>
            <a:r>
              <a:rPr lang="en-US" sz="24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risperimentare</a:t>
            </a:r>
            <a:r>
              <a:rPr lang="en-US" sz="2400" dirty="0">
                <a:solidFill>
                  <a:schemeClr val="tx2"/>
                </a:solidFill>
                <a:latin typeface="Aptos" panose="020B0004020202020204" pitchFamily="34" charset="0"/>
                <a:ea typeface="Cambria" panose="02040503050406030204" pitchFamily="18" charset="0"/>
                <a:cs typeface="Times New Roman" panose="02020603050405020304" pitchFamily="18" charset="0"/>
              </a:rPr>
              <a:t> il trauma </a:t>
            </a:r>
            <a:r>
              <a:rPr lang="en-US" sz="24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relazionale</a:t>
            </a:r>
            <a:r>
              <a:rPr lang="en-US" sz="2400" dirty="0">
                <a:solidFill>
                  <a:schemeClr val="tx2"/>
                </a:solidFill>
                <a:latin typeface="Aptos" panose="020B0004020202020204" pitchFamily="34" charset="0"/>
                <a:ea typeface="Cambria" panose="02040503050406030204" pitchFamily="18" charset="0"/>
                <a:cs typeface="Times New Roman" panose="02020603050405020304" pitchFamily="18" charset="0"/>
              </a:rPr>
              <a:t> in “</a:t>
            </a:r>
            <a:r>
              <a:rPr lang="en-US" sz="24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dosi</a:t>
            </a:r>
            <a:r>
              <a:rPr lang="en-US" sz="2400" dirty="0">
                <a:solidFill>
                  <a:schemeClr val="tx2"/>
                </a:solidFill>
                <a:latin typeface="Aptos" panose="020B0004020202020204" pitchFamily="34" charset="0"/>
                <a:ea typeface="Cambria" panose="02040503050406030204" pitchFamily="18" charset="0"/>
                <a:cs typeface="Times New Roman" panose="02020603050405020304" pitchFamily="18" charset="0"/>
              </a:rPr>
              <a:t>” </a:t>
            </a:r>
            <a:r>
              <a:rPr lang="en-US" sz="24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affettivamente</a:t>
            </a:r>
            <a:r>
              <a:rPr lang="en-US" sz="2400" dirty="0">
                <a:solidFill>
                  <a:schemeClr val="tx2"/>
                </a:solidFill>
                <a:latin typeface="Aptos" panose="020B0004020202020204" pitchFamily="34" charset="0"/>
                <a:ea typeface="Cambria" panose="02040503050406030204" pitchFamily="18" charset="0"/>
                <a:cs typeface="Times New Roman" panose="02020603050405020304" pitchFamily="18" charset="0"/>
              </a:rPr>
              <a:t> </a:t>
            </a:r>
            <a:r>
              <a:rPr lang="en-US" sz="24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tollerabili</a:t>
            </a:r>
            <a:r>
              <a:rPr lang="en-US" sz="2400" dirty="0">
                <a:solidFill>
                  <a:schemeClr val="tx2"/>
                </a:solidFill>
                <a:latin typeface="Aptos" panose="020B0004020202020204" pitchFamily="34" charset="0"/>
                <a:ea typeface="Cambria" panose="02040503050406030204" pitchFamily="18" charset="0"/>
                <a:cs typeface="Times New Roman" panose="02020603050405020304" pitchFamily="18" charset="0"/>
              </a:rPr>
              <a:t> </a:t>
            </a:r>
            <a:r>
              <a:rPr lang="en-US" sz="24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nel</a:t>
            </a:r>
            <a:r>
              <a:rPr lang="en-US" sz="2400" dirty="0">
                <a:solidFill>
                  <a:schemeClr val="tx2"/>
                </a:solidFill>
                <a:latin typeface="Aptos" panose="020B0004020202020204" pitchFamily="34" charset="0"/>
                <a:ea typeface="Cambria" panose="02040503050406030204" pitchFamily="18" charset="0"/>
                <a:cs typeface="Times New Roman" panose="02020603050405020304" pitchFamily="18" charset="0"/>
              </a:rPr>
              <a:t> </a:t>
            </a:r>
            <a:r>
              <a:rPr lang="en-US" sz="24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contesto</a:t>
            </a:r>
            <a:r>
              <a:rPr lang="en-US" sz="2400" dirty="0">
                <a:solidFill>
                  <a:schemeClr val="tx2"/>
                </a:solidFill>
                <a:latin typeface="Aptos" panose="020B0004020202020204" pitchFamily="34" charset="0"/>
                <a:ea typeface="Cambria" panose="02040503050406030204" pitchFamily="18" charset="0"/>
                <a:cs typeface="Times New Roman" panose="02020603050405020304" pitchFamily="18" charset="0"/>
              </a:rPr>
              <a:t> di un </a:t>
            </a:r>
            <a:r>
              <a:rPr lang="en-US" sz="24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ambiente</a:t>
            </a:r>
            <a:r>
              <a:rPr lang="en-US" sz="2400" dirty="0">
                <a:solidFill>
                  <a:schemeClr val="tx2"/>
                </a:solidFill>
                <a:latin typeface="Aptos" panose="020B0004020202020204" pitchFamily="34" charset="0"/>
                <a:ea typeface="Cambria" panose="02040503050406030204" pitchFamily="18" charset="0"/>
                <a:cs typeface="Times New Roman" panose="02020603050405020304" pitchFamily="18" charset="0"/>
              </a:rPr>
              <a:t> </a:t>
            </a:r>
            <a:r>
              <a:rPr lang="en-US" sz="24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sicuro</a:t>
            </a:r>
            <a:r>
              <a:rPr lang="en-US" sz="2400" dirty="0">
                <a:solidFill>
                  <a:schemeClr val="tx2"/>
                </a:solidFill>
                <a:latin typeface="Aptos" panose="020B0004020202020204" pitchFamily="34" charset="0"/>
                <a:ea typeface="Cambria" panose="02040503050406030204" pitchFamily="18" charset="0"/>
                <a:cs typeface="Times New Roman" panose="02020603050405020304" pitchFamily="18" charset="0"/>
              </a:rPr>
              <a:t>, </a:t>
            </a:r>
            <a:r>
              <a:rPr lang="en-US" sz="24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cosicché</a:t>
            </a:r>
            <a:r>
              <a:rPr lang="en-US" sz="2400" dirty="0">
                <a:solidFill>
                  <a:schemeClr val="tx2"/>
                </a:solidFill>
                <a:latin typeface="Aptos" panose="020B0004020202020204" pitchFamily="34" charset="0"/>
                <a:ea typeface="Cambria" panose="02040503050406030204" pitchFamily="18" charset="0"/>
                <a:cs typeface="Times New Roman" panose="02020603050405020304" pitchFamily="18" charset="0"/>
              </a:rPr>
              <a:t> </a:t>
            </a:r>
            <a:r>
              <a:rPr lang="en-US" sz="24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i</a:t>
            </a:r>
            <a:r>
              <a:rPr lang="en-US" sz="2400" dirty="0">
                <a:solidFill>
                  <a:schemeClr val="tx2"/>
                </a:solidFill>
                <a:latin typeface="Aptos" panose="020B0004020202020204" pitchFamily="34" charset="0"/>
                <a:ea typeface="Cambria" panose="02040503050406030204" pitchFamily="18" charset="0"/>
                <a:cs typeface="Times New Roman" panose="02020603050405020304" pitchFamily="18" charset="0"/>
              </a:rPr>
              <a:t> </a:t>
            </a:r>
            <a:r>
              <a:rPr lang="en-US" sz="24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sentimenti</a:t>
            </a:r>
            <a:r>
              <a:rPr lang="en-US" sz="2400" dirty="0">
                <a:solidFill>
                  <a:schemeClr val="tx2"/>
                </a:solidFill>
                <a:latin typeface="Aptos" panose="020B0004020202020204" pitchFamily="34" charset="0"/>
                <a:ea typeface="Cambria" panose="02040503050406030204" pitchFamily="18" charset="0"/>
                <a:cs typeface="Times New Roman" panose="02020603050405020304" pitchFamily="18" charset="0"/>
              </a:rPr>
              <a:t> </a:t>
            </a:r>
            <a:r>
              <a:rPr lang="en-US" sz="24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traumatici</a:t>
            </a:r>
            <a:r>
              <a:rPr lang="en-US" sz="2400" dirty="0">
                <a:solidFill>
                  <a:schemeClr val="tx2"/>
                </a:solidFill>
                <a:latin typeface="Aptos" panose="020B0004020202020204" pitchFamily="34" charset="0"/>
                <a:ea typeface="Cambria" panose="02040503050406030204" pitchFamily="18" charset="0"/>
                <a:cs typeface="Times New Roman" panose="02020603050405020304" pitchFamily="18" charset="0"/>
              </a:rPr>
              <a:t> </a:t>
            </a:r>
            <a:r>
              <a:rPr lang="en-US" sz="24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opprimenti</a:t>
            </a:r>
            <a:r>
              <a:rPr lang="en-US" sz="2400" dirty="0">
                <a:solidFill>
                  <a:schemeClr val="tx2"/>
                </a:solidFill>
                <a:latin typeface="Aptos" panose="020B0004020202020204" pitchFamily="34" charset="0"/>
                <a:ea typeface="Cambria" panose="02040503050406030204" pitchFamily="18" charset="0"/>
                <a:cs typeface="Times New Roman" panose="02020603050405020304" pitchFamily="18" charset="0"/>
              </a:rPr>
              <a:t> </a:t>
            </a:r>
            <a:r>
              <a:rPr lang="en-US" sz="24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possano</a:t>
            </a:r>
            <a:r>
              <a:rPr lang="en-US" sz="2400" dirty="0">
                <a:solidFill>
                  <a:schemeClr val="tx2"/>
                </a:solidFill>
                <a:latin typeface="Aptos" panose="020B0004020202020204" pitchFamily="34" charset="0"/>
                <a:ea typeface="Cambria" panose="02040503050406030204" pitchFamily="18" charset="0"/>
                <a:cs typeface="Times New Roman" panose="02020603050405020304" pitchFamily="18" charset="0"/>
              </a:rPr>
              <a:t> </a:t>
            </a:r>
            <a:r>
              <a:rPr lang="en-US" sz="24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essere</a:t>
            </a:r>
            <a:r>
              <a:rPr lang="en-US" sz="2400" dirty="0">
                <a:solidFill>
                  <a:schemeClr val="tx2"/>
                </a:solidFill>
                <a:latin typeface="Aptos" panose="020B0004020202020204" pitchFamily="34" charset="0"/>
                <a:ea typeface="Cambria" panose="02040503050406030204" pitchFamily="18" charset="0"/>
                <a:cs typeface="Times New Roman" panose="02020603050405020304" pitchFamily="18" charset="0"/>
              </a:rPr>
              <a:t> </a:t>
            </a:r>
            <a:r>
              <a:rPr lang="en-US" sz="24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regolati</a:t>
            </a:r>
            <a:r>
              <a:rPr lang="en-US" sz="2400" dirty="0">
                <a:solidFill>
                  <a:schemeClr val="tx2"/>
                </a:solidFill>
                <a:latin typeface="Aptos" panose="020B0004020202020204" pitchFamily="34" charset="0"/>
                <a:ea typeface="Cambria" panose="02040503050406030204" pitchFamily="18" charset="0"/>
                <a:cs typeface="Times New Roman" panose="02020603050405020304" pitchFamily="18" charset="0"/>
              </a:rPr>
              <a:t> e </a:t>
            </a:r>
            <a:r>
              <a:rPr lang="en-US" sz="24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integrati</a:t>
            </a:r>
            <a:r>
              <a:rPr lang="en-US" sz="2400" dirty="0">
                <a:solidFill>
                  <a:schemeClr val="tx2"/>
                </a:solidFill>
                <a:latin typeface="Aptos" panose="020B0004020202020204" pitchFamily="34" charset="0"/>
                <a:ea typeface="Cambria" panose="02040503050406030204" pitchFamily="18" charset="0"/>
                <a:cs typeface="Times New Roman" panose="02020603050405020304" pitchFamily="18" charset="0"/>
              </a:rPr>
              <a:t> in modo </a:t>
            </a:r>
            <a:r>
              <a:rPr lang="en-US" sz="24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adattivo</a:t>
            </a:r>
            <a:r>
              <a:rPr lang="en-US" sz="2400" dirty="0">
                <a:solidFill>
                  <a:schemeClr val="tx2"/>
                </a:solidFill>
                <a:latin typeface="Aptos" panose="020B0004020202020204" pitchFamily="34" charset="0"/>
                <a:ea typeface="Cambria" panose="02040503050406030204" pitchFamily="18" charset="0"/>
                <a:cs typeface="Times New Roman" panose="02020603050405020304" pitchFamily="18" charset="0"/>
              </a:rPr>
              <a:t> </a:t>
            </a:r>
            <a:r>
              <a:rPr lang="en-US" sz="24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nella</a:t>
            </a:r>
            <a:r>
              <a:rPr lang="en-US" sz="2400" dirty="0">
                <a:solidFill>
                  <a:schemeClr val="tx2"/>
                </a:solidFill>
                <a:latin typeface="Aptos" panose="020B0004020202020204" pitchFamily="34" charset="0"/>
                <a:ea typeface="Cambria" panose="02040503050406030204" pitchFamily="18" charset="0"/>
                <a:cs typeface="Times New Roman" panose="02020603050405020304" pitchFamily="18" charset="0"/>
              </a:rPr>
              <a:t> vita </a:t>
            </a:r>
            <a:r>
              <a:rPr lang="en-US" sz="24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emotiva</a:t>
            </a:r>
            <a:r>
              <a:rPr lang="en-US" sz="2400" dirty="0">
                <a:solidFill>
                  <a:schemeClr val="tx2"/>
                </a:solidFill>
                <a:latin typeface="Aptos" panose="020B0004020202020204" pitchFamily="34" charset="0"/>
                <a:ea typeface="Cambria" panose="02040503050406030204" pitchFamily="18" charset="0"/>
                <a:cs typeface="Times New Roman" panose="02020603050405020304" pitchFamily="18" charset="0"/>
              </a:rPr>
              <a:t> del </a:t>
            </a:r>
            <a:r>
              <a:rPr lang="en-US" sz="24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paziente</a:t>
            </a:r>
            <a:r>
              <a:rPr lang="en-US" sz="2400" dirty="0">
                <a:solidFill>
                  <a:schemeClr val="tx2"/>
                </a:solidFill>
                <a:latin typeface="Aptos" panose="020B0004020202020204" pitchFamily="34" charset="0"/>
                <a:ea typeface="Cambria" panose="02040503050406030204" pitchFamily="18" charset="0"/>
                <a:cs typeface="Times New Roman" panose="02020603050405020304" pitchFamily="18" charset="0"/>
              </a:rPr>
              <a:t> (</a:t>
            </a:r>
            <a:r>
              <a:rPr lang="en-US" sz="24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vedi</a:t>
            </a:r>
            <a:r>
              <a:rPr lang="en-US" sz="2400" dirty="0">
                <a:solidFill>
                  <a:schemeClr val="tx2"/>
                </a:solidFill>
                <a:latin typeface="Aptos" panose="020B0004020202020204" pitchFamily="34" charset="0"/>
                <a:ea typeface="Cambria" panose="02040503050406030204" pitchFamily="18" charset="0"/>
                <a:cs typeface="Times New Roman" panose="02020603050405020304" pitchFamily="18" charset="0"/>
              </a:rPr>
              <a:t> il </a:t>
            </a:r>
            <a:r>
              <a:rPr lang="en-US" sz="24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capitolo</a:t>
            </a:r>
            <a:r>
              <a:rPr lang="en-US" sz="2400" dirty="0">
                <a:solidFill>
                  <a:schemeClr val="tx2"/>
                </a:solidFill>
                <a:latin typeface="Aptos" panose="020B0004020202020204" pitchFamily="34" charset="0"/>
                <a:ea typeface="Cambria" panose="02040503050406030204" pitchFamily="18" charset="0"/>
                <a:cs typeface="Times New Roman" panose="02020603050405020304" pitchFamily="18" charset="0"/>
              </a:rPr>
              <a:t> </a:t>
            </a:r>
            <a:r>
              <a:rPr lang="en-US" sz="2400" dirty="0" err="1">
                <a:solidFill>
                  <a:schemeClr val="tx2"/>
                </a:solidFill>
                <a:latin typeface="Aptos" panose="020B0004020202020204" pitchFamily="34" charset="0"/>
                <a:ea typeface="Cambria" panose="02040503050406030204" pitchFamily="18" charset="0"/>
                <a:cs typeface="Times New Roman" panose="02020603050405020304" pitchFamily="18" charset="0"/>
              </a:rPr>
              <a:t>sull’enactment</a:t>
            </a:r>
            <a:r>
              <a:rPr lang="en-US" sz="2400" dirty="0">
                <a:solidFill>
                  <a:schemeClr val="tx2"/>
                </a:solidFill>
                <a:latin typeface="Aptos" panose="020B0004020202020204" pitchFamily="34" charset="0"/>
                <a:ea typeface="Cambria" panose="02040503050406030204" pitchFamily="18" charset="0"/>
                <a:cs typeface="Times New Roman" panose="02020603050405020304" pitchFamily="18" charset="0"/>
              </a:rPr>
              <a:t> in Schore, 2012a).</a:t>
            </a:r>
            <a:endParaRPr lang="it-IT" sz="2400" dirty="0">
              <a:solidFill>
                <a:schemeClr val="tx2"/>
              </a:solidFill>
              <a:latin typeface="Aptos" panose="020B0004020202020204" pitchFamily="34"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6578228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olo 1">
            <a:extLst>
              <a:ext uri="{FF2B5EF4-FFF2-40B4-BE49-F238E27FC236}">
                <a16:creationId xmlns:a16="http://schemas.microsoft.com/office/drawing/2014/main" id="{FA7C8B22-D018-CA48-8E65-C269C3E2A0D3}"/>
              </a:ext>
            </a:extLst>
          </p:cNvPr>
          <p:cNvSpPr txBox="1">
            <a:spLocks/>
          </p:cNvSpPr>
          <p:nvPr/>
        </p:nvSpPr>
        <p:spPr>
          <a:xfrm>
            <a:off x="838200" y="261608"/>
            <a:ext cx="10515600" cy="1325563"/>
          </a:xfrm>
          <a:prstGeom prst="rect">
            <a:avLst/>
          </a:prstGeom>
        </p:spPr>
        <p:txBody>
          <a:bodyPr vert="horz" lIns="91440" tIns="45720" rIns="91440" bIns="45720" rtlCol="0" anchor="b">
            <a:normAutofit fontScale="6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it-IT" b="1" dirty="0">
                <a:solidFill>
                  <a:schemeClr val="bg2">
                    <a:lumMod val="10000"/>
                  </a:schemeClr>
                </a:solidFill>
                <a:latin typeface="Apple Color Emoji" pitchFamily="2" charset="0"/>
                <a:ea typeface="Apple Color Emoji" pitchFamily="2" charset="0"/>
              </a:rPr>
              <a:t>Disregolazione, co-regolazione, autoregolazione: un passaggio relazionale</a:t>
            </a:r>
          </a:p>
        </p:txBody>
      </p:sp>
      <p:sp>
        <p:nvSpPr>
          <p:cNvPr id="13" name="Segnaposto contenuto 2">
            <a:extLst>
              <a:ext uri="{FF2B5EF4-FFF2-40B4-BE49-F238E27FC236}">
                <a16:creationId xmlns:a16="http://schemas.microsoft.com/office/drawing/2014/main" id="{451F15A7-6972-F14F-B211-17778A670689}"/>
              </a:ext>
            </a:extLst>
          </p:cNvPr>
          <p:cNvSpPr txBox="1">
            <a:spLocks/>
          </p:cNvSpPr>
          <p:nvPr/>
        </p:nvSpPr>
        <p:spPr>
          <a:xfrm>
            <a:off x="1357184" y="1936835"/>
            <a:ext cx="10515600" cy="43513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just">
              <a:buFont typeface="Arial" panose="020B0604020202020204" pitchFamily="34" charset="0"/>
              <a:buChar char="•"/>
            </a:pPr>
            <a:r>
              <a:rPr lang="it-IT" sz="2800" dirty="0">
                <a:solidFill>
                  <a:schemeClr val="bg2">
                    <a:lumMod val="10000"/>
                  </a:schemeClr>
                </a:solidFill>
                <a:latin typeface="Arial Hebrew" pitchFamily="2" charset="-79"/>
                <a:cs typeface="Arial Hebrew" pitchFamily="2" charset="-79"/>
              </a:rPr>
              <a:t>L’autoregolazione non è un «atto solitario»: si sviluppa a partire da una storia di co-regolazione sufficientemente buona</a:t>
            </a:r>
          </a:p>
          <a:p>
            <a:pPr marL="342900" indent="-342900" algn="just">
              <a:buFont typeface="Arial" panose="020B0604020202020204" pitchFamily="34" charset="0"/>
              <a:buChar char="•"/>
            </a:pPr>
            <a:r>
              <a:rPr lang="it-IT" sz="2800" dirty="0">
                <a:solidFill>
                  <a:schemeClr val="bg2">
                    <a:lumMod val="10000"/>
                  </a:schemeClr>
                </a:solidFill>
                <a:latin typeface="Arial Hebrew" pitchFamily="2" charset="-79"/>
                <a:cs typeface="Arial Hebrew" pitchFamily="2" charset="-79"/>
              </a:rPr>
              <a:t>In psicoterapia, l’autoregolazione del terapeuta è un </a:t>
            </a:r>
            <a:r>
              <a:rPr lang="it-IT" sz="2800" b="1" dirty="0">
                <a:solidFill>
                  <a:schemeClr val="bg2">
                    <a:lumMod val="10000"/>
                  </a:schemeClr>
                </a:solidFill>
                <a:latin typeface="Arial Hebrew" pitchFamily="2" charset="-79"/>
                <a:cs typeface="Arial Hebrew" pitchFamily="2" charset="-79"/>
              </a:rPr>
              <a:t>fattore attivo</a:t>
            </a:r>
            <a:r>
              <a:rPr lang="it-IT" sz="2800" dirty="0">
                <a:solidFill>
                  <a:schemeClr val="bg2">
                    <a:lumMod val="10000"/>
                  </a:schemeClr>
                </a:solidFill>
                <a:latin typeface="Arial Hebrew" pitchFamily="2" charset="-79"/>
                <a:cs typeface="Arial Hebrew" pitchFamily="2" charset="-79"/>
              </a:rPr>
              <a:t>: sostiene il ritmo, i confini e la possibilità di restare in contatto</a:t>
            </a:r>
          </a:p>
          <a:p>
            <a:pPr marL="342900" indent="-342900" algn="just">
              <a:buFont typeface="Arial" panose="020B0604020202020204" pitchFamily="34" charset="0"/>
              <a:buChar char="•"/>
            </a:pPr>
            <a:r>
              <a:rPr lang="it-IT" sz="2800" dirty="0">
                <a:solidFill>
                  <a:schemeClr val="bg2">
                    <a:lumMod val="10000"/>
                  </a:schemeClr>
                </a:solidFill>
                <a:latin typeface="Arial Hebrew" pitchFamily="2" charset="-79"/>
                <a:cs typeface="Arial Hebrew" pitchFamily="2" charset="-79"/>
              </a:rPr>
              <a:t>La cornice ripetitiva e affidabile del setting rende possibile l’esperienza emotiva entro una finestra maggiormente integrabile</a:t>
            </a:r>
          </a:p>
        </p:txBody>
      </p:sp>
    </p:spTree>
    <p:extLst>
      <p:ext uri="{BB962C8B-B14F-4D97-AF65-F5344CB8AC3E}">
        <p14:creationId xmlns:p14="http://schemas.microsoft.com/office/powerpoint/2010/main" val="7580738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37DBCA-AA05-7340-9ED6-15ADDC657CBB}"/>
              </a:ext>
            </a:extLst>
          </p:cNvPr>
          <p:cNvSpPr>
            <a:spLocks noGrp="1"/>
          </p:cNvSpPr>
          <p:nvPr>
            <p:ph type="title"/>
          </p:nvPr>
        </p:nvSpPr>
        <p:spPr>
          <a:xfrm>
            <a:off x="2111011" y="624110"/>
            <a:ext cx="8911687" cy="1280890"/>
          </a:xfrm>
        </p:spPr>
        <p:txBody>
          <a:bodyPr/>
          <a:lstStyle/>
          <a:p>
            <a:pPr algn="ctr"/>
            <a:r>
              <a:rPr lang="it-IT" b="1" dirty="0">
                <a:solidFill>
                  <a:schemeClr val="bg2">
                    <a:lumMod val="10000"/>
                  </a:schemeClr>
                </a:solidFill>
                <a:latin typeface="Apple Color Emoji" pitchFamily="2" charset="0"/>
                <a:ea typeface="Apple Color Emoji" pitchFamily="2" charset="0"/>
              </a:rPr>
              <a:t>La presenza del terapeuta nel processo regolativo</a:t>
            </a:r>
          </a:p>
        </p:txBody>
      </p:sp>
      <p:sp>
        <p:nvSpPr>
          <p:cNvPr id="3" name="Segnaposto contenuto 2">
            <a:extLst>
              <a:ext uri="{FF2B5EF4-FFF2-40B4-BE49-F238E27FC236}">
                <a16:creationId xmlns:a16="http://schemas.microsoft.com/office/drawing/2014/main" id="{67B00BB8-2F2F-8A4D-92E3-EADD47A31ECC}"/>
              </a:ext>
            </a:extLst>
          </p:cNvPr>
          <p:cNvSpPr>
            <a:spLocks noGrp="1"/>
          </p:cNvSpPr>
          <p:nvPr>
            <p:ph idx="1"/>
          </p:nvPr>
        </p:nvSpPr>
        <p:spPr>
          <a:xfrm>
            <a:off x="2107298" y="2133600"/>
            <a:ext cx="8915400" cy="3777622"/>
          </a:xfrm>
        </p:spPr>
        <p:txBody>
          <a:bodyPr>
            <a:normAutofit/>
          </a:bodyPr>
          <a:lstStyle/>
          <a:p>
            <a:pPr algn="just"/>
            <a:r>
              <a:rPr lang="it-IT" dirty="0">
                <a:solidFill>
                  <a:schemeClr val="bg2">
                    <a:lumMod val="10000"/>
                  </a:schemeClr>
                </a:solidFill>
                <a:latin typeface="Arial Hebrew" pitchFamily="2" charset="-79"/>
                <a:ea typeface="Apple Color Emoji" pitchFamily="2" charset="0"/>
                <a:cs typeface="Arial Hebrew" pitchFamily="2" charset="-79"/>
              </a:rPr>
              <a:t>Nella clinica contemporanea, la cura passa anche attraverso fattori </a:t>
            </a:r>
            <a:r>
              <a:rPr lang="it-IT" b="1" dirty="0">
                <a:solidFill>
                  <a:schemeClr val="bg2">
                    <a:lumMod val="10000"/>
                  </a:schemeClr>
                </a:solidFill>
                <a:latin typeface="Arial Hebrew" pitchFamily="2" charset="-79"/>
                <a:ea typeface="Apple Color Emoji" pitchFamily="2" charset="0"/>
                <a:cs typeface="Arial Hebrew" pitchFamily="2" charset="-79"/>
              </a:rPr>
              <a:t>non verbali</a:t>
            </a:r>
            <a:r>
              <a:rPr lang="it-IT" dirty="0">
                <a:solidFill>
                  <a:schemeClr val="bg2">
                    <a:lumMod val="10000"/>
                  </a:schemeClr>
                </a:solidFill>
                <a:latin typeface="Arial Hebrew" pitchFamily="2" charset="-79"/>
                <a:ea typeface="Apple Color Emoji" pitchFamily="2" charset="0"/>
                <a:cs typeface="Arial Hebrew" pitchFamily="2" charset="-79"/>
              </a:rPr>
              <a:t> (tono della voce, postura, ritmo, qualità della presenza) </a:t>
            </a:r>
          </a:p>
          <a:p>
            <a:pPr algn="just"/>
            <a:r>
              <a:rPr lang="it-IT" dirty="0">
                <a:solidFill>
                  <a:schemeClr val="bg2">
                    <a:lumMod val="10000"/>
                  </a:schemeClr>
                </a:solidFill>
                <a:latin typeface="Arial Hebrew" pitchFamily="2" charset="-79"/>
                <a:ea typeface="Apple Color Emoji" pitchFamily="2" charset="0"/>
                <a:cs typeface="Arial Hebrew" pitchFamily="2" charset="-79"/>
              </a:rPr>
              <a:t>La psicoterapia come processo interattivo in cui l’esperienza viene simbolizzata senza essere sostituita dalle parole (</a:t>
            </a:r>
            <a:r>
              <a:rPr lang="it-IT" dirty="0" err="1">
                <a:solidFill>
                  <a:schemeClr val="bg2">
                    <a:lumMod val="10000"/>
                  </a:schemeClr>
                </a:solidFill>
                <a:latin typeface="Arial Hebrew" pitchFamily="2" charset="-79"/>
                <a:ea typeface="Apple Color Emoji" pitchFamily="2" charset="0"/>
                <a:cs typeface="Arial Hebrew" pitchFamily="2" charset="-79"/>
              </a:rPr>
              <a:t>Bollas</a:t>
            </a:r>
            <a:r>
              <a:rPr lang="it-IT" dirty="0">
                <a:solidFill>
                  <a:schemeClr val="bg2">
                    <a:lumMod val="10000"/>
                  </a:schemeClr>
                </a:solidFill>
                <a:latin typeface="Arial Hebrew" pitchFamily="2" charset="-79"/>
                <a:ea typeface="Apple Color Emoji" pitchFamily="2" charset="0"/>
                <a:cs typeface="Arial Hebrew" pitchFamily="2" charset="-79"/>
              </a:rPr>
              <a:t>, 1989)</a:t>
            </a:r>
          </a:p>
          <a:p>
            <a:pPr algn="just"/>
            <a:r>
              <a:rPr lang="it-IT" dirty="0">
                <a:solidFill>
                  <a:schemeClr val="bg2">
                    <a:lumMod val="10000"/>
                  </a:schemeClr>
                </a:solidFill>
                <a:latin typeface="Arial Hebrew" pitchFamily="2" charset="-79"/>
                <a:ea typeface="Apple Color Emoji" pitchFamily="2" charset="0"/>
                <a:cs typeface="Arial Hebrew" pitchFamily="2" charset="-79"/>
              </a:rPr>
              <a:t>Il corpo del terapeuta non è «fuori» dal trattamento: è parte della relazione e dei suoi messaggi impliciti (Lemma, 2018)</a:t>
            </a:r>
          </a:p>
        </p:txBody>
      </p:sp>
    </p:spTree>
    <p:extLst>
      <p:ext uri="{BB962C8B-B14F-4D97-AF65-F5344CB8AC3E}">
        <p14:creationId xmlns:p14="http://schemas.microsoft.com/office/powerpoint/2010/main" val="207044759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3 fasi del trattamento</a:t>
            </a:r>
          </a:p>
        </p:txBody>
      </p:sp>
      <p:sp>
        <p:nvSpPr>
          <p:cNvPr id="3" name="Segnaposto contenuto 2"/>
          <p:cNvSpPr>
            <a:spLocks noGrp="1"/>
          </p:cNvSpPr>
          <p:nvPr>
            <p:ph idx="1"/>
          </p:nvPr>
        </p:nvSpPr>
        <p:spPr/>
        <p:txBody>
          <a:bodyPr>
            <a:normAutofit/>
          </a:bodyPr>
          <a:lstStyle/>
          <a:p>
            <a:r>
              <a:rPr lang="it-IT" b="1" dirty="0"/>
              <a:t>1 fase </a:t>
            </a:r>
            <a:r>
              <a:rPr lang="it-IT" dirty="0"/>
              <a:t>: stabilizzazione dei sintomi e creazione dell’alleanza terapeutica, clima di </a:t>
            </a:r>
            <a:r>
              <a:rPr lang="it-IT" b="1" dirty="0"/>
              <a:t>sicurezza</a:t>
            </a:r>
          </a:p>
          <a:p>
            <a:r>
              <a:rPr lang="it-IT" dirty="0"/>
              <a:t>Tecniche di </a:t>
            </a:r>
            <a:r>
              <a:rPr lang="it-IT" dirty="0" err="1"/>
              <a:t>grounding</a:t>
            </a:r>
            <a:r>
              <a:rPr lang="it-IT" dirty="0"/>
              <a:t> per aiutare </a:t>
            </a:r>
            <a:r>
              <a:rPr lang="it-IT" dirty="0" err="1"/>
              <a:t>ilpaziente</a:t>
            </a:r>
            <a:r>
              <a:rPr lang="it-IT" dirty="0"/>
              <a:t> a mantenere il contatto con la realtà Vs fughe dissociative</a:t>
            </a:r>
          </a:p>
          <a:p>
            <a:r>
              <a:rPr lang="it-IT" dirty="0"/>
              <a:t>Favorire la memoria autobiografica (aiutare il paziente a soffermarsi nei suoi ricordi, ricostruire il contesto, luoghi, circostanze, sensazioni somatiche e sensoriali, emozioni-</a:t>
            </a:r>
            <a:r>
              <a:rPr lang="it-IT" dirty="0">
                <a:sym typeface="Wingdings"/>
              </a:rPr>
              <a:t>incremento della funzione </a:t>
            </a:r>
            <a:r>
              <a:rPr lang="it-IT" dirty="0" err="1">
                <a:sym typeface="Wingdings"/>
              </a:rPr>
              <a:t>mentalizzante</a:t>
            </a:r>
            <a:endParaRPr lang="it-IT" dirty="0">
              <a:sym typeface="Wingdings"/>
            </a:endParaRPr>
          </a:p>
          <a:p>
            <a:pPr marL="0" indent="0">
              <a:buNone/>
            </a:pPr>
            <a:endParaRPr lang="it-IT" dirty="0"/>
          </a:p>
        </p:txBody>
      </p:sp>
    </p:spTree>
    <p:extLst>
      <p:ext uri="{BB962C8B-B14F-4D97-AF65-F5344CB8AC3E}">
        <p14:creationId xmlns:p14="http://schemas.microsoft.com/office/powerpoint/2010/main" val="202557491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38400" y="946810"/>
            <a:ext cx="7310912" cy="461665"/>
          </a:xfrm>
          <a:prstGeom prst="rect">
            <a:avLst/>
          </a:prstGeom>
          <a:noFill/>
        </p:spPr>
        <p:txBody>
          <a:bodyPr wrap="none">
            <a:spAutoFit/>
          </a:bodyPr>
          <a:lstStyle/>
          <a:p>
            <a:pPr>
              <a:defRPr sz="3000" b="1">
                <a:solidFill>
                  <a:srgbClr val="1E3C64"/>
                </a:solidFill>
              </a:defRPr>
            </a:pPr>
            <a:r>
              <a:rPr sz="2400" dirty="0">
                <a:latin typeface="Aptos" panose="020B0004020202020204" pitchFamily="34" charset="0"/>
              </a:rPr>
              <a:t>La </a:t>
            </a:r>
            <a:r>
              <a:rPr sz="2400" dirty="0" err="1">
                <a:latin typeface="Aptos" panose="020B0004020202020204" pitchFamily="34" charset="0"/>
              </a:rPr>
              <a:t>psicoterapia</a:t>
            </a:r>
            <a:r>
              <a:rPr sz="2400" dirty="0">
                <a:latin typeface="Aptos" panose="020B0004020202020204" pitchFamily="34" charset="0"/>
              </a:rPr>
              <a:t> è </a:t>
            </a:r>
            <a:r>
              <a:rPr sz="2400" dirty="0" err="1">
                <a:latin typeface="Aptos" panose="020B0004020202020204" pitchFamily="34" charset="0"/>
              </a:rPr>
              <a:t>una</a:t>
            </a:r>
            <a:r>
              <a:rPr sz="2400" dirty="0">
                <a:latin typeface="Aptos" panose="020B0004020202020204" pitchFamily="34" charset="0"/>
              </a:rPr>
              <a:t> 'cura della </a:t>
            </a:r>
            <a:r>
              <a:rPr sz="2400" dirty="0" err="1">
                <a:latin typeface="Aptos" panose="020B0004020202020204" pitchFamily="34" charset="0"/>
              </a:rPr>
              <a:t>regolazione</a:t>
            </a:r>
            <a:r>
              <a:rPr sz="2400" dirty="0">
                <a:latin typeface="Aptos" panose="020B0004020202020204" pitchFamily="34" charset="0"/>
              </a:rPr>
              <a:t> </a:t>
            </a:r>
            <a:r>
              <a:rPr sz="2400" dirty="0" err="1">
                <a:latin typeface="Aptos" panose="020B0004020202020204" pitchFamily="34" charset="0"/>
              </a:rPr>
              <a:t>affettiva</a:t>
            </a:r>
            <a:r>
              <a:rPr sz="2400" dirty="0">
                <a:latin typeface="Aptos" panose="020B0004020202020204" pitchFamily="34" charset="0"/>
              </a:rPr>
              <a:t>'</a:t>
            </a:r>
          </a:p>
        </p:txBody>
      </p:sp>
      <p:sp>
        <p:nvSpPr>
          <p:cNvPr id="3" name="TextBox 2"/>
          <p:cNvSpPr txBox="1"/>
          <p:nvPr/>
        </p:nvSpPr>
        <p:spPr>
          <a:xfrm>
            <a:off x="1524001" y="1473916"/>
            <a:ext cx="6551271" cy="3270062"/>
          </a:xfrm>
          <a:prstGeom prst="rect">
            <a:avLst/>
          </a:prstGeom>
          <a:noFill/>
        </p:spPr>
        <p:txBody>
          <a:bodyPr wrap="square" anchor="t">
            <a:spAutoFit/>
          </a:bodyPr>
          <a:lstStyle/>
          <a:p>
            <a:pPr>
              <a:lnSpc>
                <a:spcPct val="130000"/>
              </a:lnSpc>
              <a:spcAft>
                <a:spcPts val="1400"/>
              </a:spcAft>
              <a:defRPr sz="2000"/>
            </a:pPr>
            <a:r>
              <a:rPr sz="1600" dirty="0">
                <a:solidFill>
                  <a:schemeClr val="tx2"/>
                </a:solidFill>
                <a:latin typeface="Aptos" panose="020B0004020202020204" pitchFamily="34" charset="0"/>
              </a:rPr>
              <a:t>Schore propone</a:t>
            </a:r>
            <a:r>
              <a:rPr lang="it-IT" sz="1600" dirty="0">
                <a:solidFill>
                  <a:schemeClr val="tx2"/>
                </a:solidFill>
                <a:latin typeface="Aptos" panose="020B0004020202020204" pitchFamily="34" charset="0"/>
              </a:rPr>
              <a:t> quindi</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che</a:t>
            </a:r>
            <a:r>
              <a:rPr sz="1600" dirty="0">
                <a:solidFill>
                  <a:schemeClr val="tx2"/>
                </a:solidFill>
                <a:latin typeface="Aptos" panose="020B0004020202020204" pitchFamily="34" charset="0"/>
              </a:rPr>
              <a:t> il </a:t>
            </a:r>
            <a:r>
              <a:rPr sz="1600" dirty="0" err="1">
                <a:solidFill>
                  <a:schemeClr val="tx2"/>
                </a:solidFill>
                <a:latin typeface="Aptos" panose="020B0004020202020204" pitchFamily="34" charset="0"/>
              </a:rPr>
              <a:t>cambiamento</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terapeutico</a:t>
            </a:r>
            <a:r>
              <a:rPr sz="1600" dirty="0">
                <a:solidFill>
                  <a:schemeClr val="tx2"/>
                </a:solidFill>
                <a:latin typeface="Aptos" panose="020B0004020202020204" pitchFamily="34" charset="0"/>
              </a:rPr>
              <a:t> con </a:t>
            </a:r>
            <a:r>
              <a:rPr sz="1600" dirty="0" err="1">
                <a:solidFill>
                  <a:schemeClr val="tx2"/>
                </a:solidFill>
                <a:latin typeface="Aptos" panose="020B0004020202020204" pitchFamily="34" charset="0"/>
              </a:rPr>
              <a:t>pazienti</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traumatizzati</a:t>
            </a:r>
            <a:r>
              <a:rPr sz="1600" dirty="0">
                <a:solidFill>
                  <a:schemeClr val="tx2"/>
                </a:solidFill>
                <a:latin typeface="Aptos" panose="020B0004020202020204" pitchFamily="34" charset="0"/>
              </a:rPr>
              <a:t> non </a:t>
            </a:r>
            <a:r>
              <a:rPr sz="1600" dirty="0" err="1">
                <a:solidFill>
                  <a:schemeClr val="tx2"/>
                </a:solidFill>
                <a:latin typeface="Aptos" panose="020B0004020202020204" pitchFamily="34" charset="0"/>
              </a:rPr>
              <a:t>avvenga</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principalmente</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attraverso</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interpretazioni</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verbali</a:t>
            </a:r>
            <a:r>
              <a:rPr sz="1600" dirty="0">
                <a:solidFill>
                  <a:schemeClr val="tx2"/>
                </a:solidFill>
                <a:latin typeface="Aptos" panose="020B0004020202020204" pitchFamily="34" charset="0"/>
              </a:rPr>
              <a:t>, ma </a:t>
            </a:r>
            <a:r>
              <a:rPr sz="1600" dirty="0" err="1">
                <a:solidFill>
                  <a:schemeClr val="tx2"/>
                </a:solidFill>
                <a:latin typeface="Aptos" panose="020B0004020202020204" pitchFamily="34" charset="0"/>
              </a:rPr>
              <a:t>attraverso</a:t>
            </a:r>
            <a:r>
              <a:rPr sz="1600" dirty="0">
                <a:solidFill>
                  <a:schemeClr val="tx2"/>
                </a:solidFill>
                <a:latin typeface="Aptos" panose="020B0004020202020204" pitchFamily="34" charset="0"/>
              </a:rPr>
              <a:t>:</a:t>
            </a:r>
            <a:br>
              <a:rPr sz="1600" dirty="0">
                <a:solidFill>
                  <a:schemeClr val="tx2"/>
                </a:solidFill>
                <a:latin typeface="Aptos" panose="020B0004020202020204" pitchFamily="34" charset="0"/>
              </a:rPr>
            </a:b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 La COMUNICAZIONE IMPLICITA </a:t>
            </a:r>
            <a:r>
              <a:rPr sz="1600" dirty="0" err="1">
                <a:solidFill>
                  <a:schemeClr val="tx2"/>
                </a:solidFill>
                <a:latin typeface="Aptos" panose="020B0004020202020204" pitchFamily="34" charset="0"/>
              </a:rPr>
              <a:t>emisfero</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destro</a:t>
            </a:r>
            <a:r>
              <a:rPr sz="1600" dirty="0">
                <a:solidFill>
                  <a:schemeClr val="tx2"/>
                </a:solidFill>
                <a:latin typeface="Aptos" panose="020B0004020202020204" pitchFamily="34" charset="0"/>
              </a:rPr>
              <a:t> ↔ </a:t>
            </a:r>
            <a:r>
              <a:rPr sz="1600" dirty="0" err="1">
                <a:solidFill>
                  <a:schemeClr val="tx2"/>
                </a:solidFill>
                <a:latin typeface="Aptos" panose="020B0004020202020204" pitchFamily="34" charset="0"/>
              </a:rPr>
              <a:t>emisfero</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destro</a:t>
            </a: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 La SINTONIZZAZIONE del </a:t>
            </a:r>
            <a:r>
              <a:rPr sz="1600" dirty="0" err="1">
                <a:solidFill>
                  <a:schemeClr val="tx2"/>
                </a:solidFill>
                <a:latin typeface="Aptos" panose="020B0004020202020204" pitchFamily="34" charset="0"/>
              </a:rPr>
              <a:t>terapeuta</a:t>
            </a:r>
            <a:r>
              <a:rPr sz="1600" dirty="0">
                <a:solidFill>
                  <a:schemeClr val="tx2"/>
                </a:solidFill>
                <a:latin typeface="Aptos" panose="020B0004020202020204" pitchFamily="34" charset="0"/>
              </a:rPr>
              <a:t> con </a:t>
            </a:r>
            <a:r>
              <a:rPr sz="1600" dirty="0" err="1">
                <a:solidFill>
                  <a:schemeClr val="tx2"/>
                </a:solidFill>
                <a:latin typeface="Aptos" panose="020B0004020202020204" pitchFamily="34" charset="0"/>
              </a:rPr>
              <a:t>gli</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stati</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emotivi</a:t>
            </a:r>
            <a:r>
              <a:rPr sz="1600" dirty="0">
                <a:solidFill>
                  <a:schemeClr val="tx2"/>
                </a:solidFill>
                <a:latin typeface="Aptos" panose="020B0004020202020204" pitchFamily="34" charset="0"/>
              </a:rPr>
              <a:t> del </a:t>
            </a:r>
            <a:r>
              <a:rPr sz="1600" dirty="0" err="1">
                <a:solidFill>
                  <a:schemeClr val="tx2"/>
                </a:solidFill>
                <a:latin typeface="Aptos" panose="020B0004020202020204" pitchFamily="34" charset="0"/>
              </a:rPr>
              <a:t>paziente</a:t>
            </a: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 La REGOLAZIONE INTERATTIVA degli affetti</a:t>
            </a: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 La </a:t>
            </a:r>
            <a:r>
              <a:rPr sz="1600" dirty="0" err="1">
                <a:solidFill>
                  <a:schemeClr val="tx2"/>
                </a:solidFill>
                <a:latin typeface="Aptos" panose="020B0004020202020204" pitchFamily="34" charset="0"/>
              </a:rPr>
              <a:t>creazione</a:t>
            </a:r>
            <a:r>
              <a:rPr sz="1600" dirty="0">
                <a:solidFill>
                  <a:schemeClr val="tx2"/>
                </a:solidFill>
                <a:latin typeface="Aptos" panose="020B0004020202020204" pitchFamily="34" charset="0"/>
              </a:rPr>
              <a:t> di un AMBIENTE SICURO per </a:t>
            </a:r>
            <a:r>
              <a:rPr sz="1600" dirty="0" err="1">
                <a:solidFill>
                  <a:schemeClr val="tx2"/>
                </a:solidFill>
                <a:latin typeface="Aptos" panose="020B0004020202020204" pitchFamily="34" charset="0"/>
              </a:rPr>
              <a:t>rivisitare</a:t>
            </a:r>
            <a:r>
              <a:rPr sz="1600" dirty="0">
                <a:solidFill>
                  <a:schemeClr val="tx2"/>
                </a:solidFill>
                <a:latin typeface="Aptos" panose="020B0004020202020204" pitchFamily="34" charset="0"/>
              </a:rPr>
              <a:t> il trauma</a:t>
            </a:r>
            <a:br>
              <a:rPr sz="1600" dirty="0">
                <a:solidFill>
                  <a:schemeClr val="tx2"/>
                </a:solidFill>
                <a:latin typeface="Aptos" panose="020B0004020202020204" pitchFamily="34" charset="0"/>
              </a:rPr>
            </a:b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Il </a:t>
            </a:r>
            <a:r>
              <a:rPr sz="1600" dirty="0" err="1">
                <a:solidFill>
                  <a:schemeClr val="tx2"/>
                </a:solidFill>
                <a:latin typeface="Aptos" panose="020B0004020202020204" pitchFamily="34" charset="0"/>
              </a:rPr>
              <a:t>terapeuta</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usa</a:t>
            </a:r>
            <a:r>
              <a:rPr sz="1600" dirty="0">
                <a:solidFill>
                  <a:schemeClr val="tx2"/>
                </a:solidFill>
                <a:latin typeface="Aptos" panose="020B0004020202020204" pitchFamily="34" charset="0"/>
              </a:rPr>
              <a:t> le </a:t>
            </a:r>
            <a:r>
              <a:rPr sz="1600" dirty="0" err="1">
                <a:solidFill>
                  <a:schemeClr val="tx2"/>
                </a:solidFill>
                <a:latin typeface="Aptos" panose="020B0004020202020204" pitchFamily="34" charset="0"/>
              </a:rPr>
              <a:t>proprie</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capacità</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dell'emisfero</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destro</a:t>
            </a:r>
            <a:r>
              <a:rPr sz="1600" dirty="0">
                <a:solidFill>
                  <a:schemeClr val="tx2"/>
                </a:solidFill>
                <a:latin typeface="Aptos" panose="020B0004020202020204" pitchFamily="34" charset="0"/>
              </a:rPr>
              <a:t>:</a:t>
            </a:r>
          </a:p>
        </p:txBody>
      </p:sp>
      <p:sp>
        <p:nvSpPr>
          <p:cNvPr id="5" name="CasellaDiTesto 4">
            <a:extLst>
              <a:ext uri="{FF2B5EF4-FFF2-40B4-BE49-F238E27FC236}">
                <a16:creationId xmlns:a16="http://schemas.microsoft.com/office/drawing/2014/main" id="{13C8E29F-508D-E7D1-FD30-E38AB46327E1}"/>
              </a:ext>
            </a:extLst>
          </p:cNvPr>
          <p:cNvSpPr txBox="1"/>
          <p:nvPr/>
        </p:nvSpPr>
        <p:spPr>
          <a:xfrm>
            <a:off x="1686046" y="4737754"/>
            <a:ext cx="3313728" cy="646331"/>
          </a:xfrm>
          <a:prstGeom prst="rect">
            <a:avLst/>
          </a:prstGeom>
          <a:noFill/>
        </p:spPr>
        <p:txBody>
          <a:bodyPr wrap="none" rtlCol="0">
            <a:spAutoFit/>
          </a:bodyPr>
          <a:lstStyle/>
          <a:p>
            <a:r>
              <a:rPr lang="it-IT" dirty="0">
                <a:solidFill>
                  <a:schemeClr val="tx2"/>
                </a:solidFill>
                <a:latin typeface="Aptos" panose="020B0004020202020204" pitchFamily="34" charset="0"/>
              </a:rPr>
              <a:t>- Lettura delle espressioni facciali</a:t>
            </a:r>
            <a:br>
              <a:rPr lang="it-IT" dirty="0">
                <a:solidFill>
                  <a:schemeClr val="tx2"/>
                </a:solidFill>
                <a:latin typeface="Aptos" panose="020B0004020202020204" pitchFamily="34" charset="0"/>
              </a:rPr>
            </a:br>
            <a:endParaRPr lang="it-IT" dirty="0"/>
          </a:p>
        </p:txBody>
      </p:sp>
      <p:sp>
        <p:nvSpPr>
          <p:cNvPr id="6" name="CasellaDiTesto 5">
            <a:extLst>
              <a:ext uri="{FF2B5EF4-FFF2-40B4-BE49-F238E27FC236}">
                <a16:creationId xmlns:a16="http://schemas.microsoft.com/office/drawing/2014/main" id="{BF4E5717-EF66-55DA-5173-0E39F0AE3F90}"/>
              </a:ext>
            </a:extLst>
          </p:cNvPr>
          <p:cNvSpPr txBox="1"/>
          <p:nvPr/>
        </p:nvSpPr>
        <p:spPr>
          <a:xfrm>
            <a:off x="1686047" y="5060918"/>
            <a:ext cx="3079689" cy="923330"/>
          </a:xfrm>
          <a:prstGeom prst="rect">
            <a:avLst/>
          </a:prstGeom>
          <a:noFill/>
        </p:spPr>
        <p:txBody>
          <a:bodyPr wrap="none" rtlCol="0">
            <a:spAutoFit/>
          </a:bodyPr>
          <a:lstStyle/>
          <a:p>
            <a:r>
              <a:rPr lang="it-IT" dirty="0">
                <a:solidFill>
                  <a:schemeClr val="tx2"/>
                </a:solidFill>
                <a:latin typeface="Aptos" panose="020B0004020202020204" pitchFamily="34" charset="0"/>
              </a:rPr>
              <a:t>• Modulazione del tono di voce</a:t>
            </a:r>
            <a:br>
              <a:rPr lang="it-IT" dirty="0">
                <a:solidFill>
                  <a:schemeClr val="tx2"/>
                </a:solidFill>
                <a:latin typeface="Aptos" panose="020B0004020202020204" pitchFamily="34" charset="0"/>
              </a:rPr>
            </a:br>
            <a:endParaRPr lang="it-IT" dirty="0"/>
          </a:p>
          <a:p>
            <a:endParaRPr lang="it-IT" dirty="0"/>
          </a:p>
        </p:txBody>
      </p:sp>
      <p:sp>
        <p:nvSpPr>
          <p:cNvPr id="7" name="CasellaDiTesto 6">
            <a:extLst>
              <a:ext uri="{FF2B5EF4-FFF2-40B4-BE49-F238E27FC236}">
                <a16:creationId xmlns:a16="http://schemas.microsoft.com/office/drawing/2014/main" id="{1C8E56BC-2DF1-2F98-12C4-F7AC384A4FCB}"/>
              </a:ext>
            </a:extLst>
          </p:cNvPr>
          <p:cNvSpPr txBox="1"/>
          <p:nvPr/>
        </p:nvSpPr>
        <p:spPr>
          <a:xfrm>
            <a:off x="1686046" y="5397118"/>
            <a:ext cx="3278462" cy="369332"/>
          </a:xfrm>
          <a:prstGeom prst="rect">
            <a:avLst/>
          </a:prstGeom>
          <a:noFill/>
        </p:spPr>
        <p:txBody>
          <a:bodyPr wrap="none" rtlCol="0">
            <a:spAutoFit/>
          </a:bodyPr>
          <a:lstStyle/>
          <a:p>
            <a:r>
              <a:rPr lang="it-IT" dirty="0">
                <a:solidFill>
                  <a:schemeClr val="tx2"/>
                </a:solidFill>
                <a:latin typeface="Aptos" panose="020B0004020202020204" pitchFamily="34" charset="0"/>
              </a:rPr>
              <a:t>• Sintonia con i ritmi del paziente</a:t>
            </a:r>
            <a:endParaRPr lang="it-IT" dirty="0"/>
          </a:p>
        </p:txBody>
      </p:sp>
      <p:sp>
        <p:nvSpPr>
          <p:cNvPr id="9" name="CasellaDiTesto 8">
            <a:extLst>
              <a:ext uri="{FF2B5EF4-FFF2-40B4-BE49-F238E27FC236}">
                <a16:creationId xmlns:a16="http://schemas.microsoft.com/office/drawing/2014/main" id="{49E5A6AC-B764-A4FC-C3AF-C579CC277D25}"/>
              </a:ext>
            </a:extLst>
          </p:cNvPr>
          <p:cNvSpPr txBox="1"/>
          <p:nvPr/>
        </p:nvSpPr>
        <p:spPr>
          <a:xfrm>
            <a:off x="1686046" y="5690683"/>
            <a:ext cx="4435830" cy="369332"/>
          </a:xfrm>
          <a:prstGeom prst="rect">
            <a:avLst/>
          </a:prstGeom>
          <a:noFill/>
        </p:spPr>
        <p:txBody>
          <a:bodyPr wrap="none" rtlCol="0">
            <a:spAutoFit/>
          </a:bodyPr>
          <a:lstStyle/>
          <a:p>
            <a:r>
              <a:rPr lang="it-IT" dirty="0">
                <a:solidFill>
                  <a:schemeClr val="tx2"/>
                </a:solidFill>
                <a:latin typeface="Aptos" panose="020B0004020202020204" pitchFamily="34" charset="0"/>
              </a:rPr>
              <a:t>- Regolazione della propria presenza corporea</a:t>
            </a:r>
            <a:endParaRPr lang="it-IT" dirty="0"/>
          </a:p>
        </p:txBody>
      </p:sp>
      <p:pic>
        <p:nvPicPr>
          <p:cNvPr id="21506" name="Picture 2" descr="Rene Magritte Terapista, 1937, 31×48 cm: Descrizione dell'opera | Arthive">
            <a:extLst>
              <a:ext uri="{FF2B5EF4-FFF2-40B4-BE49-F238E27FC236}">
                <a16:creationId xmlns:a16="http://schemas.microsoft.com/office/drawing/2014/main" id="{C5DCCC85-CE1D-B7D4-F7C4-A2240062CE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53697" y="2329420"/>
            <a:ext cx="2263603" cy="27314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0666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9"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C3C74D-90C1-FA45-96E9-FECD67828040}"/>
              </a:ext>
            </a:extLst>
          </p:cNvPr>
          <p:cNvSpPr>
            <a:spLocks noGrp="1"/>
          </p:cNvSpPr>
          <p:nvPr>
            <p:ph type="title"/>
          </p:nvPr>
        </p:nvSpPr>
        <p:spPr/>
        <p:txBody>
          <a:bodyPr/>
          <a:lstStyle/>
          <a:p>
            <a:pPr algn="ctr"/>
            <a:r>
              <a:rPr lang="it-IT" b="1" dirty="0">
                <a:solidFill>
                  <a:schemeClr val="bg2">
                    <a:lumMod val="10000"/>
                  </a:schemeClr>
                </a:solidFill>
                <a:latin typeface="Apple Color Emoji" pitchFamily="2" charset="0"/>
                <a:ea typeface="Apple Color Emoji" pitchFamily="2" charset="0"/>
              </a:rPr>
              <a:t>Corpo e setting: una continuità clinica</a:t>
            </a:r>
          </a:p>
        </p:txBody>
      </p:sp>
      <p:sp>
        <p:nvSpPr>
          <p:cNvPr id="3" name="Segnaposto contenuto 2">
            <a:extLst>
              <a:ext uri="{FF2B5EF4-FFF2-40B4-BE49-F238E27FC236}">
                <a16:creationId xmlns:a16="http://schemas.microsoft.com/office/drawing/2014/main" id="{D59378F7-0235-454D-BC0F-5741BE5EBC68}"/>
              </a:ext>
            </a:extLst>
          </p:cNvPr>
          <p:cNvSpPr>
            <a:spLocks noGrp="1"/>
          </p:cNvSpPr>
          <p:nvPr>
            <p:ph idx="1"/>
          </p:nvPr>
        </p:nvSpPr>
        <p:spPr/>
        <p:txBody>
          <a:bodyPr/>
          <a:lstStyle/>
          <a:p>
            <a:pPr algn="just"/>
            <a:r>
              <a:rPr lang="it-IT" dirty="0">
                <a:solidFill>
                  <a:schemeClr val="bg2">
                    <a:lumMod val="10000"/>
                  </a:schemeClr>
                </a:solidFill>
                <a:latin typeface="Arial Hebrew" pitchFamily="2" charset="-79"/>
                <a:ea typeface="Apple Color Emoji" pitchFamily="2" charset="0"/>
                <a:cs typeface="Arial Hebrew" pitchFamily="2" charset="-79"/>
              </a:rPr>
              <a:t>Il corpo dell’analista può essere pensato come </a:t>
            </a:r>
            <a:r>
              <a:rPr lang="it-IT" b="1" dirty="0">
                <a:solidFill>
                  <a:schemeClr val="bg2">
                    <a:lumMod val="10000"/>
                  </a:schemeClr>
                </a:solidFill>
                <a:latin typeface="Arial Hebrew" pitchFamily="2" charset="-79"/>
                <a:ea typeface="Apple Color Emoji" pitchFamily="2" charset="0"/>
                <a:cs typeface="Arial Hebrew" pitchFamily="2" charset="-79"/>
              </a:rPr>
              <a:t>«caratteristica personificata» del setting</a:t>
            </a:r>
            <a:r>
              <a:rPr lang="it-IT" dirty="0">
                <a:solidFill>
                  <a:schemeClr val="bg2">
                    <a:lumMod val="10000"/>
                  </a:schemeClr>
                </a:solidFill>
                <a:latin typeface="Arial Hebrew" pitchFamily="2" charset="-79"/>
                <a:ea typeface="Apple Color Emoji" pitchFamily="2" charset="0"/>
                <a:cs typeface="Arial Hebrew" pitchFamily="2" charset="-79"/>
              </a:rPr>
              <a:t>, con funzione anche contenitiva (Lemma, 2014)</a:t>
            </a:r>
          </a:p>
          <a:p>
            <a:pPr algn="just"/>
            <a:r>
              <a:rPr lang="it-IT" dirty="0">
                <a:solidFill>
                  <a:schemeClr val="bg2">
                    <a:lumMod val="10000"/>
                  </a:schemeClr>
                </a:solidFill>
                <a:latin typeface="Arial Hebrew" pitchFamily="2" charset="-79"/>
                <a:ea typeface="Apple Color Emoji" pitchFamily="2" charset="0"/>
                <a:cs typeface="Arial Hebrew" pitchFamily="2" charset="-79"/>
              </a:rPr>
              <a:t>«Personalizzazione» del setting: ciò che è stabile e affidabile si intreccia con la presenza viva del terapeuta (holding/continuità)</a:t>
            </a:r>
          </a:p>
          <a:p>
            <a:pPr algn="just"/>
            <a:r>
              <a:rPr lang="it-IT" dirty="0">
                <a:solidFill>
                  <a:schemeClr val="bg2">
                    <a:lumMod val="10000"/>
                  </a:schemeClr>
                </a:solidFill>
                <a:latin typeface="Arial Hebrew" pitchFamily="2" charset="-79"/>
                <a:ea typeface="Apple Color Emoji" pitchFamily="2" charset="0"/>
                <a:cs typeface="Arial Hebrew" pitchFamily="2" charset="-79"/>
              </a:rPr>
              <a:t>Implicazione: la sicurezza non è solo «cornice», ma qualità incarnata del contatto (ritmo, tono, sguardo, distanza)</a:t>
            </a:r>
          </a:p>
        </p:txBody>
      </p:sp>
    </p:spTree>
    <p:extLst>
      <p:ext uri="{BB962C8B-B14F-4D97-AF65-F5344CB8AC3E}">
        <p14:creationId xmlns:p14="http://schemas.microsoft.com/office/powerpoint/2010/main" val="17600925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2 fase</a:t>
            </a:r>
          </a:p>
        </p:txBody>
      </p:sp>
      <p:sp>
        <p:nvSpPr>
          <p:cNvPr id="3" name="Segnaposto contenuto 2"/>
          <p:cNvSpPr>
            <a:spLocks noGrp="1"/>
          </p:cNvSpPr>
          <p:nvPr>
            <p:ph idx="1"/>
          </p:nvPr>
        </p:nvSpPr>
        <p:spPr/>
        <p:txBody>
          <a:bodyPr/>
          <a:lstStyle/>
          <a:p>
            <a:r>
              <a:rPr lang="it-IT" dirty="0">
                <a:sym typeface="Wingdings"/>
              </a:rPr>
              <a:t>lavorare sulle memorie traumatiche. </a:t>
            </a:r>
            <a:r>
              <a:rPr lang="it-IT" dirty="0"/>
              <a:t>ATTENZIONE: TRATTARE LE MEMORIE TRAUMATICHE SOLO DOPO CHE SI è CREATA UNA SOLIDA ALLEANZA TERAPEUTICA</a:t>
            </a:r>
          </a:p>
          <a:p>
            <a:r>
              <a:rPr lang="it-IT" dirty="0"/>
              <a:t> nella prima fase solo ascolto rispettoso e chiedersi: </a:t>
            </a:r>
            <a:r>
              <a:rPr lang="it-IT" b="1" dirty="0"/>
              <a:t>quali risorse gli hanno permesso di sopravvivere</a:t>
            </a:r>
            <a:r>
              <a:rPr lang="it-IT" dirty="0"/>
              <a:t>?</a:t>
            </a:r>
          </a:p>
          <a:p>
            <a:r>
              <a:rPr lang="it-IT" dirty="0"/>
              <a:t>Riconoscere con poche e semplici frasi l’entità della sofferenza. Dichiarare la </a:t>
            </a:r>
            <a:r>
              <a:rPr lang="it-IT" dirty="0" err="1"/>
              <a:t>disponibiità</a:t>
            </a:r>
            <a:r>
              <a:rPr lang="it-IT" dirty="0"/>
              <a:t> all’ascolto senza chiedere ulteriori informazioni se non sono verbalizzate spontaneamente (FINESTRA DI TOLLERANZA)</a:t>
            </a:r>
          </a:p>
          <a:p>
            <a:pPr marL="0" indent="0">
              <a:buNone/>
            </a:pPr>
            <a:endParaRPr lang="it-IT" dirty="0"/>
          </a:p>
          <a:p>
            <a:endParaRPr lang="it-IT" dirty="0"/>
          </a:p>
        </p:txBody>
      </p:sp>
    </p:spTree>
    <p:extLst>
      <p:ext uri="{BB962C8B-B14F-4D97-AF65-F5344CB8AC3E}">
        <p14:creationId xmlns:p14="http://schemas.microsoft.com/office/powerpoint/2010/main" val="161702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Oval 12"/>
          <p:cNvSpPr>
            <a:spLocks noChangeArrowheads="1"/>
          </p:cNvSpPr>
          <p:nvPr/>
        </p:nvSpPr>
        <p:spPr bwMode="auto">
          <a:xfrm>
            <a:off x="8040688" y="6092825"/>
            <a:ext cx="1873250" cy="692150"/>
          </a:xfrm>
          <a:prstGeom prst="ellipse">
            <a:avLst/>
          </a:prstGeom>
          <a:solidFill>
            <a:srgbClr val="FFFF99">
              <a:alpha val="78038"/>
            </a:srgbClr>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it-IT" altLang="it-IT"/>
          </a:p>
        </p:txBody>
      </p:sp>
      <p:sp>
        <p:nvSpPr>
          <p:cNvPr id="11267" name="Oval 11"/>
          <p:cNvSpPr>
            <a:spLocks noChangeArrowheads="1"/>
          </p:cNvSpPr>
          <p:nvPr/>
        </p:nvSpPr>
        <p:spPr bwMode="auto">
          <a:xfrm>
            <a:off x="1847850" y="6021388"/>
            <a:ext cx="1873250" cy="692150"/>
          </a:xfrm>
          <a:prstGeom prst="ellipse">
            <a:avLst/>
          </a:prstGeom>
          <a:solidFill>
            <a:srgbClr val="FFFF99">
              <a:alpha val="78038"/>
            </a:srgbClr>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it-IT" altLang="it-IT"/>
          </a:p>
        </p:txBody>
      </p:sp>
      <p:sp>
        <p:nvSpPr>
          <p:cNvPr id="11268" name="Rectangle 2"/>
          <p:cNvSpPr>
            <a:spLocks noGrp="1" noChangeArrowheads="1"/>
          </p:cNvSpPr>
          <p:nvPr>
            <p:ph type="title"/>
          </p:nvPr>
        </p:nvSpPr>
        <p:spPr>
          <a:xfrm>
            <a:off x="1981200" y="457201"/>
            <a:ext cx="8229600" cy="811213"/>
          </a:xfrm>
        </p:spPr>
        <p:txBody>
          <a:bodyPr/>
          <a:lstStyle/>
          <a:p>
            <a:pPr eaLnBrk="1" hangingPunct="1"/>
            <a:r>
              <a:rPr lang="it-IT" altLang="it-IT"/>
              <a:t>Attaccamento</a:t>
            </a:r>
          </a:p>
        </p:txBody>
      </p:sp>
      <p:sp>
        <p:nvSpPr>
          <p:cNvPr id="11269" name="Rectangle 3"/>
          <p:cNvSpPr>
            <a:spLocks noGrp="1" noChangeArrowheads="1"/>
          </p:cNvSpPr>
          <p:nvPr>
            <p:ph type="body" idx="1"/>
          </p:nvPr>
        </p:nvSpPr>
        <p:spPr>
          <a:xfrm>
            <a:off x="1703389" y="1341438"/>
            <a:ext cx="8713787" cy="1295400"/>
          </a:xfrm>
        </p:spPr>
        <p:txBody>
          <a:bodyPr/>
          <a:lstStyle/>
          <a:p>
            <a:pPr eaLnBrk="1" hangingPunct="1">
              <a:lnSpc>
                <a:spcPct val="90000"/>
              </a:lnSpc>
            </a:pPr>
            <a:r>
              <a:rPr lang="it-IT" altLang="it-IT" sz="2800"/>
              <a:t>Predisposizione biologica del piccolo verso la figura che gli assicura la sopravvivenza prendendosi cura di lui.</a:t>
            </a:r>
          </a:p>
        </p:txBody>
      </p:sp>
      <p:sp>
        <p:nvSpPr>
          <p:cNvPr id="11270" name="Text Box 4"/>
          <p:cNvSpPr txBox="1">
            <a:spLocks noChangeArrowheads="1"/>
          </p:cNvSpPr>
          <p:nvPr/>
        </p:nvSpPr>
        <p:spPr bwMode="auto">
          <a:xfrm>
            <a:off x="2208213" y="2708275"/>
            <a:ext cx="2303462" cy="677108"/>
          </a:xfrm>
          <a:prstGeom prst="rect">
            <a:avLst/>
          </a:prstGeom>
          <a:solidFill>
            <a:srgbClr val="CCFFCC"/>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it-IT" altLang="it-IT" sz="1900"/>
              <a:t>Percezione di un pericolo</a:t>
            </a:r>
          </a:p>
        </p:txBody>
      </p:sp>
      <p:sp>
        <p:nvSpPr>
          <p:cNvPr id="11271" name="Text Box 5"/>
          <p:cNvSpPr txBox="1">
            <a:spLocks noChangeArrowheads="1"/>
          </p:cNvSpPr>
          <p:nvPr/>
        </p:nvSpPr>
        <p:spPr bwMode="auto">
          <a:xfrm>
            <a:off x="4872038" y="3355975"/>
            <a:ext cx="2303462" cy="969496"/>
          </a:xfrm>
          <a:prstGeom prst="rect">
            <a:avLst/>
          </a:prstGeom>
          <a:solidFill>
            <a:srgbClr val="FFCC99"/>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it-IT" altLang="it-IT" sz="1900"/>
              <a:t>Attivazione del sistema di attaccamento</a:t>
            </a:r>
          </a:p>
        </p:txBody>
      </p:sp>
      <p:sp>
        <p:nvSpPr>
          <p:cNvPr id="11272" name="Text Box 6"/>
          <p:cNvSpPr txBox="1">
            <a:spLocks noChangeArrowheads="1"/>
          </p:cNvSpPr>
          <p:nvPr/>
        </p:nvSpPr>
        <p:spPr bwMode="auto">
          <a:xfrm>
            <a:off x="7537451" y="4279900"/>
            <a:ext cx="2519363" cy="1554272"/>
          </a:xfrm>
          <a:prstGeom prst="rect">
            <a:avLst/>
          </a:prstGeom>
          <a:solidFill>
            <a:srgbClr val="99CCFF">
              <a:alpha val="69019"/>
            </a:srgbClr>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it-IT" altLang="it-IT" sz="1900"/>
              <a:t>Attuazione di schemi comportamentali pre-programmati che producono vicinanza con la madre</a:t>
            </a:r>
          </a:p>
        </p:txBody>
      </p:sp>
      <p:sp>
        <p:nvSpPr>
          <p:cNvPr id="11273" name="AutoShape 7"/>
          <p:cNvSpPr>
            <a:spLocks noChangeArrowheads="1"/>
          </p:cNvSpPr>
          <p:nvPr/>
        </p:nvSpPr>
        <p:spPr bwMode="auto">
          <a:xfrm>
            <a:off x="4008439" y="3500438"/>
            <a:ext cx="504825" cy="576262"/>
          </a:xfrm>
          <a:prstGeom prst="curvedRightArrow">
            <a:avLst>
              <a:gd name="adj1" fmla="val 17989"/>
              <a:gd name="adj2" fmla="val 45660"/>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it-IT" altLang="it-IT"/>
          </a:p>
        </p:txBody>
      </p:sp>
      <p:sp>
        <p:nvSpPr>
          <p:cNvPr id="11274" name="AutoShape 8"/>
          <p:cNvSpPr>
            <a:spLocks noChangeArrowheads="1"/>
          </p:cNvSpPr>
          <p:nvPr/>
        </p:nvSpPr>
        <p:spPr bwMode="auto">
          <a:xfrm>
            <a:off x="6670676" y="4579938"/>
            <a:ext cx="504825" cy="576262"/>
          </a:xfrm>
          <a:prstGeom prst="curvedRightArrow">
            <a:avLst>
              <a:gd name="adj1" fmla="val 17989"/>
              <a:gd name="adj2" fmla="val 45660"/>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it-IT" altLang="it-IT"/>
          </a:p>
        </p:txBody>
      </p:sp>
      <p:sp>
        <p:nvSpPr>
          <p:cNvPr id="11275" name="Text Box 9"/>
          <p:cNvSpPr txBox="1">
            <a:spLocks noChangeArrowheads="1"/>
          </p:cNvSpPr>
          <p:nvPr/>
        </p:nvSpPr>
        <p:spPr bwMode="auto">
          <a:xfrm>
            <a:off x="1847850" y="6092825"/>
            <a:ext cx="1944688" cy="609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it-IT" altLang="it-IT" sz="1700" b="1"/>
              <a:t>Vicinanza alla madre</a:t>
            </a:r>
          </a:p>
        </p:txBody>
      </p:sp>
      <p:sp>
        <p:nvSpPr>
          <p:cNvPr id="11276" name="Text Box 10"/>
          <p:cNvSpPr txBox="1">
            <a:spLocks noChangeArrowheads="1"/>
          </p:cNvSpPr>
          <p:nvPr/>
        </p:nvSpPr>
        <p:spPr bwMode="auto">
          <a:xfrm>
            <a:off x="8040689" y="6132513"/>
            <a:ext cx="1944687" cy="609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it-IT" altLang="it-IT" sz="1700" b="1"/>
              <a:t>Esplorazione dell’ambiente</a:t>
            </a:r>
          </a:p>
        </p:txBody>
      </p:sp>
      <p:sp>
        <p:nvSpPr>
          <p:cNvPr id="11277" name="Line 13"/>
          <p:cNvSpPr>
            <a:spLocks noChangeShapeType="1"/>
          </p:cNvSpPr>
          <p:nvPr/>
        </p:nvSpPr>
        <p:spPr bwMode="auto">
          <a:xfrm>
            <a:off x="3792539" y="6381750"/>
            <a:ext cx="4175125"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it-IT"/>
          </a:p>
        </p:txBody>
      </p:sp>
    </p:spTree>
    <p:extLst>
      <p:ext uri="{BB962C8B-B14F-4D97-AF65-F5344CB8AC3E}">
        <p14:creationId xmlns:p14="http://schemas.microsoft.com/office/powerpoint/2010/main" val="169685515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2 fase</a:t>
            </a:r>
          </a:p>
        </p:txBody>
      </p:sp>
      <p:sp>
        <p:nvSpPr>
          <p:cNvPr id="3" name="Segnaposto contenuto 2"/>
          <p:cNvSpPr>
            <a:spLocks noGrp="1"/>
          </p:cNvSpPr>
          <p:nvPr>
            <p:ph idx="1"/>
          </p:nvPr>
        </p:nvSpPr>
        <p:spPr/>
        <p:txBody>
          <a:bodyPr>
            <a:normAutofit/>
          </a:bodyPr>
          <a:lstStyle/>
          <a:p>
            <a:r>
              <a:rPr lang="it-IT" dirty="0"/>
              <a:t>COME CREDE CHE GLI EVENTI TRAUMATICI DEL PASSATO STIANO INFLUENZANDO LA SUA VITA PRESENTE? Dalle risposte spesso possiamo cogliere le credenze patogene rigide es. idea di non valere nulla o che gli altri non siano emotivamente disponibili (credenze generalizzate)</a:t>
            </a:r>
          </a:p>
          <a:p>
            <a:r>
              <a:rPr lang="it-IT" dirty="0"/>
              <a:t>NONLAVORIAMO SULLE MEMORIE TRAUMATICHE SE NON C’è UNA MIGLIORATA </a:t>
            </a:r>
            <a:r>
              <a:rPr lang="it-IT" dirty="0" err="1"/>
              <a:t>CAPACITà</a:t>
            </a:r>
            <a:r>
              <a:rPr lang="it-IT" dirty="0"/>
              <a:t> DI MENTALIZZARE, SENSO DI SICUREZZA E MAGGIORE </a:t>
            </a:r>
            <a:r>
              <a:rPr lang="it-IT" dirty="0" err="1"/>
              <a:t>CAPACITà</a:t>
            </a:r>
            <a:r>
              <a:rPr lang="it-IT" dirty="0"/>
              <a:t> DI CONTROLLO</a:t>
            </a:r>
          </a:p>
          <a:p>
            <a:r>
              <a:rPr lang="it-IT" dirty="0"/>
              <a:t>VALIDARE LE SUE EMOZIONI COME LA VERGOGNA (DARE </a:t>
            </a:r>
            <a:r>
              <a:rPr lang="it-IT" dirty="0" err="1"/>
              <a:t>DIGNITà</a:t>
            </a:r>
            <a:r>
              <a:rPr lang="it-IT" dirty="0"/>
              <a:t> E DECATASTROFIZZAZIONE)</a:t>
            </a:r>
          </a:p>
          <a:p>
            <a:r>
              <a:rPr lang="it-IT" dirty="0"/>
              <a:t>Creare dei confini chiari tra passato e presente come una diga che evita lo sconfinamento del trauma passato nel presente</a:t>
            </a:r>
          </a:p>
        </p:txBody>
      </p:sp>
    </p:spTree>
    <p:extLst>
      <p:ext uri="{BB962C8B-B14F-4D97-AF65-F5344CB8AC3E}">
        <p14:creationId xmlns:p14="http://schemas.microsoft.com/office/powerpoint/2010/main" val="196262315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Integrazione delle memorie traumatiche</a:t>
            </a:r>
          </a:p>
        </p:txBody>
      </p:sp>
      <p:sp>
        <p:nvSpPr>
          <p:cNvPr id="3" name="Segnaposto contenuto 2"/>
          <p:cNvSpPr>
            <a:spLocks noGrp="1"/>
          </p:cNvSpPr>
          <p:nvPr>
            <p:ph idx="1"/>
          </p:nvPr>
        </p:nvSpPr>
        <p:spPr/>
        <p:txBody>
          <a:bodyPr/>
          <a:lstStyle/>
          <a:p>
            <a:r>
              <a:rPr lang="it-IT" dirty="0"/>
              <a:t>Integrarla alla narrazione autobiografica dotando di senso ciò che è accaduto. </a:t>
            </a:r>
          </a:p>
          <a:p>
            <a:r>
              <a:rPr lang="it-IT" dirty="0"/>
              <a:t>Aiutare il paziente a riappropriarsi della </a:t>
            </a:r>
            <a:r>
              <a:rPr lang="it-IT" dirty="0" err="1"/>
              <a:t>porpria</a:t>
            </a:r>
            <a:r>
              <a:rPr lang="it-IT" dirty="0"/>
              <a:t> storia e vedersi attraverso gli occhi del terapeuta</a:t>
            </a:r>
          </a:p>
          <a:p>
            <a:r>
              <a:rPr lang="it-IT" dirty="0"/>
              <a:t>3 FASE: CONFERMARE, SOSTENERE E PROMUOVERE LE NUOVE </a:t>
            </a:r>
            <a:r>
              <a:rPr lang="it-IT" dirty="0" err="1"/>
              <a:t>CAPACITà</a:t>
            </a:r>
            <a:r>
              <a:rPr lang="it-IT" dirty="0"/>
              <a:t> DEL PAZIENTE DIALOGANDO SUL MODO CON CUI LE ESERCITA NELLA VITA QUOTIDIANA. </a:t>
            </a:r>
          </a:p>
          <a:p>
            <a:r>
              <a:rPr lang="it-IT" dirty="0"/>
              <a:t>Spostamento dal passato al presente e futuro prossimo.</a:t>
            </a:r>
          </a:p>
        </p:txBody>
      </p:sp>
    </p:spTree>
    <p:extLst>
      <p:ext uri="{BB962C8B-B14F-4D97-AF65-F5344CB8AC3E}">
        <p14:creationId xmlns:p14="http://schemas.microsoft.com/office/powerpoint/2010/main" val="209195561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MODELLI E TERAPIE</a:t>
            </a:r>
          </a:p>
        </p:txBody>
      </p:sp>
      <p:sp>
        <p:nvSpPr>
          <p:cNvPr id="3" name="Segnaposto contenuto 2"/>
          <p:cNvSpPr>
            <a:spLocks noGrp="1"/>
          </p:cNvSpPr>
          <p:nvPr>
            <p:ph idx="1"/>
          </p:nvPr>
        </p:nvSpPr>
        <p:spPr/>
        <p:txBody>
          <a:bodyPr/>
          <a:lstStyle/>
          <a:p>
            <a:r>
              <a:rPr lang="it-IT" dirty="0"/>
              <a:t>EMDR: utile nel trattamento delle memorie traumatiche, potenzia la comunicazione tra i due emisferi</a:t>
            </a:r>
          </a:p>
          <a:p>
            <a:r>
              <a:rPr lang="it-IT" dirty="0"/>
              <a:t> La terapia con l’EMDR è focalizzata sulla memoria episodica, prestando attenzione clinica ai diversi canali, sensoriali, emotivi e cognitivi che compongono l’esperienza traumatica. Al paziente viene chiesto di porre attenzione contemporaneamente alla stimolazione bilaterale sensoriale (BLS) e al ricordo disturbante in un processo di “</a:t>
            </a:r>
            <a:r>
              <a:rPr lang="it-IT" dirty="0" err="1"/>
              <a:t>dual</a:t>
            </a:r>
            <a:r>
              <a:rPr lang="it-IT" dirty="0"/>
              <a:t> </a:t>
            </a:r>
            <a:r>
              <a:rPr lang="it-IT" dirty="0" err="1"/>
              <a:t>attention</a:t>
            </a:r>
            <a:r>
              <a:rPr lang="it-IT" dirty="0"/>
              <a:t>” (verso l’interno e verso l’esterno; verso il passato e verso il presente) che permette una esposizione dosata e pertanto sostenibile al materiale traumatico (</a:t>
            </a:r>
            <a:r>
              <a:rPr lang="it-IT" dirty="0" err="1"/>
              <a:t>Shapiro</a:t>
            </a:r>
            <a:r>
              <a:rPr lang="it-IT" dirty="0"/>
              <a:t>, 2001). </a:t>
            </a:r>
          </a:p>
        </p:txBody>
      </p:sp>
    </p:spTree>
    <p:extLst>
      <p:ext uri="{BB962C8B-B14F-4D97-AF65-F5344CB8AC3E}">
        <p14:creationId xmlns:p14="http://schemas.microsoft.com/office/powerpoint/2010/main" val="91826797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Emdr</a:t>
            </a:r>
            <a:r>
              <a:rPr lang="it-IT" dirty="0"/>
              <a:t> e c-</a:t>
            </a:r>
            <a:r>
              <a:rPr lang="it-IT" dirty="0" err="1"/>
              <a:t>ptsd</a:t>
            </a:r>
            <a:endParaRPr lang="it-IT" dirty="0"/>
          </a:p>
        </p:txBody>
      </p:sp>
      <p:sp>
        <p:nvSpPr>
          <p:cNvPr id="3" name="Segnaposto contenuto 2"/>
          <p:cNvSpPr>
            <a:spLocks noGrp="1"/>
          </p:cNvSpPr>
          <p:nvPr>
            <p:ph idx="1"/>
          </p:nvPr>
        </p:nvSpPr>
        <p:spPr/>
        <p:txBody>
          <a:bodyPr/>
          <a:lstStyle/>
          <a:p>
            <a:r>
              <a:rPr lang="it-IT" dirty="0"/>
              <a:t>Uno dei più interessanti adattamenti del protocollo EMDR standard per il trattamento del trauma complesso è il cosiddetto “Approccio Progressivo” proposto da </a:t>
            </a:r>
            <a:r>
              <a:rPr lang="it-IT" dirty="0" err="1"/>
              <a:t>Gonzalez</a:t>
            </a:r>
            <a:r>
              <a:rPr lang="it-IT" dirty="0"/>
              <a:t> e </a:t>
            </a:r>
            <a:r>
              <a:rPr lang="it-IT" dirty="0" err="1"/>
              <a:t>Mosquera</a:t>
            </a:r>
            <a:r>
              <a:rPr lang="it-IT" dirty="0"/>
              <a:t> (2012), caratterizzato da un accesso particolarmente graduale alle esperienze traumatiche. Il focus dell’intervento clinico in una prima fase riguarda la regolazione delle emozioni, la capacità di prendersi cura di sé, i blocchi e le eventuali fobie nei confronti di propri stati interni e l’elaborazione solo di piccoli frammenti traumatici.</a:t>
            </a:r>
          </a:p>
        </p:txBody>
      </p:sp>
    </p:spTree>
    <p:extLst>
      <p:ext uri="{BB962C8B-B14F-4D97-AF65-F5344CB8AC3E}">
        <p14:creationId xmlns:p14="http://schemas.microsoft.com/office/powerpoint/2010/main" val="163855159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Psicoterapia senso-motoria</a:t>
            </a:r>
          </a:p>
        </p:txBody>
      </p:sp>
      <p:sp>
        <p:nvSpPr>
          <p:cNvPr id="3" name="Segnaposto contenuto 2"/>
          <p:cNvSpPr>
            <a:spLocks noGrp="1"/>
          </p:cNvSpPr>
          <p:nvPr>
            <p:ph idx="1"/>
          </p:nvPr>
        </p:nvSpPr>
        <p:spPr/>
        <p:txBody>
          <a:bodyPr/>
          <a:lstStyle/>
          <a:p>
            <a:r>
              <a:rPr lang="it-IT" dirty="0"/>
              <a:t>La Psicoterapia </a:t>
            </a:r>
            <a:r>
              <a:rPr lang="it-IT" dirty="0" err="1"/>
              <a:t>Sensomotoria</a:t>
            </a:r>
            <a:r>
              <a:rPr lang="it-IT" dirty="0"/>
              <a:t> è stata sviluppata nei primi anni Ottanta e si è evoluta dalle tecniche di </a:t>
            </a:r>
            <a:r>
              <a:rPr lang="it-IT" dirty="0" err="1"/>
              <a:t>Mindfulness</a:t>
            </a:r>
            <a:r>
              <a:rPr lang="it-IT" dirty="0"/>
              <a:t> con il preciso intento di integrarsi ad altre forme di psicoterapia orientate alla cura delle esperienze traumatiche e del trauma relazionale precoce (Fisher &amp; Ogden, 2009). Lo scopo principale è quello di raggiungere una maggiore integrazione mente-corpo, una modificazione degli schemi senso-motori, delle convinzioni patogene legate al corpo e un maggior senso di </a:t>
            </a:r>
            <a:r>
              <a:rPr lang="it-IT" dirty="0" err="1"/>
              <a:t>mastery</a:t>
            </a:r>
            <a:r>
              <a:rPr lang="it-IT" dirty="0"/>
              <a:t> attraverso un percorso bottom-up (Fisher &amp; Ogden, 2009).</a:t>
            </a:r>
          </a:p>
        </p:txBody>
      </p:sp>
    </p:spTree>
    <p:extLst>
      <p:ext uri="{BB962C8B-B14F-4D97-AF65-F5344CB8AC3E}">
        <p14:creationId xmlns:p14="http://schemas.microsoft.com/office/powerpoint/2010/main" val="165332423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Control </a:t>
            </a:r>
            <a:r>
              <a:rPr lang="it-IT" dirty="0" err="1"/>
              <a:t>Mastery</a:t>
            </a:r>
            <a:r>
              <a:rPr lang="it-IT" dirty="0"/>
              <a:t> </a:t>
            </a:r>
            <a:r>
              <a:rPr lang="it-IT" dirty="0" err="1"/>
              <a:t>Theory</a:t>
            </a:r>
            <a:endParaRPr lang="it-IT" dirty="0"/>
          </a:p>
        </p:txBody>
      </p:sp>
      <p:sp>
        <p:nvSpPr>
          <p:cNvPr id="3" name="Segnaposto contenuto 2"/>
          <p:cNvSpPr>
            <a:spLocks noGrp="1"/>
          </p:cNvSpPr>
          <p:nvPr>
            <p:ph idx="1"/>
          </p:nvPr>
        </p:nvSpPr>
        <p:spPr>
          <a:xfrm>
            <a:off x="2478001" y="1552832"/>
            <a:ext cx="8915400" cy="3777622"/>
          </a:xfrm>
        </p:spPr>
        <p:txBody>
          <a:bodyPr/>
          <a:lstStyle/>
          <a:p>
            <a:r>
              <a:rPr lang="it-IT" dirty="0"/>
              <a:t>La psicopatologia ha le sue radici nelle credenze patogene negative, che hanno carattere perentorio e sono scarsamente adattive; esse inducono il soggetto a temere di mettere in pericolo sé stesso o altri se cercherà di perseguire determinati obiettivi normali e desiderabili, come una carriera lavorativa soddisfacente o una vita matrimoniale felice.</a:t>
            </a:r>
          </a:p>
          <a:p>
            <a:r>
              <a:rPr lang="it-IT" dirty="0"/>
              <a:t>Nel trauma evolutivo le credenze patogene ostacolano il Piano Inconscio che guida verso la ricerca della sicurezza nella relazione= il terapeuta sarà indisponibile o non capace di rispondere ai bisogni di attaccamento</a:t>
            </a:r>
          </a:p>
          <a:p>
            <a:r>
              <a:rPr lang="it-IT" b="1" dirty="0"/>
              <a:t>L'Attività di </a:t>
            </a:r>
            <a:r>
              <a:rPr lang="it-IT" b="1" dirty="0" err="1"/>
              <a:t>Testing</a:t>
            </a:r>
            <a:r>
              <a:rPr lang="it-IT" b="1" dirty="0"/>
              <a:t>:</a:t>
            </a:r>
            <a:r>
              <a:rPr lang="it-IT" dirty="0"/>
              <a:t> I pazienti con trauma complesso non rivivono il trauma solo passivamente, ma attivamente e inconsciamente, attraverso il "</a:t>
            </a:r>
            <a:r>
              <a:rPr lang="it-IT" dirty="0" err="1"/>
              <a:t>testing</a:t>
            </a:r>
            <a:r>
              <a:rPr lang="it-IT" dirty="0"/>
              <a:t>", cercano di padroneggiare la situazione traumatica all'interno della relazione terapeutica.</a:t>
            </a:r>
          </a:p>
          <a:p>
            <a:endParaRPr lang="it-IT" dirty="0"/>
          </a:p>
          <a:p>
            <a:endParaRPr lang="it-IT" dirty="0"/>
          </a:p>
        </p:txBody>
      </p:sp>
      <p:sp>
        <p:nvSpPr>
          <p:cNvPr id="4" name="Rectangle 1"/>
          <p:cNvSpPr>
            <a:spLocks noChangeArrowheads="1"/>
          </p:cNvSpPr>
          <p:nvPr/>
        </p:nvSpPr>
        <p:spPr bwMode="auto">
          <a:xfrm>
            <a:off x="0" y="-138499"/>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charset="0"/>
            </a:endParaRPr>
          </a:p>
        </p:txBody>
      </p:sp>
      <p:sp>
        <p:nvSpPr>
          <p:cNvPr id="5" name="Rectangle 2"/>
          <p:cNvSpPr>
            <a:spLocks noChangeArrowheads="1"/>
          </p:cNvSpPr>
          <p:nvPr/>
        </p:nvSpPr>
        <p:spPr bwMode="auto">
          <a:xfrm>
            <a:off x="152400" y="13901"/>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213187309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 Terapia Basata sulla </a:t>
            </a:r>
            <a:r>
              <a:rPr lang="it-IT" dirty="0" err="1"/>
              <a:t>Mentalizzazione</a:t>
            </a:r>
            <a:r>
              <a:rPr lang="it-IT" dirty="0"/>
              <a:t> (MBT)</a:t>
            </a:r>
          </a:p>
        </p:txBody>
      </p:sp>
      <p:sp>
        <p:nvSpPr>
          <p:cNvPr id="3" name="Segnaposto contenuto 2"/>
          <p:cNvSpPr>
            <a:spLocks noGrp="1"/>
          </p:cNvSpPr>
          <p:nvPr>
            <p:ph idx="1"/>
          </p:nvPr>
        </p:nvSpPr>
        <p:spPr/>
        <p:txBody>
          <a:bodyPr/>
          <a:lstStyle/>
          <a:p>
            <a:r>
              <a:rPr lang="it-IT" dirty="0"/>
              <a:t>è un approccio psicodinamico efficace per il </a:t>
            </a:r>
            <a:r>
              <a:rPr lang="it-IT" dirty="0">
                <a:hlinkClick r:id="rId2"/>
              </a:rPr>
              <a:t>trauma complesso</a:t>
            </a:r>
            <a:r>
              <a:rPr lang="it-IT" dirty="0"/>
              <a:t>, mirato a ripristinare la capacità di comprendere stati mentali propri e altrui, spesso compromessa da abusi o negligenze. Aiuta a regolare le emozioni intense, ridurre l'autolesionismo e migliorare le relazioni interpersonali, agendo sulle conseguenze a lungo termine dei traumi.</a:t>
            </a:r>
          </a:p>
          <a:p>
            <a:r>
              <a:rPr lang="it-IT" dirty="0"/>
              <a:t>Il terapeuta lavora sul "qui e ora" della relazione terapeutica per ricostruire un attaccamento sicuro, spesso compromesso nei pazienti traumatizzati.</a:t>
            </a:r>
          </a:p>
          <a:p>
            <a:r>
              <a:rPr lang="it-IT" dirty="0"/>
              <a:t>Il terapeuta adotta un atteggiamento di "non so", curioso ed esplorativo, promuovendo la curiosità del paziente verso la propria mente e quella degli altri</a:t>
            </a:r>
          </a:p>
        </p:txBody>
      </p:sp>
    </p:spTree>
    <p:extLst>
      <p:ext uri="{BB962C8B-B14F-4D97-AF65-F5344CB8AC3E}">
        <p14:creationId xmlns:p14="http://schemas.microsoft.com/office/powerpoint/2010/main" val="30388269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Modello </a:t>
            </a:r>
            <a:r>
              <a:rPr lang="it-IT" dirty="0" err="1"/>
              <a:t>Pirep</a:t>
            </a:r>
            <a:r>
              <a:rPr lang="it-IT" dirty="0"/>
              <a:t> </a:t>
            </a:r>
            <a:r>
              <a:rPr lang="it-IT" sz="2400" dirty="0"/>
              <a:t>(Caretti et al. 2026, in press)</a:t>
            </a:r>
            <a:endParaRPr lang="it-IT" dirty="0"/>
          </a:p>
        </p:txBody>
      </p:sp>
      <p:sp>
        <p:nvSpPr>
          <p:cNvPr id="3" name="Segnaposto contenuto 2"/>
          <p:cNvSpPr>
            <a:spLocks noGrp="1"/>
          </p:cNvSpPr>
          <p:nvPr>
            <p:ph idx="1"/>
          </p:nvPr>
        </p:nvSpPr>
        <p:spPr/>
        <p:txBody>
          <a:bodyPr>
            <a:normAutofit lnSpcReduction="10000"/>
          </a:bodyPr>
          <a:lstStyle/>
          <a:p>
            <a:r>
              <a:rPr lang="it-IT" dirty="0"/>
              <a:t>è un approccio clinico evolutivo e relazionale che integra la </a:t>
            </a:r>
            <a:r>
              <a:rPr lang="it-IT" dirty="0">
                <a:hlinkClick r:id="rId2"/>
              </a:rPr>
              <a:t>Teoria Polivagale</a:t>
            </a:r>
            <a:r>
              <a:rPr lang="it-IT" dirty="0"/>
              <a:t> di </a:t>
            </a:r>
            <a:r>
              <a:rPr lang="it-IT" dirty="0" err="1"/>
              <a:t>Porges</a:t>
            </a:r>
            <a:r>
              <a:rPr lang="it-IT" dirty="0"/>
              <a:t>, le neuroscienze affettive e la psicodinamica. Si focalizza sulla regolazione delle emozioni e degli stati psicosomatici, trasformando pattern disfunzionali inconsci attraverso la sintonizzazione somatica e la sicurezza relazionale</a:t>
            </a:r>
          </a:p>
          <a:p>
            <a:r>
              <a:rPr lang="it-IT" dirty="0"/>
              <a:t>Il modello PIREP mira a superare la dissociazione psicosomatica, portando le emozioni non </a:t>
            </a:r>
            <a:r>
              <a:rPr lang="it-IT" dirty="0" err="1"/>
              <a:t>mentalizzate</a:t>
            </a:r>
            <a:r>
              <a:rPr lang="it-IT" dirty="0"/>
              <a:t> a un'integrazione corpo-mente, facilitando la capacità di </a:t>
            </a:r>
            <a:r>
              <a:rPr lang="it-IT" dirty="0" err="1"/>
              <a:t>coregolazione</a:t>
            </a:r>
            <a:endParaRPr lang="it-IT" dirty="0"/>
          </a:p>
          <a:p>
            <a:pPr marL="0" indent="0">
              <a:buNone/>
            </a:pPr>
            <a:endParaRPr lang="it-IT" dirty="0"/>
          </a:p>
          <a:p>
            <a:r>
              <a:rPr lang="it-IT" b="1" i="1" dirty="0"/>
              <a:t>"La PIREP è una psicoterapia volta a ristabilire il dialogo interrotto dal trauma, tra mente, corpo e relazione. Lì dove il trauma ha spezzato la continuità dell’esperienza, la psicoterapia diventa il luogo in cui il paziente può tornare a sentirsi, a pensarsi e a riconnettersi.</a:t>
            </a:r>
            <a:r>
              <a:rPr lang="it-IT" i="1" dirty="0"/>
              <a:t>" Vincenzo Caretti</a:t>
            </a:r>
          </a:p>
        </p:txBody>
      </p:sp>
    </p:spTree>
    <p:extLst>
      <p:ext uri="{BB962C8B-B14F-4D97-AF65-F5344CB8AC3E}">
        <p14:creationId xmlns:p14="http://schemas.microsoft.com/office/powerpoint/2010/main" val="14433247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Punti chiave del Modello PIREP:</a:t>
            </a:r>
            <a:br>
              <a:rPr lang="it-IT" dirty="0"/>
            </a:br>
            <a:endParaRPr lang="it-IT" dirty="0"/>
          </a:p>
        </p:txBody>
      </p:sp>
      <p:sp>
        <p:nvSpPr>
          <p:cNvPr id="3" name="Segnaposto contenuto 2"/>
          <p:cNvSpPr>
            <a:spLocks noGrp="1"/>
          </p:cNvSpPr>
          <p:nvPr>
            <p:ph idx="1"/>
          </p:nvPr>
        </p:nvSpPr>
        <p:spPr/>
        <p:txBody>
          <a:bodyPr>
            <a:normAutofit/>
          </a:bodyPr>
          <a:lstStyle/>
          <a:p>
            <a:r>
              <a:rPr lang="it-IT" b="1" dirty="0"/>
              <a:t>Approccio </a:t>
            </a:r>
            <a:r>
              <a:rPr lang="it-IT" b="1" dirty="0" err="1"/>
              <a:t>Bio</a:t>
            </a:r>
            <a:r>
              <a:rPr lang="it-IT" b="1" dirty="0"/>
              <a:t>-</a:t>
            </a:r>
            <a:r>
              <a:rPr lang="it-IT" b="1" dirty="0" err="1"/>
              <a:t>Psico</a:t>
            </a:r>
            <a:r>
              <a:rPr lang="it-IT" b="1" dirty="0"/>
              <a:t>-Sociale:</a:t>
            </a:r>
            <a:r>
              <a:rPr lang="it-IT" dirty="0"/>
              <a:t> Tratta il trauma evolutivo e le esperienze avverse, considerando la sofferenza psichica incarnata nel corpo (mente-corpo).</a:t>
            </a:r>
          </a:p>
          <a:p>
            <a:r>
              <a:rPr lang="it-IT" b="1" dirty="0">
                <a:hlinkClick r:id="rId2"/>
              </a:rPr>
              <a:t>Teoria Polivagale</a:t>
            </a:r>
            <a:r>
              <a:rPr lang="it-IT" b="1" dirty="0"/>
              <a:t> e Sicurezza:</a:t>
            </a:r>
            <a:r>
              <a:rPr lang="it-IT" dirty="0"/>
              <a:t> Il fulcro è ristabilire la sicurezza nel paziente per promuovere la co-regolazione e il passaggio da pattern difensivi (paura, rabbia, tristezza) a stati di connessione.</a:t>
            </a:r>
          </a:p>
          <a:p>
            <a:r>
              <a:rPr lang="it-IT" b="1" dirty="0">
                <a:hlinkClick r:id="rId3"/>
              </a:rPr>
              <a:t>Dissociazione</a:t>
            </a:r>
            <a:r>
              <a:rPr lang="it-IT" b="1" dirty="0"/>
              <a:t> dell'</a:t>
            </a:r>
            <a:r>
              <a:rPr lang="it-IT" b="1" dirty="0" err="1"/>
              <a:t>Intimacy</a:t>
            </a:r>
            <a:r>
              <a:rPr lang="it-IT" b="1" dirty="0"/>
              <a:t>:</a:t>
            </a:r>
            <a:r>
              <a:rPr lang="it-IT" dirty="0"/>
              <a:t> Il modello indaga la frattura tra desiderio di vicinanza e paura dell'intimità, utilizzando strumenti specifici come il </a:t>
            </a:r>
            <a:r>
              <a:rPr lang="it-IT" i="1" dirty="0" err="1"/>
              <a:t>Dissociation</a:t>
            </a:r>
            <a:r>
              <a:rPr lang="it-IT" i="1" dirty="0"/>
              <a:t> of </a:t>
            </a:r>
            <a:r>
              <a:rPr lang="it-IT" i="1" dirty="0" err="1"/>
              <a:t>Intimacy</a:t>
            </a:r>
            <a:r>
              <a:rPr lang="it-IT" i="1" dirty="0"/>
              <a:t> </a:t>
            </a:r>
            <a:r>
              <a:rPr lang="it-IT" i="1" dirty="0" err="1"/>
              <a:t>Questionnaire</a:t>
            </a:r>
            <a:r>
              <a:rPr lang="it-IT" dirty="0"/>
              <a:t> (DIQ).</a:t>
            </a:r>
          </a:p>
          <a:p>
            <a:r>
              <a:rPr lang="it-IT" b="1" dirty="0"/>
              <a:t>Relazione Terapeutica:</a:t>
            </a:r>
            <a:r>
              <a:rPr lang="it-IT" dirty="0"/>
              <a:t> Centrale è la sintonizzazione tra terapeuta e paziente, l'uso del controtransfert corporeo e la riparazione dell'alleanza terapeutica nel "qui e ora".</a:t>
            </a:r>
          </a:p>
          <a:p>
            <a:endParaRPr lang="it-IT" dirty="0"/>
          </a:p>
        </p:txBody>
      </p:sp>
    </p:spTree>
    <p:extLst>
      <p:ext uri="{BB962C8B-B14F-4D97-AF65-F5344CB8AC3E}">
        <p14:creationId xmlns:p14="http://schemas.microsoft.com/office/powerpoint/2010/main" val="123493741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Alleanza terapeutica nel modello </a:t>
            </a:r>
            <a:r>
              <a:rPr lang="it-IT" dirty="0" err="1"/>
              <a:t>Pirep</a:t>
            </a:r>
            <a:endParaRPr lang="it-IT" dirty="0"/>
          </a:p>
        </p:txBody>
      </p:sp>
      <p:sp>
        <p:nvSpPr>
          <p:cNvPr id="3" name="Segnaposto contenuto 2"/>
          <p:cNvSpPr>
            <a:spLocks noGrp="1"/>
          </p:cNvSpPr>
          <p:nvPr>
            <p:ph idx="1"/>
          </p:nvPr>
        </p:nvSpPr>
        <p:spPr/>
        <p:txBody>
          <a:bodyPr/>
          <a:lstStyle/>
          <a:p>
            <a:r>
              <a:rPr lang="it-IT" dirty="0"/>
              <a:t>L’alleanza terapeutica non è soltanto un accordo cognitivo o affettivo, ma un processo di </a:t>
            </a:r>
            <a:r>
              <a:rPr lang="it-IT" b="1" dirty="0"/>
              <a:t>co-regolazione incarnata</a:t>
            </a:r>
            <a:r>
              <a:rPr lang="it-IT" dirty="0"/>
              <a:t>, in cui terapeuta e paziente modulano reciprocamente i propri stati di </a:t>
            </a:r>
            <a:r>
              <a:rPr lang="it-IT" dirty="0" err="1"/>
              <a:t>arousal</a:t>
            </a:r>
            <a:r>
              <a:rPr lang="it-IT" dirty="0"/>
              <a:t> e di presenza. </a:t>
            </a:r>
          </a:p>
          <a:p>
            <a:r>
              <a:rPr lang="it-IT" dirty="0"/>
              <a:t>Attraverso questa danza regolativa, la </a:t>
            </a:r>
            <a:r>
              <a:rPr lang="it-IT" dirty="0" err="1"/>
              <a:t>neurocezione</a:t>
            </a:r>
            <a:r>
              <a:rPr lang="it-IT" dirty="0"/>
              <a:t> di minaccia si trasforma progressivamente in </a:t>
            </a:r>
            <a:r>
              <a:rPr lang="it-IT" b="1" dirty="0" err="1"/>
              <a:t>neurocezione</a:t>
            </a:r>
            <a:r>
              <a:rPr lang="it-IT" b="1" dirty="0"/>
              <a:t> di sicurezza</a:t>
            </a:r>
            <a:r>
              <a:rPr lang="it-IT" dirty="0"/>
              <a:t>, rendendo possibile la fiducia, la connessione e la </a:t>
            </a:r>
            <a:r>
              <a:rPr lang="it-IT" dirty="0" err="1"/>
              <a:t>mentalizzazione</a:t>
            </a:r>
            <a:r>
              <a:rPr lang="it-IT" dirty="0"/>
              <a:t> condivisa. </a:t>
            </a:r>
          </a:p>
          <a:p>
            <a:r>
              <a:rPr lang="it-IT" dirty="0"/>
              <a:t>Il </a:t>
            </a:r>
            <a:r>
              <a:rPr lang="it-IT" b="1" dirty="0"/>
              <a:t>corpo</a:t>
            </a:r>
            <a:r>
              <a:rPr lang="it-IT" dirty="0"/>
              <a:t> rappresenta il primo spazio dell’alleanza — luogo in cui si fonda la sicurezza implicita — mentre la mente ne costituisce la traduzione simbolica e narrativa, capace di dare significato all’esperienza vissuta insieme.</a:t>
            </a:r>
          </a:p>
        </p:txBody>
      </p:sp>
    </p:spTree>
    <p:extLst>
      <p:ext uri="{BB962C8B-B14F-4D97-AF65-F5344CB8AC3E}">
        <p14:creationId xmlns:p14="http://schemas.microsoft.com/office/powerpoint/2010/main" val="2045748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Oval 12"/>
          <p:cNvSpPr>
            <a:spLocks noChangeArrowheads="1"/>
          </p:cNvSpPr>
          <p:nvPr/>
        </p:nvSpPr>
        <p:spPr bwMode="auto">
          <a:xfrm>
            <a:off x="7031038" y="2987675"/>
            <a:ext cx="1873250" cy="692150"/>
          </a:xfrm>
          <a:prstGeom prst="ellipse">
            <a:avLst/>
          </a:prstGeom>
          <a:solidFill>
            <a:srgbClr val="FFFF99">
              <a:alpha val="78038"/>
            </a:srgbClr>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it-IT" altLang="it-IT"/>
          </a:p>
        </p:txBody>
      </p:sp>
      <p:sp>
        <p:nvSpPr>
          <p:cNvPr id="12291" name="Oval 11"/>
          <p:cNvSpPr>
            <a:spLocks noChangeArrowheads="1"/>
          </p:cNvSpPr>
          <p:nvPr/>
        </p:nvSpPr>
        <p:spPr bwMode="auto">
          <a:xfrm>
            <a:off x="1530350" y="3086100"/>
            <a:ext cx="1873250" cy="692150"/>
          </a:xfrm>
          <a:prstGeom prst="ellipse">
            <a:avLst/>
          </a:prstGeom>
          <a:solidFill>
            <a:srgbClr val="FFFF99">
              <a:alpha val="78038"/>
            </a:srgbClr>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it-IT" altLang="it-IT"/>
          </a:p>
        </p:txBody>
      </p:sp>
      <p:sp>
        <p:nvSpPr>
          <p:cNvPr id="12292" name="Rectangle 2"/>
          <p:cNvSpPr>
            <a:spLocks noGrp="1" noChangeArrowheads="1"/>
          </p:cNvSpPr>
          <p:nvPr>
            <p:ph type="title"/>
          </p:nvPr>
        </p:nvSpPr>
        <p:spPr>
          <a:xfrm>
            <a:off x="1981200" y="457201"/>
            <a:ext cx="8229600" cy="811213"/>
          </a:xfrm>
        </p:spPr>
        <p:txBody>
          <a:bodyPr>
            <a:normAutofit fontScale="90000"/>
          </a:bodyPr>
          <a:lstStyle/>
          <a:p>
            <a:pPr eaLnBrk="1" hangingPunct="1"/>
            <a:r>
              <a:rPr lang="it-IT" altLang="it-IT" sz="3200"/>
              <a:t>Attaccamento come esito di schemi biologicamente programmati</a:t>
            </a:r>
          </a:p>
        </p:txBody>
      </p:sp>
      <p:sp>
        <p:nvSpPr>
          <p:cNvPr id="12293" name="Rectangle 3"/>
          <p:cNvSpPr>
            <a:spLocks noGrp="1" noChangeArrowheads="1"/>
          </p:cNvSpPr>
          <p:nvPr>
            <p:ph type="body" idx="1"/>
          </p:nvPr>
        </p:nvSpPr>
        <p:spPr>
          <a:xfrm>
            <a:off x="1530350" y="1392238"/>
            <a:ext cx="8713788" cy="1295400"/>
          </a:xfrm>
        </p:spPr>
        <p:txBody>
          <a:bodyPr>
            <a:normAutofit fontScale="92500" lnSpcReduction="20000"/>
          </a:bodyPr>
          <a:lstStyle/>
          <a:p>
            <a:pPr eaLnBrk="1" hangingPunct="1">
              <a:lnSpc>
                <a:spcPct val="90000"/>
              </a:lnSpc>
            </a:pPr>
            <a:r>
              <a:rPr lang="it-IT" altLang="it-IT" sz="2800"/>
              <a:t>Il b. piccolo l’attaccamento si struttura a partire da schemi programmati biologicamente a mantenere vicinanza: i</a:t>
            </a:r>
            <a:r>
              <a:rPr lang="it-IT" altLang="it-IT" sz="2800" b="1"/>
              <a:t>l pianto, il sorriso, l’aggrapparsi..</a:t>
            </a:r>
          </a:p>
        </p:txBody>
      </p:sp>
      <p:sp>
        <p:nvSpPr>
          <p:cNvPr id="12294" name="AutoShape 7"/>
          <p:cNvSpPr>
            <a:spLocks noChangeArrowheads="1"/>
          </p:cNvSpPr>
          <p:nvPr/>
        </p:nvSpPr>
        <p:spPr bwMode="auto">
          <a:xfrm>
            <a:off x="4656139" y="4310063"/>
            <a:ext cx="504825" cy="576262"/>
          </a:xfrm>
          <a:prstGeom prst="curvedRightArrow">
            <a:avLst>
              <a:gd name="adj1" fmla="val 17989"/>
              <a:gd name="adj2" fmla="val 45660"/>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it-IT" altLang="it-IT"/>
          </a:p>
        </p:txBody>
      </p:sp>
      <p:sp>
        <p:nvSpPr>
          <p:cNvPr id="12295" name="Text Box 9"/>
          <p:cNvSpPr txBox="1">
            <a:spLocks noChangeArrowheads="1"/>
          </p:cNvSpPr>
          <p:nvPr/>
        </p:nvSpPr>
        <p:spPr bwMode="auto">
          <a:xfrm>
            <a:off x="1649414" y="3163888"/>
            <a:ext cx="1944687" cy="609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it-IT" altLang="it-IT" sz="1700" b="1"/>
              <a:t>Vicinanza alla madre</a:t>
            </a:r>
          </a:p>
        </p:txBody>
      </p:sp>
      <p:sp>
        <p:nvSpPr>
          <p:cNvPr id="12296" name="Text Box 10"/>
          <p:cNvSpPr txBox="1">
            <a:spLocks noChangeArrowheads="1"/>
          </p:cNvSpPr>
          <p:nvPr/>
        </p:nvSpPr>
        <p:spPr bwMode="auto">
          <a:xfrm>
            <a:off x="7031039" y="3009900"/>
            <a:ext cx="1944687" cy="609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it-IT" altLang="it-IT" sz="1700" b="1"/>
              <a:t>Esplorazione dell’ambiente</a:t>
            </a:r>
          </a:p>
        </p:txBody>
      </p:sp>
      <p:sp>
        <p:nvSpPr>
          <p:cNvPr id="12297" name="Line 13"/>
          <p:cNvSpPr>
            <a:spLocks noChangeShapeType="1"/>
          </p:cNvSpPr>
          <p:nvPr/>
        </p:nvSpPr>
        <p:spPr bwMode="auto">
          <a:xfrm>
            <a:off x="3403601" y="3787775"/>
            <a:ext cx="4175125"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it-IT"/>
          </a:p>
        </p:txBody>
      </p:sp>
      <p:sp>
        <p:nvSpPr>
          <p:cNvPr id="12298" name="Oval 12"/>
          <p:cNvSpPr>
            <a:spLocks noChangeArrowheads="1"/>
          </p:cNvSpPr>
          <p:nvPr/>
        </p:nvSpPr>
        <p:spPr bwMode="auto">
          <a:xfrm>
            <a:off x="1408113" y="4897438"/>
            <a:ext cx="5372101" cy="1136650"/>
          </a:xfrm>
          <a:prstGeom prst="ellipse">
            <a:avLst/>
          </a:prstGeom>
          <a:solidFill>
            <a:srgbClr val="FFFF99">
              <a:alpha val="78038"/>
            </a:srgbClr>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it-IT" altLang="it-IT"/>
              <a:t>EQUILIBRIO OMEOSTATICO</a:t>
            </a:r>
          </a:p>
          <a:p>
            <a:pPr algn="ctr" eaLnBrk="1" hangingPunct="1"/>
            <a:r>
              <a:rPr lang="it-IT" altLang="it-IT"/>
              <a:t>TRA VICINANZA ED ESPLORAZIONE</a:t>
            </a:r>
          </a:p>
        </p:txBody>
      </p:sp>
      <p:sp>
        <p:nvSpPr>
          <p:cNvPr id="12299" name="Oval 12"/>
          <p:cNvSpPr>
            <a:spLocks noChangeArrowheads="1"/>
          </p:cNvSpPr>
          <p:nvPr/>
        </p:nvSpPr>
        <p:spPr bwMode="auto">
          <a:xfrm>
            <a:off x="6924676" y="5157788"/>
            <a:ext cx="3959225" cy="1566862"/>
          </a:xfrm>
          <a:prstGeom prst="ellipse">
            <a:avLst/>
          </a:prstGeom>
          <a:solidFill>
            <a:srgbClr val="FFFF99">
              <a:alpha val="78038"/>
            </a:srgbClr>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it-IT" altLang="it-IT" sz="1600"/>
              <a:t>SOPRAVVIVENZA E SUCCESSO</a:t>
            </a:r>
          </a:p>
          <a:p>
            <a:pPr algn="ctr" eaLnBrk="1" hangingPunct="1"/>
            <a:r>
              <a:rPr lang="it-IT" altLang="it-IT" sz="1600"/>
              <a:t>RIPRODUTTIVO </a:t>
            </a:r>
          </a:p>
          <a:p>
            <a:pPr algn="ctr" eaLnBrk="1" hangingPunct="1"/>
            <a:r>
              <a:rPr lang="it-IT" altLang="it-IT" sz="1600"/>
              <a:t>COME SCOPO</a:t>
            </a:r>
          </a:p>
          <a:p>
            <a:pPr algn="ctr" eaLnBrk="1" hangingPunct="1"/>
            <a:r>
              <a:rPr lang="it-IT" altLang="it-IT" sz="1600"/>
              <a:t> COMUNE</a:t>
            </a:r>
          </a:p>
        </p:txBody>
      </p:sp>
      <p:sp>
        <p:nvSpPr>
          <p:cNvPr id="12300" name="AutoShape 7"/>
          <p:cNvSpPr>
            <a:spLocks noChangeArrowheads="1"/>
          </p:cNvSpPr>
          <p:nvPr/>
        </p:nvSpPr>
        <p:spPr bwMode="auto">
          <a:xfrm>
            <a:off x="6308726" y="5918201"/>
            <a:ext cx="504825" cy="576263"/>
          </a:xfrm>
          <a:prstGeom prst="curvedRightArrow">
            <a:avLst>
              <a:gd name="adj1" fmla="val 17989"/>
              <a:gd name="adj2" fmla="val 45660"/>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it-IT" altLang="it-IT"/>
          </a:p>
        </p:txBody>
      </p:sp>
    </p:spTree>
    <p:extLst>
      <p:ext uri="{BB962C8B-B14F-4D97-AF65-F5344CB8AC3E}">
        <p14:creationId xmlns:p14="http://schemas.microsoft.com/office/powerpoint/2010/main" val="71736999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transfert</a:t>
            </a:r>
          </a:p>
        </p:txBody>
      </p:sp>
      <p:sp>
        <p:nvSpPr>
          <p:cNvPr id="3" name="Segnaposto contenuto 2"/>
          <p:cNvSpPr>
            <a:spLocks noGrp="1"/>
          </p:cNvSpPr>
          <p:nvPr>
            <p:ph idx="1"/>
          </p:nvPr>
        </p:nvSpPr>
        <p:spPr/>
        <p:txBody>
          <a:bodyPr/>
          <a:lstStyle/>
          <a:p>
            <a:r>
              <a:rPr lang="it-IT" dirty="0"/>
              <a:t> Nella PIREP, ogni momento di transfert non è solo la riedizione del trauma, ma è una prova della fiducia implicita del paziente nei riguardi del trattamento. </a:t>
            </a:r>
          </a:p>
          <a:p>
            <a:r>
              <a:rPr lang="it-IT" dirty="0"/>
              <a:t> Il terapeuta non interpreta subito il transfert, ma resta presente per permettere al corpo del paziente di riscrivere il significato del trauma nell’intimità sicura dell’alleanza terapeutica e nella connessione.</a:t>
            </a:r>
          </a:p>
          <a:p>
            <a:r>
              <a:rPr lang="it-IT" dirty="0"/>
              <a:t>Il paziente testa il terapeuta per accertarsi che il campo terapeutico sia un luogo di sicurezza fisiologica e relazionale. </a:t>
            </a:r>
          </a:p>
          <a:p>
            <a:r>
              <a:rPr lang="it-IT" dirty="0"/>
              <a:t>Ogni test è un tentativo, spesso inconscio, di verificare se la relazione può sostenere il peso del trauma, senza collassare né invadere. La risposta regolata e incarnata del terapeuta (il superamento del test) trasforma il test in fiducia e il dubbio in </a:t>
            </a:r>
            <a:r>
              <a:rPr lang="it-IT" b="1" dirty="0"/>
              <a:t>connessione</a:t>
            </a:r>
            <a:r>
              <a:rPr lang="it-IT" dirty="0"/>
              <a:t>.</a:t>
            </a:r>
          </a:p>
        </p:txBody>
      </p:sp>
    </p:spTree>
    <p:extLst>
      <p:ext uri="{BB962C8B-B14F-4D97-AF65-F5344CB8AC3E}">
        <p14:creationId xmlns:p14="http://schemas.microsoft.com/office/powerpoint/2010/main" val="73510846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Controtransfert</a:t>
            </a:r>
          </a:p>
        </p:txBody>
      </p:sp>
      <p:sp>
        <p:nvSpPr>
          <p:cNvPr id="3" name="Segnaposto contenuto 2"/>
          <p:cNvSpPr>
            <a:spLocks noGrp="1"/>
          </p:cNvSpPr>
          <p:nvPr>
            <p:ph idx="1"/>
          </p:nvPr>
        </p:nvSpPr>
        <p:spPr/>
        <p:txBody>
          <a:bodyPr/>
          <a:lstStyle/>
          <a:p>
            <a:r>
              <a:rPr lang="it-IT" dirty="0"/>
              <a:t>Non è solo una risposta emotiva o rappresentazionale, ma anche una risposta neurofisiologica che riflette la sintonizzazione o la </a:t>
            </a:r>
            <a:r>
              <a:rPr lang="it-IT" dirty="0" err="1"/>
              <a:t>dis</a:t>
            </a:r>
            <a:r>
              <a:rPr lang="it-IT" dirty="0"/>
              <a:t>-regolazione del sistema </a:t>
            </a:r>
            <a:r>
              <a:rPr lang="it-IT" dirty="0" err="1"/>
              <a:t>autonomico</a:t>
            </a:r>
            <a:r>
              <a:rPr lang="it-IT" dirty="0"/>
              <a:t> del terapeuta in relazione allo stato del paziente.</a:t>
            </a:r>
          </a:p>
          <a:p>
            <a:r>
              <a:rPr lang="it-IT" dirty="0"/>
              <a:t>Nella PIREP, il controtransfert è anche somatico perché il corpo del terapeuta partecipa attivamente alla regolazione reciproca con il paziente. Attraverso la consapevolezza e la modulazione del proprio stato </a:t>
            </a:r>
            <a:r>
              <a:rPr lang="it-IT" dirty="0" err="1"/>
              <a:t>autonomico</a:t>
            </a:r>
            <a:r>
              <a:rPr lang="it-IT" dirty="0"/>
              <a:t>, il terapeuta trasforma le risonanze corporee in strumenti di comprensione e di cura.</a:t>
            </a:r>
          </a:p>
        </p:txBody>
      </p:sp>
    </p:spTree>
    <p:extLst>
      <p:ext uri="{BB962C8B-B14F-4D97-AF65-F5344CB8AC3E}">
        <p14:creationId xmlns:p14="http://schemas.microsoft.com/office/powerpoint/2010/main" val="119350395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terapeuta</a:t>
            </a:r>
          </a:p>
        </p:txBody>
      </p:sp>
      <p:sp>
        <p:nvSpPr>
          <p:cNvPr id="3" name="Segnaposto contenuto 2"/>
          <p:cNvSpPr>
            <a:spLocks noGrp="1"/>
          </p:cNvSpPr>
          <p:nvPr>
            <p:ph idx="1"/>
          </p:nvPr>
        </p:nvSpPr>
        <p:spPr>
          <a:xfrm>
            <a:off x="2589212" y="1602260"/>
            <a:ext cx="8915400" cy="3777622"/>
          </a:xfrm>
        </p:spPr>
        <p:txBody>
          <a:bodyPr>
            <a:normAutofit fontScale="92500" lnSpcReduction="20000"/>
          </a:bodyPr>
          <a:lstStyle/>
          <a:p>
            <a:r>
              <a:rPr lang="it-IT" dirty="0"/>
              <a:t>Chiarezza e autenticità</a:t>
            </a:r>
          </a:p>
          <a:p>
            <a:r>
              <a:rPr lang="it-IT" dirty="0"/>
              <a:t>Riconoscimento e validazione degli stati mentali, delle reazioni emotive e delle credenze del paziente (vedi la sua storia di </a:t>
            </a:r>
            <a:r>
              <a:rPr lang="it-IT" dirty="0" err="1"/>
              <a:t>neglect</a:t>
            </a:r>
            <a:r>
              <a:rPr lang="it-IT" dirty="0"/>
              <a:t>)</a:t>
            </a:r>
          </a:p>
          <a:p>
            <a:r>
              <a:rPr lang="it-IT" dirty="0"/>
              <a:t>Interventi di </a:t>
            </a:r>
            <a:r>
              <a:rPr lang="it-IT" dirty="0" err="1"/>
              <a:t>mentalizzazione</a:t>
            </a:r>
            <a:r>
              <a:rPr lang="it-IT" dirty="0"/>
              <a:t> e di traduzione</a:t>
            </a:r>
          </a:p>
          <a:p>
            <a:r>
              <a:rPr lang="it-IT" dirty="0"/>
              <a:t>Fare attenzione alle rotture della relazione perché </a:t>
            </a:r>
            <a:r>
              <a:rPr lang="it-IT" dirty="0" err="1"/>
              <a:t>ilpaziente</a:t>
            </a:r>
            <a:r>
              <a:rPr lang="it-IT" dirty="0"/>
              <a:t> è portato a cadere in errori di giudizio e fraintendimento (credenza patogena di base sull’altro)</a:t>
            </a:r>
          </a:p>
          <a:p>
            <a:r>
              <a:rPr lang="it-IT" dirty="0"/>
              <a:t>Dare spiegazioni sugli stati d’animo e sui comportamenti che generano colpa e vergogna nel paziente riconducendoli alla storia traumatica</a:t>
            </a:r>
          </a:p>
          <a:p>
            <a:r>
              <a:rPr lang="it-IT" dirty="0"/>
              <a:t>Promuovere fiducia in sé stesso nel paziente</a:t>
            </a:r>
          </a:p>
          <a:p>
            <a:r>
              <a:rPr lang="it-IT" dirty="0"/>
              <a:t> il corpo del terapeuta comunica costantemente il suo stato </a:t>
            </a:r>
            <a:r>
              <a:rPr lang="it-IT" dirty="0" err="1"/>
              <a:t>autonomico</a:t>
            </a:r>
            <a:r>
              <a:rPr lang="it-IT" dirty="0"/>
              <a:t> al paziente: il modo in cui siede, respira e si orienta nello spazio diventa per il paziente un messaggio implicito di sicurezza o minaccia.</a:t>
            </a:r>
          </a:p>
          <a:p>
            <a:r>
              <a:rPr lang="it-IT" dirty="0"/>
              <a:t>Attenzione alla voce e alle espressioni del viso: canale di sicurezza </a:t>
            </a:r>
            <a:r>
              <a:rPr lang="it-IT" dirty="0" err="1"/>
              <a:t>neurocettiva</a:t>
            </a:r>
            <a:endParaRPr lang="it-IT" dirty="0"/>
          </a:p>
        </p:txBody>
      </p:sp>
    </p:spTree>
    <p:extLst>
      <p:ext uri="{BB962C8B-B14F-4D97-AF65-F5344CB8AC3E}">
        <p14:creationId xmlns:p14="http://schemas.microsoft.com/office/powerpoint/2010/main" val="189421765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415DB3-042A-1C41-88F9-5095AAD40C7A}"/>
              </a:ext>
            </a:extLst>
          </p:cNvPr>
          <p:cNvSpPr>
            <a:spLocks noGrp="1"/>
          </p:cNvSpPr>
          <p:nvPr>
            <p:ph type="title"/>
          </p:nvPr>
        </p:nvSpPr>
        <p:spPr>
          <a:xfrm>
            <a:off x="1754658" y="365125"/>
            <a:ext cx="9751541" cy="1325563"/>
          </a:xfrm>
        </p:spPr>
        <p:txBody>
          <a:bodyPr/>
          <a:lstStyle/>
          <a:p>
            <a:pPr algn="ctr"/>
            <a:r>
              <a:rPr lang="it-IT" b="1" dirty="0">
                <a:solidFill>
                  <a:schemeClr val="bg2">
                    <a:lumMod val="10000"/>
                  </a:schemeClr>
                </a:solidFill>
                <a:latin typeface="Apple Color Emoji" pitchFamily="2" charset="0"/>
                <a:ea typeface="Apple Color Emoji" pitchFamily="2" charset="0"/>
              </a:rPr>
              <a:t>Setting come ritmo ripetuto: alleanza e riparazione</a:t>
            </a:r>
          </a:p>
        </p:txBody>
      </p:sp>
      <p:sp>
        <p:nvSpPr>
          <p:cNvPr id="3" name="Segnaposto contenuto 2">
            <a:extLst>
              <a:ext uri="{FF2B5EF4-FFF2-40B4-BE49-F238E27FC236}">
                <a16:creationId xmlns:a16="http://schemas.microsoft.com/office/drawing/2014/main" id="{69CB264A-789C-1B4B-A3F9-285D83A62054}"/>
              </a:ext>
            </a:extLst>
          </p:cNvPr>
          <p:cNvSpPr>
            <a:spLocks noGrp="1"/>
          </p:cNvSpPr>
          <p:nvPr>
            <p:ph idx="1"/>
          </p:nvPr>
        </p:nvSpPr>
        <p:spPr>
          <a:xfrm>
            <a:off x="2088292" y="1860604"/>
            <a:ext cx="9261026" cy="4351338"/>
          </a:xfrm>
        </p:spPr>
        <p:txBody>
          <a:bodyPr>
            <a:noAutofit/>
          </a:bodyPr>
          <a:lstStyle/>
          <a:p>
            <a:pPr algn="just"/>
            <a:r>
              <a:rPr lang="it-IT" sz="2400" dirty="0">
                <a:solidFill>
                  <a:schemeClr val="bg2">
                    <a:lumMod val="10000"/>
                  </a:schemeClr>
                </a:solidFill>
                <a:latin typeface="Arial Hebrew" pitchFamily="2" charset="-79"/>
                <a:ea typeface="Apple Color Emoji" pitchFamily="2" charset="0"/>
                <a:cs typeface="Arial Hebrew" pitchFamily="2" charset="-79"/>
              </a:rPr>
              <a:t>Nella diade terapeutica, rotture e riparazioni diventano occasioni di apprendimento regolativo</a:t>
            </a:r>
          </a:p>
          <a:p>
            <a:pPr algn="just"/>
            <a:r>
              <a:rPr lang="it-IT" sz="2400" dirty="0">
                <a:solidFill>
                  <a:schemeClr val="bg2">
                    <a:lumMod val="10000"/>
                  </a:schemeClr>
                </a:solidFill>
                <a:latin typeface="Arial Hebrew" pitchFamily="2" charset="-79"/>
                <a:cs typeface="Arial Hebrew" pitchFamily="2" charset="-79"/>
              </a:rPr>
              <a:t>I fattori </a:t>
            </a:r>
            <a:r>
              <a:rPr lang="it-IT" sz="2400" b="1" dirty="0">
                <a:solidFill>
                  <a:schemeClr val="bg2">
                    <a:lumMod val="10000"/>
                  </a:schemeClr>
                </a:solidFill>
                <a:latin typeface="Arial Hebrew" pitchFamily="2" charset="-79"/>
                <a:cs typeface="Arial Hebrew" pitchFamily="2" charset="-79"/>
              </a:rPr>
              <a:t>non verbali, corporei e di setting</a:t>
            </a:r>
            <a:r>
              <a:rPr lang="it-IT" sz="2400" dirty="0">
                <a:solidFill>
                  <a:schemeClr val="bg2">
                    <a:lumMod val="10000"/>
                  </a:schemeClr>
                </a:solidFill>
                <a:latin typeface="Arial Hebrew" pitchFamily="2" charset="-79"/>
                <a:cs typeface="Arial Hebrew" pitchFamily="2" charset="-79"/>
              </a:rPr>
              <a:t> (tono della voce, corpo del terapeuta, ripetitività della cornice) sostengono la co-regolazione e possono avere valore riparativo anche prima del verbale (Mucci, 2014, 2020; </a:t>
            </a:r>
            <a:r>
              <a:rPr lang="it-IT" sz="2400" dirty="0" err="1">
                <a:solidFill>
                  <a:schemeClr val="bg2">
                    <a:lumMod val="10000"/>
                  </a:schemeClr>
                </a:solidFill>
                <a:latin typeface="Arial Hebrew" pitchFamily="2" charset="-79"/>
                <a:cs typeface="Arial Hebrew" pitchFamily="2" charset="-79"/>
              </a:rPr>
              <a:t>Schore</a:t>
            </a:r>
            <a:r>
              <a:rPr lang="it-IT" sz="2400" dirty="0">
                <a:solidFill>
                  <a:schemeClr val="bg2">
                    <a:lumMod val="10000"/>
                  </a:schemeClr>
                </a:solidFill>
                <a:latin typeface="Arial Hebrew" pitchFamily="2" charset="-79"/>
                <a:cs typeface="Arial Hebrew" pitchFamily="2" charset="-79"/>
              </a:rPr>
              <a:t>, 2022)</a:t>
            </a:r>
            <a:endParaRPr lang="it-IT" sz="2400" dirty="0">
              <a:solidFill>
                <a:schemeClr val="bg2">
                  <a:lumMod val="10000"/>
                </a:schemeClr>
              </a:solidFill>
              <a:latin typeface="Arial Hebrew" pitchFamily="2" charset="-79"/>
              <a:ea typeface="Apple Color Emoji" pitchFamily="2" charset="0"/>
              <a:cs typeface="Arial Hebrew" pitchFamily="2" charset="-79"/>
            </a:endParaRPr>
          </a:p>
          <a:p>
            <a:pPr marL="0" indent="0">
              <a:buNone/>
            </a:pPr>
            <a:endParaRPr lang="it-IT" sz="2400" dirty="0">
              <a:solidFill>
                <a:schemeClr val="bg2">
                  <a:lumMod val="10000"/>
                </a:schemeClr>
              </a:solidFill>
              <a:latin typeface="Arial Hebrew" pitchFamily="2" charset="-79"/>
              <a:ea typeface="Apple Color Emoji" pitchFamily="2" charset="0"/>
              <a:cs typeface="Arial Hebrew" pitchFamily="2" charset="-79"/>
            </a:endParaRPr>
          </a:p>
        </p:txBody>
      </p:sp>
    </p:spTree>
    <p:extLst>
      <p:ext uri="{BB962C8B-B14F-4D97-AF65-F5344CB8AC3E}">
        <p14:creationId xmlns:p14="http://schemas.microsoft.com/office/powerpoint/2010/main" val="65084328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87335" y="229184"/>
            <a:ext cx="5306261" cy="553998"/>
          </a:xfrm>
          <a:prstGeom prst="rect">
            <a:avLst/>
          </a:prstGeom>
          <a:noFill/>
        </p:spPr>
        <p:txBody>
          <a:bodyPr wrap="none">
            <a:spAutoFit/>
          </a:bodyPr>
          <a:lstStyle/>
          <a:p>
            <a:pPr>
              <a:defRPr sz="3000" b="1">
                <a:solidFill>
                  <a:srgbClr val="1E3C64"/>
                </a:solidFill>
              </a:defRPr>
            </a:pPr>
            <a:r>
              <a:rPr lang="it-IT" sz="3000" dirty="0">
                <a:latin typeface="Aptos" panose="020B0004020202020204" pitchFamily="34" charset="0"/>
              </a:rPr>
              <a:t>Come avviene il cambiamento?</a:t>
            </a:r>
            <a:endParaRPr sz="3000" dirty="0">
              <a:latin typeface="Aptos" panose="020B0004020202020204" pitchFamily="34" charset="0"/>
            </a:endParaRPr>
          </a:p>
        </p:txBody>
      </p:sp>
      <p:sp>
        <p:nvSpPr>
          <p:cNvPr id="3" name="TextBox 2"/>
          <p:cNvSpPr txBox="1"/>
          <p:nvPr/>
        </p:nvSpPr>
        <p:spPr>
          <a:xfrm>
            <a:off x="1797163" y="3307863"/>
            <a:ext cx="8597675" cy="2949975"/>
          </a:xfrm>
          <a:prstGeom prst="rect">
            <a:avLst/>
          </a:prstGeom>
          <a:noFill/>
        </p:spPr>
        <p:txBody>
          <a:bodyPr wrap="square" anchor="t">
            <a:spAutoFit/>
          </a:bodyPr>
          <a:lstStyle/>
          <a:p>
            <a:pPr>
              <a:lnSpc>
                <a:spcPct val="130000"/>
              </a:lnSpc>
              <a:spcAft>
                <a:spcPts val="1400"/>
              </a:spcAft>
              <a:defRPr sz="2000"/>
            </a:pPr>
            <a:r>
              <a:rPr sz="1600" dirty="0">
                <a:solidFill>
                  <a:schemeClr val="tx2"/>
                </a:solidFill>
                <a:latin typeface="Aptos" panose="020B0004020202020204" pitchFamily="34" charset="0"/>
              </a:rPr>
              <a:t>1. Il </a:t>
            </a:r>
            <a:r>
              <a:rPr sz="1600" dirty="0" err="1">
                <a:solidFill>
                  <a:schemeClr val="tx2"/>
                </a:solidFill>
                <a:latin typeface="Aptos" panose="020B0004020202020204" pitchFamily="34" charset="0"/>
              </a:rPr>
              <a:t>paziente</a:t>
            </a:r>
            <a:r>
              <a:rPr sz="1600" dirty="0">
                <a:solidFill>
                  <a:schemeClr val="tx2"/>
                </a:solidFill>
                <a:latin typeface="Aptos" panose="020B0004020202020204" pitchFamily="34" charset="0"/>
              </a:rPr>
              <a:t> </a:t>
            </a:r>
            <a:r>
              <a:rPr sz="1600" b="1" dirty="0">
                <a:solidFill>
                  <a:schemeClr val="tx2"/>
                </a:solidFill>
                <a:latin typeface="Aptos" panose="020B0004020202020204" pitchFamily="34" charset="0"/>
              </a:rPr>
              <a:t>RIESPERIMENTA</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gli</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stati</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traumatici</a:t>
            </a:r>
            <a:r>
              <a:rPr sz="1600" dirty="0">
                <a:solidFill>
                  <a:schemeClr val="tx2"/>
                </a:solidFill>
                <a:latin typeface="Aptos" panose="020B0004020202020204" pitchFamily="34" charset="0"/>
              </a:rPr>
              <a:t> in '</a:t>
            </a:r>
            <a:r>
              <a:rPr sz="1600" dirty="0" err="1">
                <a:solidFill>
                  <a:schemeClr val="tx2"/>
                </a:solidFill>
                <a:latin typeface="Aptos" panose="020B0004020202020204" pitchFamily="34" charset="0"/>
              </a:rPr>
              <a:t>dosi</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tollerabili</a:t>
            </a: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2. Il </a:t>
            </a:r>
            <a:r>
              <a:rPr sz="1600" dirty="0" err="1">
                <a:solidFill>
                  <a:schemeClr val="tx2"/>
                </a:solidFill>
                <a:latin typeface="Aptos" panose="020B0004020202020204" pitchFamily="34" charset="0"/>
              </a:rPr>
              <a:t>terapeuta</a:t>
            </a:r>
            <a:r>
              <a:rPr sz="1600" dirty="0">
                <a:solidFill>
                  <a:schemeClr val="tx2"/>
                </a:solidFill>
                <a:latin typeface="Aptos" panose="020B0004020202020204" pitchFamily="34" charset="0"/>
              </a:rPr>
              <a:t> </a:t>
            </a:r>
            <a:r>
              <a:rPr sz="1600" b="1" dirty="0">
                <a:solidFill>
                  <a:schemeClr val="tx2"/>
                </a:solidFill>
                <a:latin typeface="Aptos" panose="020B0004020202020204" pitchFamily="34" charset="0"/>
              </a:rPr>
              <a:t>RIMANE</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regolato</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mentre</a:t>
            </a:r>
            <a:r>
              <a:rPr sz="1600" dirty="0">
                <a:solidFill>
                  <a:schemeClr val="tx2"/>
                </a:solidFill>
                <a:latin typeface="Aptos" panose="020B0004020202020204" pitchFamily="34" charset="0"/>
              </a:rPr>
              <a:t> il </a:t>
            </a:r>
            <a:r>
              <a:rPr sz="1600" dirty="0" err="1">
                <a:solidFill>
                  <a:schemeClr val="tx2"/>
                </a:solidFill>
                <a:latin typeface="Aptos" panose="020B0004020202020204" pitchFamily="34" charset="0"/>
              </a:rPr>
              <a:t>paziente</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si</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disregola</a:t>
            </a: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3. </a:t>
            </a:r>
            <a:r>
              <a:rPr sz="1600" dirty="0" err="1">
                <a:solidFill>
                  <a:schemeClr val="tx2"/>
                </a:solidFill>
                <a:latin typeface="Aptos" panose="020B0004020202020204" pitchFamily="34" charset="0"/>
              </a:rPr>
              <a:t>Attraverso</a:t>
            </a:r>
            <a:r>
              <a:rPr sz="1600" dirty="0">
                <a:solidFill>
                  <a:schemeClr val="tx2"/>
                </a:solidFill>
                <a:latin typeface="Aptos" panose="020B0004020202020204" pitchFamily="34" charset="0"/>
              </a:rPr>
              <a:t> la </a:t>
            </a:r>
            <a:r>
              <a:rPr sz="1600" b="1" dirty="0">
                <a:solidFill>
                  <a:schemeClr val="tx2"/>
                </a:solidFill>
                <a:latin typeface="Aptos" panose="020B0004020202020204" pitchFamily="34" charset="0"/>
              </a:rPr>
              <a:t>SINCRONIZZAZIONE</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implicita</a:t>
            </a:r>
            <a:r>
              <a:rPr sz="1600" dirty="0">
                <a:solidFill>
                  <a:schemeClr val="tx2"/>
                </a:solidFill>
                <a:latin typeface="Aptos" panose="020B0004020202020204" pitchFamily="34" charset="0"/>
              </a:rPr>
              <a:t>, il </a:t>
            </a:r>
            <a:r>
              <a:rPr sz="1600" dirty="0" err="1">
                <a:solidFill>
                  <a:schemeClr val="tx2"/>
                </a:solidFill>
                <a:latin typeface="Aptos" panose="020B0004020202020204" pitchFamily="34" charset="0"/>
              </a:rPr>
              <a:t>terapeuta</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aiuta</a:t>
            </a:r>
            <a:r>
              <a:rPr sz="1600" dirty="0">
                <a:solidFill>
                  <a:schemeClr val="tx2"/>
                </a:solidFill>
                <a:latin typeface="Aptos" panose="020B0004020202020204" pitchFamily="34" charset="0"/>
              </a:rPr>
              <a:t> il </a:t>
            </a:r>
            <a:r>
              <a:rPr sz="1600" dirty="0" err="1">
                <a:solidFill>
                  <a:schemeClr val="tx2"/>
                </a:solidFill>
                <a:latin typeface="Aptos" panose="020B0004020202020204" pitchFamily="34" charset="0"/>
              </a:rPr>
              <a:t>paziente</a:t>
            </a:r>
            <a:r>
              <a:rPr sz="1600" dirty="0">
                <a:solidFill>
                  <a:schemeClr val="tx2"/>
                </a:solidFill>
                <a:latin typeface="Aptos" panose="020B0004020202020204" pitchFamily="34" charset="0"/>
              </a:rPr>
              <a:t> a </a:t>
            </a:r>
            <a:r>
              <a:rPr sz="1600" dirty="0" err="1">
                <a:solidFill>
                  <a:schemeClr val="tx2"/>
                </a:solidFill>
                <a:latin typeface="Aptos" panose="020B0004020202020204" pitchFamily="34" charset="0"/>
              </a:rPr>
              <a:t>ritrovare</a:t>
            </a:r>
            <a:r>
              <a:rPr sz="1600" dirty="0">
                <a:solidFill>
                  <a:schemeClr val="tx2"/>
                </a:solidFill>
                <a:latin typeface="Aptos" panose="020B0004020202020204" pitchFamily="34" charset="0"/>
              </a:rPr>
              <a:t> la </a:t>
            </a:r>
            <a:r>
              <a:rPr sz="1600" dirty="0" err="1">
                <a:solidFill>
                  <a:schemeClr val="tx2"/>
                </a:solidFill>
                <a:latin typeface="Aptos" panose="020B0004020202020204" pitchFamily="34" charset="0"/>
              </a:rPr>
              <a:t>regolazione</a:t>
            </a: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4. Il </a:t>
            </a:r>
            <a:r>
              <a:rPr sz="1600" dirty="0" err="1">
                <a:solidFill>
                  <a:schemeClr val="tx2"/>
                </a:solidFill>
                <a:latin typeface="Aptos" panose="020B0004020202020204" pitchFamily="34" charset="0"/>
              </a:rPr>
              <a:t>paziente</a:t>
            </a:r>
            <a:r>
              <a:rPr sz="1600" dirty="0">
                <a:solidFill>
                  <a:schemeClr val="tx2"/>
                </a:solidFill>
                <a:latin typeface="Aptos" panose="020B0004020202020204" pitchFamily="34" charset="0"/>
              </a:rPr>
              <a:t> </a:t>
            </a:r>
            <a:r>
              <a:rPr sz="1600" b="1" dirty="0">
                <a:solidFill>
                  <a:schemeClr val="tx2"/>
                </a:solidFill>
                <a:latin typeface="Aptos" panose="020B0004020202020204" pitchFamily="34" charset="0"/>
              </a:rPr>
              <a:t>APPRENDE</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nuovi</a:t>
            </a:r>
            <a:r>
              <a:rPr sz="1600" dirty="0">
                <a:solidFill>
                  <a:schemeClr val="tx2"/>
                </a:solidFill>
                <a:latin typeface="Aptos" panose="020B0004020202020204" pitchFamily="34" charset="0"/>
              </a:rPr>
              <a:t> </a:t>
            </a:r>
            <a:r>
              <a:rPr lang="it-IT" sz="1600" dirty="0">
                <a:solidFill>
                  <a:schemeClr val="tx2"/>
                </a:solidFill>
                <a:latin typeface="Aptos" panose="020B0004020202020204" pitchFamily="34" charset="0"/>
              </a:rPr>
              <a:t>pattern </a:t>
            </a:r>
            <a:r>
              <a:rPr sz="1600" dirty="0">
                <a:solidFill>
                  <a:schemeClr val="tx2"/>
                </a:solidFill>
                <a:latin typeface="Aptos" panose="020B0004020202020204" pitchFamily="34" charset="0"/>
              </a:rPr>
              <a:t>di </a:t>
            </a:r>
            <a:r>
              <a:rPr sz="1600" dirty="0" err="1">
                <a:solidFill>
                  <a:schemeClr val="tx2"/>
                </a:solidFill>
                <a:latin typeface="Aptos" panose="020B0004020202020204" pitchFamily="34" charset="0"/>
              </a:rPr>
              <a:t>regolazione</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emotiva</a:t>
            </a: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5. </a:t>
            </a:r>
            <a:r>
              <a:rPr sz="1600" dirty="0" err="1">
                <a:solidFill>
                  <a:schemeClr val="tx2"/>
                </a:solidFill>
                <a:latin typeface="Aptos" panose="020B0004020202020204" pitchFamily="34" charset="0"/>
              </a:rPr>
              <a:t>L'emisfero</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destro</a:t>
            </a:r>
            <a:r>
              <a:rPr sz="1600" dirty="0">
                <a:solidFill>
                  <a:schemeClr val="tx2"/>
                </a:solidFill>
                <a:latin typeface="Aptos" panose="020B0004020202020204" pitchFamily="34" charset="0"/>
              </a:rPr>
              <a:t> del </a:t>
            </a:r>
            <a:r>
              <a:rPr sz="1600" dirty="0" err="1">
                <a:solidFill>
                  <a:schemeClr val="tx2"/>
                </a:solidFill>
                <a:latin typeface="Aptos" panose="020B0004020202020204" pitchFamily="34" charset="0"/>
              </a:rPr>
              <a:t>paziente</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viene</a:t>
            </a:r>
            <a:r>
              <a:rPr sz="1600" dirty="0">
                <a:solidFill>
                  <a:schemeClr val="tx2"/>
                </a:solidFill>
                <a:latin typeface="Aptos" panose="020B0004020202020204" pitchFamily="34" charset="0"/>
              </a:rPr>
              <a:t> RIORGANIZZATO </a:t>
            </a:r>
            <a:r>
              <a:rPr sz="1600" dirty="0" err="1">
                <a:solidFill>
                  <a:schemeClr val="tx2"/>
                </a:solidFill>
                <a:latin typeface="Aptos" panose="020B0004020202020204" pitchFamily="34" charset="0"/>
              </a:rPr>
              <a:t>attraverso</a:t>
            </a:r>
            <a:r>
              <a:rPr sz="1600" dirty="0">
                <a:solidFill>
                  <a:schemeClr val="tx2"/>
                </a:solidFill>
                <a:latin typeface="Aptos" panose="020B0004020202020204" pitchFamily="34" charset="0"/>
              </a:rPr>
              <a:t> la </a:t>
            </a:r>
            <a:r>
              <a:rPr sz="1600" dirty="0" err="1">
                <a:solidFill>
                  <a:schemeClr val="tx2"/>
                </a:solidFill>
                <a:latin typeface="Aptos" panose="020B0004020202020204" pitchFamily="34" charset="0"/>
              </a:rPr>
              <a:t>relazione</a:t>
            </a:r>
            <a:br>
              <a:rPr sz="1600" dirty="0">
                <a:solidFill>
                  <a:schemeClr val="tx2"/>
                </a:solidFill>
                <a:latin typeface="Aptos" panose="020B0004020202020204" pitchFamily="34" charset="0"/>
              </a:rPr>
            </a:br>
            <a:br>
              <a:rPr sz="1600" dirty="0">
                <a:solidFill>
                  <a:schemeClr val="tx2"/>
                </a:solidFill>
                <a:latin typeface="Aptos" panose="020B0004020202020204" pitchFamily="34" charset="0"/>
              </a:rPr>
            </a:br>
            <a:r>
              <a:rPr sz="1600" dirty="0" err="1">
                <a:solidFill>
                  <a:schemeClr val="tx2"/>
                </a:solidFill>
                <a:latin typeface="Aptos" panose="020B0004020202020204" pitchFamily="34" charset="0"/>
              </a:rPr>
              <a:t>Questo</a:t>
            </a:r>
            <a:r>
              <a:rPr sz="1600" dirty="0">
                <a:solidFill>
                  <a:schemeClr val="tx2"/>
                </a:solidFill>
                <a:latin typeface="Aptos" panose="020B0004020202020204" pitchFamily="34" charset="0"/>
              </a:rPr>
              <a:t> è </a:t>
            </a:r>
            <a:r>
              <a:rPr sz="1600" dirty="0" err="1">
                <a:solidFill>
                  <a:schemeClr val="tx2"/>
                </a:solidFill>
                <a:latin typeface="Aptos" panose="020B0004020202020204" pitchFamily="34" charset="0"/>
              </a:rPr>
              <a:t>possibile</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perché</a:t>
            </a:r>
            <a:r>
              <a:rPr sz="1600" dirty="0">
                <a:solidFill>
                  <a:schemeClr val="tx2"/>
                </a:solidFill>
                <a:latin typeface="Aptos" panose="020B0004020202020204" pitchFamily="34" charset="0"/>
              </a:rPr>
              <a:t> il </a:t>
            </a:r>
            <a:r>
              <a:rPr sz="1600" dirty="0" err="1">
                <a:solidFill>
                  <a:schemeClr val="tx2"/>
                </a:solidFill>
                <a:latin typeface="Aptos" panose="020B0004020202020204" pitchFamily="34" charset="0"/>
              </a:rPr>
              <a:t>cervello</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mantiene</a:t>
            </a:r>
            <a:r>
              <a:rPr sz="1600" dirty="0">
                <a:solidFill>
                  <a:schemeClr val="tx2"/>
                </a:solidFill>
                <a:latin typeface="Aptos" panose="020B0004020202020204" pitchFamily="34" charset="0"/>
              </a:rPr>
              <a:t> </a:t>
            </a:r>
            <a:r>
              <a:rPr sz="1600" b="1" dirty="0">
                <a:solidFill>
                  <a:schemeClr val="tx2"/>
                </a:solidFill>
                <a:latin typeface="Aptos" panose="020B0004020202020204" pitchFamily="34" charset="0"/>
              </a:rPr>
              <a:t>NEUROPLASTICITÀ</a:t>
            </a:r>
            <a:r>
              <a:rPr sz="1600" dirty="0">
                <a:solidFill>
                  <a:schemeClr val="tx2"/>
                </a:solidFill>
                <a:latin typeface="Aptos" panose="020B0004020202020204" pitchFamily="34" charset="0"/>
              </a:rPr>
              <a:t> per </a:t>
            </a:r>
            <a:r>
              <a:rPr sz="1600" dirty="0" err="1">
                <a:solidFill>
                  <a:schemeClr val="tx2"/>
                </a:solidFill>
                <a:latin typeface="Aptos" panose="020B0004020202020204" pitchFamily="34" charset="0"/>
              </a:rPr>
              <a:t>tutta</a:t>
            </a:r>
            <a:r>
              <a:rPr sz="1600" dirty="0">
                <a:solidFill>
                  <a:schemeClr val="tx2"/>
                </a:solidFill>
                <a:latin typeface="Aptos" panose="020B0004020202020204" pitchFamily="34" charset="0"/>
              </a:rPr>
              <a:t> la vita </a:t>
            </a:r>
            <a:r>
              <a:rPr lang="it-IT" sz="1600" dirty="0">
                <a:solidFill>
                  <a:schemeClr val="tx2"/>
                </a:solidFill>
                <a:latin typeface="Aptos" panose="020B0004020202020204" pitchFamily="34" charset="0"/>
              </a:rPr>
              <a:t>e</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può</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continuare</a:t>
            </a:r>
            <a:r>
              <a:rPr sz="1600" dirty="0">
                <a:solidFill>
                  <a:schemeClr val="tx2"/>
                </a:solidFill>
                <a:latin typeface="Aptos" panose="020B0004020202020204" pitchFamily="34" charset="0"/>
              </a:rPr>
              <a:t> a </a:t>
            </a:r>
            <a:r>
              <a:rPr sz="1600" dirty="0" err="1">
                <a:solidFill>
                  <a:schemeClr val="tx2"/>
                </a:solidFill>
                <a:latin typeface="Aptos" panose="020B0004020202020204" pitchFamily="34" charset="0"/>
              </a:rPr>
              <a:t>cambiare</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attraverso</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nuove</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esperienze</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relazionali</a:t>
            </a:r>
            <a:r>
              <a:rPr sz="1600" dirty="0">
                <a:solidFill>
                  <a:schemeClr val="tx2"/>
                </a:solidFill>
                <a:latin typeface="Aptos" panose="020B0004020202020204" pitchFamily="34" charset="0"/>
              </a:rPr>
              <a:t>.</a:t>
            </a:r>
          </a:p>
        </p:txBody>
      </p:sp>
      <p:pic>
        <p:nvPicPr>
          <p:cNvPr id="22530" name="Picture 2" descr="La neuroplasticità: piedi, bocca e masticazione">
            <a:extLst>
              <a:ext uri="{FF2B5EF4-FFF2-40B4-BE49-F238E27FC236}">
                <a16:creationId xmlns:a16="http://schemas.microsoft.com/office/drawing/2014/main" id="{C04724A5-9CCF-C70A-5D39-63C38AE34C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403" y="889481"/>
            <a:ext cx="3047193" cy="17140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054567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05AC8F-8CD7-B24A-B831-CF273E9CC42A}"/>
              </a:ext>
            </a:extLst>
          </p:cNvPr>
          <p:cNvSpPr>
            <a:spLocks noGrp="1"/>
          </p:cNvSpPr>
          <p:nvPr>
            <p:ph type="title"/>
          </p:nvPr>
        </p:nvSpPr>
        <p:spPr/>
        <p:txBody>
          <a:bodyPr/>
          <a:lstStyle/>
          <a:p>
            <a:pPr algn="ctr"/>
            <a:r>
              <a:rPr lang="it-IT" b="1" dirty="0">
                <a:solidFill>
                  <a:schemeClr val="bg2">
                    <a:lumMod val="10000"/>
                  </a:schemeClr>
                </a:solidFill>
                <a:latin typeface="Apple Color Emoji" pitchFamily="2" charset="0"/>
                <a:ea typeface="Apple Color Emoji" pitchFamily="2" charset="0"/>
              </a:rPr>
              <a:t>Intimità come rischio</a:t>
            </a:r>
          </a:p>
        </p:txBody>
      </p:sp>
      <p:sp>
        <p:nvSpPr>
          <p:cNvPr id="3" name="Segnaposto contenuto 2">
            <a:extLst>
              <a:ext uri="{FF2B5EF4-FFF2-40B4-BE49-F238E27FC236}">
                <a16:creationId xmlns:a16="http://schemas.microsoft.com/office/drawing/2014/main" id="{1F956F65-C540-8246-8967-434E2D37A8AD}"/>
              </a:ext>
            </a:extLst>
          </p:cNvPr>
          <p:cNvSpPr>
            <a:spLocks noGrp="1"/>
          </p:cNvSpPr>
          <p:nvPr>
            <p:ph idx="1"/>
          </p:nvPr>
        </p:nvSpPr>
        <p:spPr/>
        <p:txBody>
          <a:bodyPr/>
          <a:lstStyle/>
          <a:p>
            <a:pPr algn="just"/>
            <a:r>
              <a:rPr lang="it-IT" dirty="0">
                <a:solidFill>
                  <a:schemeClr val="bg2">
                    <a:lumMod val="10000"/>
                  </a:schemeClr>
                </a:solidFill>
                <a:latin typeface="Arial Hebrew" pitchFamily="2" charset="-79"/>
                <a:ea typeface="Apple Color Emoji" pitchFamily="2" charset="0"/>
                <a:cs typeface="Arial Hebrew" pitchFamily="2" charset="-79"/>
              </a:rPr>
              <a:t>Bisogno di vicinanza e paura del dolore che la vicinanza comporta</a:t>
            </a:r>
          </a:p>
          <a:p>
            <a:pPr algn="just"/>
            <a:r>
              <a:rPr lang="it-IT" dirty="0">
                <a:solidFill>
                  <a:schemeClr val="bg2">
                    <a:lumMod val="10000"/>
                  </a:schemeClr>
                </a:solidFill>
                <a:latin typeface="Arial Hebrew" pitchFamily="2" charset="-79"/>
                <a:ea typeface="Apple Color Emoji" pitchFamily="2" charset="0"/>
                <a:cs typeface="Arial Hebrew" pitchFamily="2" charset="-79"/>
              </a:rPr>
              <a:t>Le rotture (anche piccole) dell’alleanza possono riattivare rappresentazioni traumatiche e paura dell’intersoggettività</a:t>
            </a:r>
          </a:p>
          <a:p>
            <a:pPr algn="just"/>
            <a:r>
              <a:rPr lang="it-IT" dirty="0">
                <a:solidFill>
                  <a:schemeClr val="bg2">
                    <a:lumMod val="10000"/>
                  </a:schemeClr>
                </a:solidFill>
                <a:latin typeface="Arial Hebrew" pitchFamily="2" charset="-79"/>
                <a:ea typeface="Apple Color Emoji" pitchFamily="2" charset="0"/>
                <a:cs typeface="Arial Hebrew" pitchFamily="2" charset="-79"/>
              </a:rPr>
              <a:t>Nella clinica del trauma, il contatto emotivo non come evitamento ma come dissociazione dell’intimità per paura di </a:t>
            </a:r>
            <a:r>
              <a:rPr lang="it-IT" dirty="0" err="1">
                <a:solidFill>
                  <a:schemeClr val="bg2">
                    <a:lumMod val="10000"/>
                  </a:schemeClr>
                </a:solidFill>
                <a:latin typeface="Arial Hebrew" pitchFamily="2" charset="-79"/>
                <a:ea typeface="Apple Color Emoji" pitchFamily="2" charset="0"/>
                <a:cs typeface="Arial Hebrew" pitchFamily="2" charset="-79"/>
              </a:rPr>
              <a:t>vicinaza</a:t>
            </a:r>
            <a:r>
              <a:rPr lang="it-IT" dirty="0">
                <a:solidFill>
                  <a:schemeClr val="bg2">
                    <a:lumMod val="10000"/>
                  </a:schemeClr>
                </a:solidFill>
                <a:latin typeface="Arial Hebrew" pitchFamily="2" charset="-79"/>
                <a:ea typeface="Apple Color Emoji" pitchFamily="2" charset="0"/>
                <a:cs typeface="Arial Hebrew" pitchFamily="2" charset="-79"/>
              </a:rPr>
              <a:t> e protezione dal dolore (distanza affettiva/anestesia corporea)</a:t>
            </a:r>
          </a:p>
          <a:p>
            <a:pPr algn="just"/>
            <a:r>
              <a:rPr lang="it-IT" dirty="0">
                <a:solidFill>
                  <a:schemeClr val="bg2">
                    <a:lumMod val="10000"/>
                  </a:schemeClr>
                </a:solidFill>
                <a:latin typeface="Arial Hebrew" pitchFamily="2" charset="-79"/>
                <a:ea typeface="Apple Color Emoji" pitchFamily="2" charset="0"/>
                <a:cs typeface="Arial Hebrew" pitchFamily="2" charset="-79"/>
              </a:rPr>
              <a:t>Compito del terapeuta: regolare il campo tra vicinanza e distanza, senza irrigidirsi né colludere</a:t>
            </a:r>
          </a:p>
          <a:p>
            <a:pPr marL="0" indent="0" algn="just">
              <a:buNone/>
            </a:pPr>
            <a:endParaRPr lang="it-IT" dirty="0">
              <a:solidFill>
                <a:schemeClr val="bg2">
                  <a:lumMod val="10000"/>
                </a:schemeClr>
              </a:solidFill>
              <a:latin typeface="Arial Hebrew" pitchFamily="2" charset="-79"/>
              <a:ea typeface="Apple Color Emoji" pitchFamily="2" charset="0"/>
              <a:cs typeface="Arial Hebrew" pitchFamily="2" charset="-79"/>
            </a:endParaRPr>
          </a:p>
        </p:txBody>
      </p:sp>
    </p:spTree>
    <p:extLst>
      <p:ext uri="{BB962C8B-B14F-4D97-AF65-F5344CB8AC3E}">
        <p14:creationId xmlns:p14="http://schemas.microsoft.com/office/powerpoint/2010/main" val="36122530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32676" y="1124491"/>
            <a:ext cx="6353599" cy="553998"/>
          </a:xfrm>
          <a:prstGeom prst="rect">
            <a:avLst/>
          </a:prstGeom>
          <a:noFill/>
        </p:spPr>
        <p:txBody>
          <a:bodyPr wrap="none">
            <a:spAutoFit/>
          </a:bodyPr>
          <a:lstStyle/>
          <a:p>
            <a:pPr>
              <a:defRPr sz="3000" b="1">
                <a:solidFill>
                  <a:srgbClr val="1E3C64"/>
                </a:solidFill>
              </a:defRPr>
            </a:pPr>
            <a:r>
              <a:rPr sz="3000" dirty="0">
                <a:latin typeface="Aptos" panose="020B0004020202020204" pitchFamily="34" charset="0"/>
              </a:rPr>
              <a:t>Il </a:t>
            </a:r>
            <a:r>
              <a:rPr sz="3000" dirty="0" err="1">
                <a:latin typeface="Aptos" panose="020B0004020202020204" pitchFamily="34" charset="0"/>
              </a:rPr>
              <a:t>terapeuta</a:t>
            </a:r>
            <a:r>
              <a:rPr sz="3000" dirty="0">
                <a:latin typeface="Aptos" panose="020B0004020202020204" pitchFamily="34" charset="0"/>
              </a:rPr>
              <a:t> come '</a:t>
            </a:r>
            <a:r>
              <a:rPr sz="3000" dirty="0" err="1">
                <a:latin typeface="Aptos" panose="020B0004020202020204" pitchFamily="34" charset="0"/>
              </a:rPr>
              <a:t>regolatore</a:t>
            </a:r>
            <a:r>
              <a:rPr sz="3000" dirty="0">
                <a:latin typeface="Aptos" panose="020B0004020202020204" pitchFamily="34" charset="0"/>
              </a:rPr>
              <a:t> </a:t>
            </a:r>
            <a:r>
              <a:rPr sz="3000" dirty="0" err="1">
                <a:latin typeface="Aptos" panose="020B0004020202020204" pitchFamily="34" charset="0"/>
              </a:rPr>
              <a:t>esterno</a:t>
            </a:r>
            <a:r>
              <a:rPr sz="3000" dirty="0">
                <a:latin typeface="Aptos" panose="020B0004020202020204" pitchFamily="34" charset="0"/>
              </a:rPr>
              <a:t>'</a:t>
            </a:r>
          </a:p>
        </p:txBody>
      </p:sp>
      <p:sp>
        <p:nvSpPr>
          <p:cNvPr id="3" name="TextBox 2"/>
          <p:cNvSpPr txBox="1"/>
          <p:nvPr/>
        </p:nvSpPr>
        <p:spPr>
          <a:xfrm>
            <a:off x="1780958" y="1898249"/>
            <a:ext cx="7680960" cy="4230325"/>
          </a:xfrm>
          <a:prstGeom prst="rect">
            <a:avLst/>
          </a:prstGeom>
          <a:noFill/>
        </p:spPr>
        <p:txBody>
          <a:bodyPr wrap="square" anchor="t">
            <a:spAutoFit/>
          </a:bodyPr>
          <a:lstStyle/>
          <a:p>
            <a:pPr>
              <a:lnSpc>
                <a:spcPct val="130000"/>
              </a:lnSpc>
              <a:spcAft>
                <a:spcPts val="1400"/>
              </a:spcAft>
              <a:defRPr sz="2000"/>
            </a:pPr>
            <a:r>
              <a:rPr sz="1600" dirty="0">
                <a:solidFill>
                  <a:schemeClr val="tx2"/>
                </a:solidFill>
                <a:latin typeface="Aptos" panose="020B0004020202020204" pitchFamily="34" charset="0"/>
              </a:rPr>
              <a:t>Meares (2012) </a:t>
            </a:r>
            <a:r>
              <a:rPr sz="1600" dirty="0" err="1">
                <a:solidFill>
                  <a:schemeClr val="tx2"/>
                </a:solidFill>
                <a:latin typeface="Aptos" panose="020B0004020202020204" pitchFamily="34" charset="0"/>
              </a:rPr>
              <a:t>descrive</a:t>
            </a:r>
            <a:r>
              <a:rPr sz="1600" dirty="0">
                <a:solidFill>
                  <a:schemeClr val="tx2"/>
                </a:solidFill>
                <a:latin typeface="Aptos" panose="020B0004020202020204" pitchFamily="34" charset="0"/>
              </a:rPr>
              <a:t> la </a:t>
            </a:r>
            <a:r>
              <a:rPr sz="1600" dirty="0" err="1">
                <a:solidFill>
                  <a:schemeClr val="tx2"/>
                </a:solidFill>
                <a:latin typeface="Aptos" panose="020B0004020202020204" pitchFamily="34" charset="0"/>
              </a:rPr>
              <a:t>terapia</a:t>
            </a:r>
            <a:r>
              <a:rPr sz="1600" dirty="0">
                <a:solidFill>
                  <a:schemeClr val="tx2"/>
                </a:solidFill>
                <a:latin typeface="Aptos" panose="020B0004020202020204" pitchFamily="34" charset="0"/>
              </a:rPr>
              <a:t> come </a:t>
            </a:r>
            <a:r>
              <a:rPr sz="1600" b="1" dirty="0">
                <a:solidFill>
                  <a:schemeClr val="tx2"/>
                </a:solidFill>
                <a:latin typeface="Aptos" panose="020B0004020202020204" pitchFamily="34" charset="0"/>
              </a:rPr>
              <a:t>'</a:t>
            </a:r>
            <a:r>
              <a:rPr sz="1600" b="1" dirty="0" err="1">
                <a:solidFill>
                  <a:schemeClr val="tx2"/>
                </a:solidFill>
                <a:latin typeface="Aptos" panose="020B0004020202020204" pitchFamily="34" charset="0"/>
              </a:rPr>
              <a:t>un'interazione</a:t>
            </a:r>
            <a:r>
              <a:rPr sz="1600" b="1" dirty="0">
                <a:solidFill>
                  <a:schemeClr val="tx2"/>
                </a:solidFill>
                <a:latin typeface="Aptos" panose="020B0004020202020204" pitchFamily="34" charset="0"/>
              </a:rPr>
              <a:t> </a:t>
            </a:r>
            <a:r>
              <a:rPr sz="1600" b="1" dirty="0" err="1">
                <a:solidFill>
                  <a:schemeClr val="tx2"/>
                </a:solidFill>
                <a:latin typeface="Aptos" panose="020B0004020202020204" pitchFamily="34" charset="0"/>
              </a:rPr>
              <a:t>dinamica</a:t>
            </a:r>
            <a:r>
              <a:rPr sz="1600" b="1" dirty="0">
                <a:solidFill>
                  <a:schemeClr val="tx2"/>
                </a:solidFill>
                <a:latin typeface="Aptos" panose="020B0004020202020204" pitchFamily="34" charset="0"/>
              </a:rPr>
              <a:t> </a:t>
            </a:r>
            <a:r>
              <a:rPr sz="1600" b="1" dirty="0" err="1">
                <a:solidFill>
                  <a:schemeClr val="tx2"/>
                </a:solidFill>
                <a:latin typeface="Aptos" panose="020B0004020202020204" pitchFamily="34" charset="0"/>
              </a:rPr>
              <a:t>tra</a:t>
            </a:r>
            <a:r>
              <a:rPr sz="1600" b="1" dirty="0">
                <a:solidFill>
                  <a:schemeClr val="tx2"/>
                </a:solidFill>
                <a:latin typeface="Aptos" panose="020B0004020202020204" pitchFamily="34" charset="0"/>
              </a:rPr>
              <a:t> due </a:t>
            </a:r>
            <a:r>
              <a:rPr sz="1600" b="1" dirty="0" err="1">
                <a:solidFill>
                  <a:schemeClr val="tx2"/>
                </a:solidFill>
                <a:latin typeface="Aptos" panose="020B0004020202020204" pitchFamily="34" charset="0"/>
              </a:rPr>
              <a:t>emisferi</a:t>
            </a:r>
            <a:r>
              <a:rPr sz="1600" b="1" dirty="0">
                <a:solidFill>
                  <a:schemeClr val="tx2"/>
                </a:solidFill>
                <a:latin typeface="Aptos" panose="020B0004020202020204" pitchFamily="34" charset="0"/>
              </a:rPr>
              <a:t> </a:t>
            </a:r>
            <a:r>
              <a:rPr sz="1600" b="1" dirty="0" err="1">
                <a:solidFill>
                  <a:schemeClr val="tx2"/>
                </a:solidFill>
                <a:latin typeface="Aptos" panose="020B0004020202020204" pitchFamily="34" charset="0"/>
              </a:rPr>
              <a:t>destri</a:t>
            </a:r>
            <a:r>
              <a:rPr sz="1600" b="1" dirty="0">
                <a:solidFill>
                  <a:schemeClr val="tx2"/>
                </a:solidFill>
                <a:latin typeface="Aptos" panose="020B0004020202020204" pitchFamily="34" charset="0"/>
              </a:rPr>
              <a:t>'</a:t>
            </a:r>
            <a:r>
              <a:rPr sz="1600" dirty="0">
                <a:solidFill>
                  <a:schemeClr val="tx2"/>
                </a:solidFill>
                <a:latin typeface="Aptos" panose="020B0004020202020204" pitchFamily="34" charset="0"/>
              </a:rPr>
              <a:t>.</a:t>
            </a:r>
            <a:br>
              <a:rPr sz="1600" dirty="0">
                <a:solidFill>
                  <a:schemeClr val="tx2"/>
                </a:solidFill>
                <a:latin typeface="Aptos" panose="020B0004020202020204" pitchFamily="34" charset="0"/>
              </a:rPr>
            </a:b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Il </a:t>
            </a:r>
            <a:r>
              <a:rPr sz="1600" dirty="0" err="1">
                <a:solidFill>
                  <a:schemeClr val="tx2"/>
                </a:solidFill>
                <a:latin typeface="Aptos" panose="020B0004020202020204" pitchFamily="34" charset="0"/>
              </a:rPr>
              <a:t>terapeuta</a:t>
            </a:r>
            <a:r>
              <a:rPr sz="1600" dirty="0">
                <a:solidFill>
                  <a:schemeClr val="tx2"/>
                </a:solidFill>
                <a:latin typeface="Aptos" panose="020B0004020202020204" pitchFamily="34" charset="0"/>
              </a:rPr>
              <a:t> NON </a:t>
            </a:r>
            <a:r>
              <a:rPr sz="1600" dirty="0" err="1">
                <a:solidFill>
                  <a:schemeClr val="tx2"/>
                </a:solidFill>
                <a:latin typeface="Aptos" panose="020B0004020202020204" pitchFamily="34" charset="0"/>
              </a:rPr>
              <a:t>interpreta</a:t>
            </a:r>
            <a:r>
              <a:rPr sz="1600" dirty="0">
                <a:solidFill>
                  <a:schemeClr val="tx2"/>
                </a:solidFill>
                <a:latin typeface="Aptos" panose="020B0004020202020204" pitchFamily="34" charset="0"/>
              </a:rPr>
              <a:t> </a:t>
            </a:r>
            <a:r>
              <a:rPr lang="it-IT" sz="1600" dirty="0">
                <a:solidFill>
                  <a:schemeClr val="tx2"/>
                </a:solidFill>
                <a:latin typeface="Aptos" panose="020B0004020202020204" pitchFamily="34" charset="0"/>
              </a:rPr>
              <a:t>soltanto</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funzione</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emisfero</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sinistro</a:t>
            </a:r>
            <a:r>
              <a:rPr sz="1600" dirty="0">
                <a:solidFill>
                  <a:schemeClr val="tx2"/>
                </a:solidFill>
                <a:latin typeface="Aptos" panose="020B0004020202020204" pitchFamily="34" charset="0"/>
              </a:rPr>
              <a:t>).</a:t>
            </a: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Il </a:t>
            </a:r>
            <a:r>
              <a:rPr sz="1600" dirty="0" err="1">
                <a:solidFill>
                  <a:schemeClr val="tx2"/>
                </a:solidFill>
                <a:latin typeface="Aptos" panose="020B0004020202020204" pitchFamily="34" charset="0"/>
              </a:rPr>
              <a:t>terapeuta</a:t>
            </a:r>
            <a:r>
              <a:rPr sz="1600" dirty="0">
                <a:solidFill>
                  <a:schemeClr val="tx2"/>
                </a:solidFill>
                <a:latin typeface="Aptos" panose="020B0004020202020204" pitchFamily="34" charset="0"/>
              </a:rPr>
              <a:t> </a:t>
            </a:r>
            <a:r>
              <a:rPr sz="1600" b="1" dirty="0">
                <a:solidFill>
                  <a:schemeClr val="tx2"/>
                </a:solidFill>
                <a:latin typeface="Aptos" panose="020B0004020202020204" pitchFamily="34" charset="0"/>
              </a:rPr>
              <a:t>REGOLA</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funzione</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emisfero</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destro</a:t>
            </a:r>
            <a:r>
              <a:rPr sz="1600" dirty="0">
                <a:solidFill>
                  <a:schemeClr val="tx2"/>
                </a:solidFill>
                <a:latin typeface="Aptos" panose="020B0004020202020204" pitchFamily="34" charset="0"/>
              </a:rPr>
              <a:t>):</a:t>
            </a:r>
            <a:br>
              <a:rPr sz="1600" dirty="0">
                <a:solidFill>
                  <a:schemeClr val="tx2"/>
                </a:solidFill>
                <a:latin typeface="Aptos" panose="020B0004020202020204" pitchFamily="34" charset="0"/>
              </a:rPr>
            </a:b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Attraverso</a:t>
            </a:r>
            <a:r>
              <a:rPr sz="1600" dirty="0">
                <a:solidFill>
                  <a:schemeClr val="tx2"/>
                </a:solidFill>
                <a:latin typeface="Aptos" panose="020B0004020202020204" pitchFamily="34" charset="0"/>
              </a:rPr>
              <a:t> la </a:t>
            </a:r>
            <a:r>
              <a:rPr sz="1600" dirty="0" err="1">
                <a:solidFill>
                  <a:schemeClr val="tx2"/>
                </a:solidFill>
                <a:latin typeface="Aptos" panose="020B0004020202020204" pitchFamily="34" charset="0"/>
              </a:rPr>
              <a:t>presenza</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corporea</a:t>
            </a: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Attraverso</a:t>
            </a:r>
            <a:r>
              <a:rPr sz="1600" dirty="0">
                <a:solidFill>
                  <a:schemeClr val="tx2"/>
                </a:solidFill>
                <a:latin typeface="Aptos" panose="020B0004020202020204" pitchFamily="34" charset="0"/>
              </a:rPr>
              <a:t> il </a:t>
            </a:r>
            <a:r>
              <a:rPr sz="1600" dirty="0" err="1">
                <a:solidFill>
                  <a:schemeClr val="tx2"/>
                </a:solidFill>
                <a:latin typeface="Aptos" panose="020B0004020202020204" pitchFamily="34" charset="0"/>
              </a:rPr>
              <a:t>tono</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emotivo</a:t>
            </a: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Attraverso</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i</a:t>
            </a:r>
            <a:r>
              <a:rPr sz="1600" dirty="0">
                <a:solidFill>
                  <a:schemeClr val="tx2"/>
                </a:solidFill>
                <a:latin typeface="Aptos" panose="020B0004020202020204" pitchFamily="34" charset="0"/>
              </a:rPr>
              <a:t> micro-</a:t>
            </a:r>
            <a:r>
              <a:rPr sz="1600" dirty="0" err="1">
                <a:solidFill>
                  <a:schemeClr val="tx2"/>
                </a:solidFill>
                <a:latin typeface="Aptos" panose="020B0004020202020204" pitchFamily="34" charset="0"/>
              </a:rPr>
              <a:t>segnali</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facciali</a:t>
            </a: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Attraverso</a:t>
            </a:r>
            <a:r>
              <a:rPr sz="1600" dirty="0">
                <a:solidFill>
                  <a:schemeClr val="tx2"/>
                </a:solidFill>
                <a:latin typeface="Aptos" panose="020B0004020202020204" pitchFamily="34" charset="0"/>
              </a:rPr>
              <a:t> la </a:t>
            </a:r>
            <a:r>
              <a:rPr sz="1600" dirty="0" err="1">
                <a:solidFill>
                  <a:schemeClr val="tx2"/>
                </a:solidFill>
                <a:latin typeface="Aptos" panose="020B0004020202020204" pitchFamily="34" charset="0"/>
              </a:rPr>
              <a:t>capacità</a:t>
            </a:r>
            <a:r>
              <a:rPr sz="1600" dirty="0">
                <a:solidFill>
                  <a:schemeClr val="tx2"/>
                </a:solidFill>
                <a:latin typeface="Aptos" panose="020B0004020202020204" pitchFamily="34" charset="0"/>
              </a:rPr>
              <a:t> di 'stare con' </a:t>
            </a:r>
            <a:r>
              <a:rPr sz="1600" dirty="0" err="1">
                <a:solidFill>
                  <a:schemeClr val="tx2"/>
                </a:solidFill>
                <a:latin typeface="Aptos" panose="020B0004020202020204" pitchFamily="34" charset="0"/>
              </a:rPr>
              <a:t>stati</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emotivi</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intensi</a:t>
            </a:r>
            <a:br>
              <a:rPr sz="1600" dirty="0">
                <a:solidFill>
                  <a:schemeClr val="tx2"/>
                </a:solidFill>
                <a:latin typeface="Aptos" panose="020B0004020202020204" pitchFamily="34" charset="0"/>
              </a:rPr>
            </a:b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La </a:t>
            </a:r>
            <a:r>
              <a:rPr sz="1600" dirty="0" err="1">
                <a:solidFill>
                  <a:schemeClr val="tx2"/>
                </a:solidFill>
                <a:latin typeface="Aptos" panose="020B0004020202020204" pitchFamily="34" charset="0"/>
              </a:rPr>
              <a:t>competenza</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terapeutica</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si</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manifesta</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nelle</a:t>
            </a:r>
            <a:r>
              <a:rPr sz="1600" dirty="0">
                <a:solidFill>
                  <a:schemeClr val="tx2"/>
                </a:solidFill>
                <a:latin typeface="Aptos" panose="020B0004020202020204" pitchFamily="34" charset="0"/>
              </a:rPr>
              <a:t> CAPACITÀ PSICOBIOLOGICHE RELAZIONALI del </a:t>
            </a:r>
            <a:r>
              <a:rPr sz="1600" dirty="0" err="1">
                <a:solidFill>
                  <a:schemeClr val="tx2"/>
                </a:solidFill>
                <a:latin typeface="Aptos" panose="020B0004020202020204" pitchFamily="34" charset="0"/>
              </a:rPr>
              <a:t>clinico</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più</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che</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nella</a:t>
            </a:r>
            <a:r>
              <a:rPr sz="1600" dirty="0">
                <a:solidFill>
                  <a:schemeClr val="tx2"/>
                </a:solidFill>
                <a:latin typeface="Aptos" panose="020B0004020202020204" pitchFamily="34" charset="0"/>
              </a:rPr>
              <a:t> </a:t>
            </a:r>
            <a:r>
              <a:rPr lang="it-IT" sz="1600" dirty="0">
                <a:solidFill>
                  <a:schemeClr val="tx2"/>
                </a:solidFill>
                <a:latin typeface="Aptos" panose="020B0004020202020204" pitchFamily="34" charset="0"/>
              </a:rPr>
              <a:t>"</a:t>
            </a:r>
            <a:r>
              <a:rPr sz="1600" dirty="0" err="1">
                <a:solidFill>
                  <a:schemeClr val="tx2"/>
                </a:solidFill>
                <a:latin typeface="Aptos" panose="020B0004020202020204" pitchFamily="34" charset="0"/>
              </a:rPr>
              <a:t>brillantezza</a:t>
            </a:r>
            <a:r>
              <a:rPr sz="1600" dirty="0">
                <a:solidFill>
                  <a:schemeClr val="tx2"/>
                </a:solidFill>
                <a:latin typeface="Aptos" panose="020B0004020202020204" pitchFamily="34" charset="0"/>
              </a:rPr>
              <a:t> delle </a:t>
            </a:r>
            <a:r>
              <a:rPr sz="1600" dirty="0" err="1">
                <a:solidFill>
                  <a:schemeClr val="tx2"/>
                </a:solidFill>
                <a:latin typeface="Aptos" panose="020B0004020202020204" pitchFamily="34" charset="0"/>
              </a:rPr>
              <a:t>interpretazioni</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verbali</a:t>
            </a:r>
            <a:r>
              <a:rPr sz="1600" dirty="0">
                <a:solidFill>
                  <a:schemeClr val="tx2"/>
                </a:solidFill>
                <a:latin typeface="Aptos" panose="020B0004020202020204" pitchFamily="34" charset="0"/>
              </a:rPr>
              <a:t>.</a:t>
            </a:r>
            <a:r>
              <a:rPr lang="it-IT" sz="1600" dirty="0">
                <a:solidFill>
                  <a:schemeClr val="tx2"/>
                </a:solidFill>
                <a:latin typeface="Aptos" panose="020B0004020202020204" pitchFamily="34" charset="0"/>
              </a:rPr>
              <a:t>"</a:t>
            </a:r>
            <a:endParaRPr sz="1600" dirty="0">
              <a:solidFill>
                <a:schemeClr val="tx2"/>
              </a:solidFill>
              <a:latin typeface="Aptos" panose="020B0004020202020204" pitchFamily="34" charset="0"/>
            </a:endParaRPr>
          </a:p>
        </p:txBody>
      </p:sp>
      <p:pic>
        <p:nvPicPr>
          <p:cNvPr id="4" name="Immagine 3" descr="Immagine che contiene Carattere, logo, testo, Elementi grafici&#10;&#10;Il contenuto generato dall'IA potrebbe non essere corretto.">
            <a:extLst>
              <a:ext uri="{FF2B5EF4-FFF2-40B4-BE49-F238E27FC236}">
                <a16:creationId xmlns:a16="http://schemas.microsoft.com/office/drawing/2014/main" id="{F2D68710-8992-7FE8-28DC-E9534FA267C3}"/>
              </a:ext>
            </a:extLst>
          </p:cNvPr>
          <p:cNvPicPr>
            <a:picLocks noChangeAspect="1"/>
          </p:cNvPicPr>
          <p:nvPr/>
        </p:nvPicPr>
        <p:blipFill>
          <a:blip r:embed="rId2"/>
          <a:stretch>
            <a:fillRect/>
          </a:stretch>
        </p:blipFill>
        <p:spPr>
          <a:xfrm>
            <a:off x="4263195" y="330782"/>
            <a:ext cx="3159888" cy="653981"/>
          </a:xfrm>
          <a:prstGeom prst="rect">
            <a:avLst/>
          </a:prstGeom>
        </p:spPr>
      </p:pic>
      <p:pic>
        <p:nvPicPr>
          <p:cNvPr id="23554" name="Picture 2" descr="Intelligenza Artificiale e creatività: un mondo ancora tutto da scoprire e  da regolamentare - Leadership &amp; Management Magazine">
            <a:extLst>
              <a:ext uri="{FF2B5EF4-FFF2-40B4-BE49-F238E27FC236}">
                <a16:creationId xmlns:a16="http://schemas.microsoft.com/office/drawing/2014/main" id="{2055AECF-8803-3369-45C0-60BE5EBD68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7560551" y="3287210"/>
            <a:ext cx="2474383" cy="1932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138754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61F40A-1209-8E46-95AF-163EF8E0195B}"/>
              </a:ext>
            </a:extLst>
          </p:cNvPr>
          <p:cNvSpPr>
            <a:spLocks noGrp="1"/>
          </p:cNvSpPr>
          <p:nvPr>
            <p:ph type="title"/>
          </p:nvPr>
        </p:nvSpPr>
        <p:spPr/>
        <p:txBody>
          <a:bodyPr/>
          <a:lstStyle/>
          <a:p>
            <a:pPr algn="ctr"/>
            <a:r>
              <a:rPr lang="it-IT" b="1" dirty="0">
                <a:solidFill>
                  <a:schemeClr val="bg2">
                    <a:lumMod val="10000"/>
                  </a:schemeClr>
                </a:solidFill>
                <a:latin typeface="Apple Color Emoji" pitchFamily="2" charset="0"/>
                <a:ea typeface="Apple Color Emoji" pitchFamily="2" charset="0"/>
              </a:rPr>
              <a:t>Regolazione del terapeuta come segnale per il paziente</a:t>
            </a:r>
          </a:p>
        </p:txBody>
      </p:sp>
      <p:sp>
        <p:nvSpPr>
          <p:cNvPr id="3" name="Segnaposto contenuto 2">
            <a:extLst>
              <a:ext uri="{FF2B5EF4-FFF2-40B4-BE49-F238E27FC236}">
                <a16:creationId xmlns:a16="http://schemas.microsoft.com/office/drawing/2014/main" id="{51016CEC-F572-8A4A-AFA9-3DB5E85EA38E}"/>
              </a:ext>
            </a:extLst>
          </p:cNvPr>
          <p:cNvSpPr>
            <a:spLocks noGrp="1"/>
          </p:cNvSpPr>
          <p:nvPr>
            <p:ph idx="1"/>
          </p:nvPr>
        </p:nvSpPr>
        <p:spPr/>
        <p:txBody>
          <a:bodyPr/>
          <a:lstStyle/>
          <a:p>
            <a:pPr algn="just"/>
            <a:r>
              <a:rPr lang="it-IT" dirty="0">
                <a:solidFill>
                  <a:schemeClr val="bg2">
                    <a:lumMod val="10000"/>
                  </a:schemeClr>
                </a:solidFill>
                <a:latin typeface="Arial Hebrew" pitchFamily="2" charset="-79"/>
                <a:ea typeface="Apple Color Emoji" pitchFamily="2" charset="0"/>
                <a:cs typeface="Arial Hebrew" pitchFamily="2" charset="-79"/>
              </a:rPr>
              <a:t>La regolazione autonomica del terapeuta entra nel campo e contribuisce alla </a:t>
            </a:r>
            <a:r>
              <a:rPr lang="it-IT" dirty="0" err="1">
                <a:solidFill>
                  <a:schemeClr val="bg2">
                    <a:lumMod val="10000"/>
                  </a:schemeClr>
                </a:solidFill>
                <a:latin typeface="Arial Hebrew" pitchFamily="2" charset="-79"/>
                <a:ea typeface="Apple Color Emoji" pitchFamily="2" charset="0"/>
                <a:cs typeface="Arial Hebrew" pitchFamily="2" charset="-79"/>
              </a:rPr>
              <a:t>neurocezione</a:t>
            </a:r>
            <a:r>
              <a:rPr lang="it-IT" dirty="0">
                <a:solidFill>
                  <a:schemeClr val="bg2">
                    <a:lumMod val="10000"/>
                  </a:schemeClr>
                </a:solidFill>
                <a:latin typeface="Arial Hebrew" pitchFamily="2" charset="-79"/>
                <a:ea typeface="Apple Color Emoji" pitchFamily="2" charset="0"/>
                <a:cs typeface="Arial Hebrew" pitchFamily="2" charset="-79"/>
              </a:rPr>
              <a:t> di sicurezza del paziente (Porges, 2011; Dana, 2019)</a:t>
            </a:r>
          </a:p>
          <a:p>
            <a:pPr algn="just"/>
            <a:r>
              <a:rPr lang="it-IT" dirty="0">
                <a:solidFill>
                  <a:schemeClr val="bg2">
                    <a:lumMod val="10000"/>
                  </a:schemeClr>
                </a:solidFill>
                <a:latin typeface="Arial Hebrew" pitchFamily="2" charset="-79"/>
                <a:ea typeface="Apple Color Emoji" pitchFamily="2" charset="0"/>
                <a:cs typeface="Arial Hebrew" pitchFamily="2" charset="-79"/>
              </a:rPr>
              <a:t>Autoregolazione in seduta come </a:t>
            </a:r>
            <a:r>
              <a:rPr lang="it-IT" b="1" dirty="0">
                <a:solidFill>
                  <a:schemeClr val="bg2">
                    <a:lumMod val="10000"/>
                  </a:schemeClr>
                </a:solidFill>
                <a:latin typeface="Arial Hebrew" pitchFamily="2" charset="-79"/>
                <a:ea typeface="Apple Color Emoji" pitchFamily="2" charset="0"/>
                <a:cs typeface="Arial Hebrew" pitchFamily="2" charset="-79"/>
              </a:rPr>
              <a:t>presenza consapevole</a:t>
            </a:r>
            <a:r>
              <a:rPr lang="it-IT" dirty="0">
                <a:solidFill>
                  <a:schemeClr val="bg2">
                    <a:lumMod val="10000"/>
                  </a:schemeClr>
                </a:solidFill>
                <a:latin typeface="Arial Hebrew" pitchFamily="2" charset="-79"/>
                <a:ea typeface="Apple Color Emoji" pitchFamily="2" charset="0"/>
                <a:cs typeface="Arial Hebrew" pitchFamily="2" charset="-79"/>
              </a:rPr>
              <a:t>: restare in contatto, contenere, co-regolare (non spegnersi, non agire)</a:t>
            </a:r>
          </a:p>
          <a:p>
            <a:pPr algn="just"/>
            <a:r>
              <a:rPr lang="it-IT" dirty="0">
                <a:solidFill>
                  <a:schemeClr val="bg2">
                    <a:lumMod val="10000"/>
                  </a:schemeClr>
                </a:solidFill>
                <a:latin typeface="Arial Hebrew" pitchFamily="2" charset="-79"/>
                <a:ea typeface="Apple Color Emoji" pitchFamily="2" charset="0"/>
                <a:cs typeface="Arial Hebrew" pitchFamily="2" charset="-79"/>
              </a:rPr>
              <a:t>Nei momenti iper-arousal: micro-scelte (pausa, tono, ritmo, distanza) come interventi regolativi</a:t>
            </a:r>
          </a:p>
        </p:txBody>
      </p:sp>
    </p:spTree>
    <p:extLst>
      <p:ext uri="{BB962C8B-B14F-4D97-AF65-F5344CB8AC3E}">
        <p14:creationId xmlns:p14="http://schemas.microsoft.com/office/powerpoint/2010/main" val="99014696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57802" y="1094601"/>
            <a:ext cx="6407523" cy="553998"/>
          </a:xfrm>
          <a:prstGeom prst="rect">
            <a:avLst/>
          </a:prstGeom>
          <a:noFill/>
        </p:spPr>
        <p:txBody>
          <a:bodyPr wrap="none">
            <a:spAutoFit/>
          </a:bodyPr>
          <a:lstStyle/>
          <a:p>
            <a:pPr>
              <a:defRPr sz="3000" b="1">
                <a:solidFill>
                  <a:srgbClr val="1E3C64"/>
                </a:solidFill>
              </a:defRPr>
            </a:pPr>
            <a:r>
              <a:rPr sz="3000" dirty="0">
                <a:latin typeface="Aptos" panose="020B0004020202020204" pitchFamily="34" charset="0"/>
              </a:rPr>
              <a:t>Focus del </a:t>
            </a:r>
            <a:r>
              <a:rPr sz="3000" dirty="0" err="1">
                <a:latin typeface="Aptos" panose="020B0004020202020204" pitchFamily="34" charset="0"/>
              </a:rPr>
              <a:t>trattamento</a:t>
            </a:r>
            <a:r>
              <a:rPr lang="it-IT" sz="3000" dirty="0">
                <a:latin typeface="Aptos" panose="020B0004020202020204" pitchFamily="34" charset="0"/>
              </a:rPr>
              <a:t> </a:t>
            </a:r>
            <a:r>
              <a:rPr sz="3000" dirty="0">
                <a:latin typeface="Aptos" panose="020B0004020202020204" pitchFamily="34" charset="0"/>
              </a:rPr>
              <a:t>non</a:t>
            </a:r>
            <a:r>
              <a:rPr lang="it-IT" sz="3000" dirty="0">
                <a:latin typeface="Aptos" panose="020B0004020202020204" pitchFamily="34" charset="0"/>
              </a:rPr>
              <a:t> è</a:t>
            </a:r>
            <a:r>
              <a:rPr sz="3000" dirty="0">
                <a:latin typeface="Aptos" panose="020B0004020202020204" pitchFamily="34" charset="0"/>
              </a:rPr>
              <a:t> il </a:t>
            </a:r>
            <a:r>
              <a:rPr sz="3000" dirty="0" err="1">
                <a:latin typeface="Aptos" panose="020B0004020202020204" pitchFamily="34" charset="0"/>
              </a:rPr>
              <a:t>ricordo</a:t>
            </a:r>
            <a:endParaRPr sz="3000" dirty="0">
              <a:latin typeface="Aptos" panose="020B0004020202020204" pitchFamily="34" charset="0"/>
            </a:endParaRPr>
          </a:p>
        </p:txBody>
      </p:sp>
      <p:sp>
        <p:nvSpPr>
          <p:cNvPr id="3" name="TextBox 2"/>
          <p:cNvSpPr txBox="1"/>
          <p:nvPr/>
        </p:nvSpPr>
        <p:spPr>
          <a:xfrm>
            <a:off x="1718830" y="1984045"/>
            <a:ext cx="7961068" cy="4230325"/>
          </a:xfrm>
          <a:prstGeom prst="rect">
            <a:avLst/>
          </a:prstGeom>
          <a:noFill/>
        </p:spPr>
        <p:txBody>
          <a:bodyPr wrap="square" anchor="t">
            <a:spAutoFit/>
          </a:bodyPr>
          <a:lstStyle/>
          <a:p>
            <a:pPr>
              <a:lnSpc>
                <a:spcPct val="130000"/>
              </a:lnSpc>
              <a:spcAft>
                <a:spcPts val="1400"/>
              </a:spcAft>
              <a:defRPr sz="2000"/>
            </a:pPr>
            <a:r>
              <a:rPr sz="1600" dirty="0">
                <a:solidFill>
                  <a:schemeClr val="tx2"/>
                </a:solidFill>
                <a:latin typeface="Aptos" panose="020B0004020202020204" pitchFamily="34" charset="0"/>
              </a:rPr>
              <a:t>Con </a:t>
            </a:r>
            <a:r>
              <a:rPr sz="1600" dirty="0" err="1">
                <a:solidFill>
                  <a:schemeClr val="tx2"/>
                </a:solidFill>
                <a:latin typeface="Aptos" panose="020B0004020202020204" pitchFamily="34" charset="0"/>
              </a:rPr>
              <a:t>pazienti</a:t>
            </a:r>
            <a:r>
              <a:rPr sz="1600" dirty="0">
                <a:solidFill>
                  <a:schemeClr val="tx2"/>
                </a:solidFill>
                <a:latin typeface="Aptos" panose="020B0004020202020204" pitchFamily="34" charset="0"/>
              </a:rPr>
              <a:t> con trauma </a:t>
            </a:r>
            <a:r>
              <a:rPr sz="1600" dirty="0" err="1">
                <a:solidFill>
                  <a:schemeClr val="tx2"/>
                </a:solidFill>
                <a:latin typeface="Aptos" panose="020B0004020202020204" pitchFamily="34" charset="0"/>
              </a:rPr>
              <a:t>relazionale</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precoce</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l'obiettivo</a:t>
            </a:r>
            <a:r>
              <a:rPr sz="1600" dirty="0">
                <a:solidFill>
                  <a:schemeClr val="tx2"/>
                </a:solidFill>
                <a:latin typeface="Aptos" panose="020B0004020202020204" pitchFamily="34" charset="0"/>
              </a:rPr>
              <a:t> NON è:</a:t>
            </a: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Recuperare</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ricordi</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espliciti</a:t>
            </a:r>
            <a:r>
              <a:rPr sz="1600" dirty="0">
                <a:solidFill>
                  <a:schemeClr val="tx2"/>
                </a:solidFill>
                <a:latin typeface="Aptos" panose="020B0004020202020204" pitchFamily="34" charset="0"/>
              </a:rPr>
              <a:t> del trauma infantile</a:t>
            </a: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 Fare insight </a:t>
            </a:r>
            <a:r>
              <a:rPr sz="1600" dirty="0" err="1">
                <a:solidFill>
                  <a:schemeClr val="tx2"/>
                </a:solidFill>
                <a:latin typeface="Aptos" panose="020B0004020202020204" pitchFamily="34" charset="0"/>
              </a:rPr>
              <a:t>cognitivi</a:t>
            </a: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Comprendere</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razionalmente</a:t>
            </a:r>
            <a:br>
              <a:rPr sz="1600" dirty="0">
                <a:solidFill>
                  <a:schemeClr val="tx2"/>
                </a:solidFill>
                <a:latin typeface="Aptos" panose="020B0004020202020204" pitchFamily="34" charset="0"/>
              </a:rPr>
            </a:br>
            <a:br>
              <a:rPr sz="1600" dirty="0">
                <a:solidFill>
                  <a:schemeClr val="tx2"/>
                </a:solidFill>
                <a:latin typeface="Aptos" panose="020B0004020202020204" pitchFamily="34" charset="0"/>
              </a:rPr>
            </a:br>
            <a:r>
              <a:rPr sz="1600" dirty="0" err="1">
                <a:solidFill>
                  <a:schemeClr val="tx2"/>
                </a:solidFill>
                <a:latin typeface="Aptos" panose="020B0004020202020204" pitchFamily="34" charset="0"/>
              </a:rPr>
              <a:t>L'obiettivo</a:t>
            </a:r>
            <a:r>
              <a:rPr sz="1600" dirty="0">
                <a:solidFill>
                  <a:schemeClr val="tx2"/>
                </a:solidFill>
                <a:latin typeface="Aptos" panose="020B0004020202020204" pitchFamily="34" charset="0"/>
              </a:rPr>
              <a:t> È:</a:t>
            </a: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Modificare</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gli</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effetti</a:t>
            </a:r>
            <a:r>
              <a:rPr sz="1600" dirty="0">
                <a:solidFill>
                  <a:schemeClr val="tx2"/>
                </a:solidFill>
                <a:latin typeface="Aptos" panose="020B0004020202020204" pitchFamily="34" charset="0"/>
              </a:rPr>
              <a:t> del trauma </a:t>
            </a:r>
            <a:r>
              <a:rPr sz="1600" dirty="0" err="1">
                <a:solidFill>
                  <a:schemeClr val="tx2"/>
                </a:solidFill>
                <a:latin typeface="Aptos" panose="020B0004020202020204" pitchFamily="34" charset="0"/>
              </a:rPr>
              <a:t>sulla</a:t>
            </a:r>
            <a:r>
              <a:rPr sz="1600" dirty="0">
                <a:solidFill>
                  <a:schemeClr val="tx2"/>
                </a:solidFill>
                <a:latin typeface="Aptos" panose="020B0004020202020204" pitchFamily="34" charset="0"/>
              </a:rPr>
              <a:t> STRUTTURA </a:t>
            </a:r>
            <a:r>
              <a:rPr lang="it-IT" sz="1600" dirty="0">
                <a:solidFill>
                  <a:schemeClr val="tx2"/>
                </a:solidFill>
                <a:latin typeface="Aptos" panose="020B0004020202020204" pitchFamily="34" charset="0"/>
              </a:rPr>
              <a:t>(e funzionamento) della personalità</a:t>
            </a: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Migliorare</a:t>
            </a:r>
            <a:r>
              <a:rPr sz="1600" dirty="0">
                <a:solidFill>
                  <a:schemeClr val="tx2"/>
                </a:solidFill>
                <a:latin typeface="Aptos" panose="020B0004020202020204" pitchFamily="34" charset="0"/>
              </a:rPr>
              <a:t> le FUNZIONI ADATTIVE </a:t>
            </a:r>
            <a:r>
              <a:rPr sz="1600" dirty="0" err="1">
                <a:solidFill>
                  <a:schemeClr val="tx2"/>
                </a:solidFill>
                <a:latin typeface="Aptos" panose="020B0004020202020204" pitchFamily="34" charset="0"/>
              </a:rPr>
              <a:t>dell'emisfero</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destro</a:t>
            </a: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Aumentare</a:t>
            </a:r>
            <a:r>
              <a:rPr sz="1600" dirty="0">
                <a:solidFill>
                  <a:schemeClr val="tx2"/>
                </a:solidFill>
                <a:latin typeface="Aptos" panose="020B0004020202020204" pitchFamily="34" charset="0"/>
              </a:rPr>
              <a:t> la CAPACITÀ DI REGOLAZIONE EMOTIVA</a:t>
            </a:r>
            <a:br>
              <a:rPr sz="1600" dirty="0">
                <a:solidFill>
                  <a:schemeClr val="tx2"/>
                </a:solidFill>
                <a:latin typeface="Aptos" panose="020B0004020202020204" pitchFamily="34" charset="0"/>
              </a:rPr>
            </a:b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Promuovere</a:t>
            </a:r>
            <a:r>
              <a:rPr sz="1600" dirty="0">
                <a:solidFill>
                  <a:schemeClr val="tx2"/>
                </a:solidFill>
                <a:latin typeface="Aptos" panose="020B0004020202020204" pitchFamily="34" charset="0"/>
              </a:rPr>
              <a:t> un senso </a:t>
            </a:r>
            <a:r>
              <a:rPr sz="1600" dirty="0" err="1">
                <a:solidFill>
                  <a:schemeClr val="tx2"/>
                </a:solidFill>
                <a:latin typeface="Aptos" panose="020B0004020202020204" pitchFamily="34" charset="0"/>
              </a:rPr>
              <a:t>più</a:t>
            </a:r>
            <a:r>
              <a:rPr sz="1600" dirty="0">
                <a:solidFill>
                  <a:schemeClr val="tx2"/>
                </a:solidFill>
                <a:latin typeface="Aptos" panose="020B0004020202020204" pitchFamily="34" charset="0"/>
              </a:rPr>
              <a:t> stabile di BENESSERE EMOTIVO</a:t>
            </a:r>
            <a:br>
              <a:rPr sz="1600" dirty="0">
                <a:solidFill>
                  <a:schemeClr val="tx2"/>
                </a:solidFill>
                <a:latin typeface="Aptos" panose="020B0004020202020204" pitchFamily="34" charset="0"/>
              </a:rPr>
            </a:br>
            <a:br>
              <a:rPr sz="1600" dirty="0">
                <a:solidFill>
                  <a:schemeClr val="tx2"/>
                </a:solidFill>
                <a:latin typeface="Aptos" panose="020B0004020202020204" pitchFamily="34" charset="0"/>
              </a:rPr>
            </a:br>
            <a:r>
              <a:rPr sz="1600" dirty="0" err="1">
                <a:solidFill>
                  <a:schemeClr val="tx2"/>
                </a:solidFill>
                <a:latin typeface="Aptos" panose="020B0004020202020204" pitchFamily="34" charset="0"/>
              </a:rPr>
              <a:t>Lavoriamo</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sulla</a:t>
            </a:r>
            <a:r>
              <a:rPr sz="1600" dirty="0">
                <a:solidFill>
                  <a:schemeClr val="tx2"/>
                </a:solidFill>
                <a:latin typeface="Aptos" panose="020B0004020202020204" pitchFamily="34" charset="0"/>
              </a:rPr>
              <a:t> </a:t>
            </a:r>
            <a:r>
              <a:rPr sz="1600" b="1" dirty="0">
                <a:solidFill>
                  <a:schemeClr val="tx2"/>
                </a:solidFill>
                <a:latin typeface="Aptos" panose="020B0004020202020204" pitchFamily="34" charset="0"/>
              </a:rPr>
              <a:t>'memoria </a:t>
            </a:r>
            <a:r>
              <a:rPr sz="1600" b="1" dirty="0" err="1">
                <a:solidFill>
                  <a:schemeClr val="tx2"/>
                </a:solidFill>
                <a:latin typeface="Aptos" panose="020B0004020202020204" pitchFamily="34" charset="0"/>
              </a:rPr>
              <a:t>procedurale</a:t>
            </a:r>
            <a:r>
              <a:rPr sz="1600" dirty="0">
                <a:solidFill>
                  <a:schemeClr val="tx2"/>
                </a:solidFill>
                <a:latin typeface="Aptos" panose="020B0004020202020204" pitchFamily="34" charset="0"/>
              </a:rPr>
              <a:t>' di come il </a:t>
            </a:r>
            <a:r>
              <a:rPr sz="1600" dirty="0" err="1">
                <a:solidFill>
                  <a:schemeClr val="tx2"/>
                </a:solidFill>
                <a:latin typeface="Aptos" panose="020B0004020202020204" pitchFamily="34" charset="0"/>
              </a:rPr>
              <a:t>paziente</a:t>
            </a:r>
            <a:r>
              <a:rPr sz="1600" dirty="0">
                <a:solidFill>
                  <a:schemeClr val="tx2"/>
                </a:solidFill>
                <a:latin typeface="Aptos" panose="020B0004020202020204" pitchFamily="34" charset="0"/>
              </a:rPr>
              <a:t> </a:t>
            </a:r>
            <a:r>
              <a:rPr sz="1600" dirty="0" err="1">
                <a:solidFill>
                  <a:schemeClr val="tx2"/>
                </a:solidFill>
                <a:latin typeface="Aptos" panose="020B0004020202020204" pitchFamily="34" charset="0"/>
              </a:rPr>
              <a:t>vive</a:t>
            </a:r>
            <a:r>
              <a:rPr sz="1600" dirty="0">
                <a:solidFill>
                  <a:schemeClr val="tx2"/>
                </a:solidFill>
                <a:latin typeface="Aptos" panose="020B0004020202020204" pitchFamily="34" charset="0"/>
              </a:rPr>
              <a:t> le </a:t>
            </a:r>
            <a:r>
              <a:rPr sz="1600" dirty="0" err="1">
                <a:solidFill>
                  <a:schemeClr val="tx2"/>
                </a:solidFill>
                <a:latin typeface="Aptos" panose="020B0004020202020204" pitchFamily="34" charset="0"/>
              </a:rPr>
              <a:t>relazioni</a:t>
            </a:r>
            <a:r>
              <a:rPr sz="1600" dirty="0">
                <a:solidFill>
                  <a:schemeClr val="tx2"/>
                </a:solidFill>
                <a:latin typeface="Aptos" panose="020B0004020202020204" pitchFamily="34" charset="0"/>
              </a:rPr>
              <a:t> e </a:t>
            </a:r>
            <a:r>
              <a:rPr sz="1600" dirty="0" err="1">
                <a:solidFill>
                  <a:schemeClr val="tx2"/>
                </a:solidFill>
                <a:latin typeface="Aptos" panose="020B0004020202020204" pitchFamily="34" charset="0"/>
              </a:rPr>
              <a:t>gestisce</a:t>
            </a:r>
            <a:r>
              <a:rPr sz="1600" dirty="0">
                <a:solidFill>
                  <a:schemeClr val="tx2"/>
                </a:solidFill>
                <a:latin typeface="Aptos" panose="020B0004020202020204" pitchFamily="34" charset="0"/>
              </a:rPr>
              <a:t> le </a:t>
            </a:r>
            <a:r>
              <a:rPr sz="1600" dirty="0" err="1">
                <a:solidFill>
                  <a:schemeClr val="tx2"/>
                </a:solidFill>
                <a:latin typeface="Aptos" panose="020B0004020202020204" pitchFamily="34" charset="0"/>
              </a:rPr>
              <a:t>emozioni</a:t>
            </a:r>
            <a:r>
              <a:rPr sz="1600" dirty="0">
                <a:solidFill>
                  <a:schemeClr val="tx2"/>
                </a:solidFill>
                <a:latin typeface="Aptos" panose="020B0004020202020204" pitchFamily="34" charset="0"/>
              </a:rPr>
              <a:t>.</a:t>
            </a:r>
          </a:p>
        </p:txBody>
      </p:sp>
      <p:pic>
        <p:nvPicPr>
          <p:cNvPr id="24578" name="Picture 2" descr="COME IL RICORDO DEL TRAUMA INTERROMPE IL PRESENTE? - Il Foglio Psichiatrico">
            <a:extLst>
              <a:ext uri="{FF2B5EF4-FFF2-40B4-BE49-F238E27FC236}">
                <a16:creationId xmlns:a16="http://schemas.microsoft.com/office/drawing/2014/main" id="{AAC21DCA-0A44-9DEB-0B78-3C896DE9A4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23083" y="2117626"/>
            <a:ext cx="3084592" cy="16788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402195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7B3076-4D7D-D242-926A-604161FBA1BD}"/>
              </a:ext>
            </a:extLst>
          </p:cNvPr>
          <p:cNvSpPr>
            <a:spLocks noGrp="1"/>
          </p:cNvSpPr>
          <p:nvPr>
            <p:ph type="title"/>
          </p:nvPr>
        </p:nvSpPr>
        <p:spPr>
          <a:xfrm>
            <a:off x="3078067" y="710607"/>
            <a:ext cx="7956988" cy="880620"/>
          </a:xfrm>
        </p:spPr>
        <p:txBody>
          <a:bodyPr>
            <a:normAutofit fontScale="90000"/>
          </a:bodyPr>
          <a:lstStyle/>
          <a:p>
            <a:pPr algn="ctr"/>
            <a:r>
              <a:rPr lang="it-IT" b="1" dirty="0">
                <a:solidFill>
                  <a:schemeClr val="bg2">
                    <a:lumMod val="10000"/>
                  </a:schemeClr>
                </a:solidFill>
                <a:latin typeface="Apple Color Emoji" pitchFamily="2" charset="0"/>
                <a:ea typeface="Apple Color Emoji" pitchFamily="2" charset="0"/>
              </a:rPr>
              <a:t>Muoversi tra stati del Sé: sintonizzazione e trasformazione</a:t>
            </a:r>
          </a:p>
        </p:txBody>
      </p:sp>
      <p:sp>
        <p:nvSpPr>
          <p:cNvPr id="3" name="Segnaposto contenuto 2">
            <a:extLst>
              <a:ext uri="{FF2B5EF4-FFF2-40B4-BE49-F238E27FC236}">
                <a16:creationId xmlns:a16="http://schemas.microsoft.com/office/drawing/2014/main" id="{141553E2-7C61-AA4F-9F20-BCB5D083EAC1}"/>
              </a:ext>
            </a:extLst>
          </p:cNvPr>
          <p:cNvSpPr>
            <a:spLocks noGrp="1"/>
          </p:cNvSpPr>
          <p:nvPr>
            <p:ph idx="1"/>
          </p:nvPr>
        </p:nvSpPr>
        <p:spPr>
          <a:xfrm>
            <a:off x="1495167" y="2037628"/>
            <a:ext cx="9389076" cy="2991572"/>
          </a:xfrm>
        </p:spPr>
        <p:txBody>
          <a:bodyPr>
            <a:noAutofit/>
          </a:bodyPr>
          <a:lstStyle/>
          <a:p>
            <a:pPr algn="just"/>
            <a:r>
              <a:rPr lang="it-IT" sz="2400" dirty="0">
                <a:solidFill>
                  <a:schemeClr val="bg2">
                    <a:lumMod val="10000"/>
                  </a:schemeClr>
                </a:solidFill>
                <a:latin typeface="Arial Hebrew" pitchFamily="2" charset="-79"/>
                <a:ea typeface="Apple Symbols" panose="02000000000000000000" pitchFamily="2" charset="-79"/>
                <a:cs typeface="Arial Hebrew" pitchFamily="2" charset="-79"/>
              </a:rPr>
              <a:t>Dissociazione come flessibilità tra stati del Sé; nel trauma tende a irrigidirsi in compartimenti più rigidi (</a:t>
            </a:r>
            <a:r>
              <a:rPr lang="it-IT" sz="2400" dirty="0" err="1">
                <a:solidFill>
                  <a:schemeClr val="bg2">
                    <a:lumMod val="10000"/>
                  </a:schemeClr>
                </a:solidFill>
                <a:latin typeface="Arial Hebrew" pitchFamily="2" charset="-79"/>
                <a:ea typeface="Apple Symbols" panose="02000000000000000000" pitchFamily="2" charset="-79"/>
                <a:cs typeface="Arial Hebrew" pitchFamily="2" charset="-79"/>
              </a:rPr>
              <a:t>Schimmenti</a:t>
            </a:r>
            <a:r>
              <a:rPr lang="it-IT" sz="2400" dirty="0">
                <a:solidFill>
                  <a:schemeClr val="bg2">
                    <a:lumMod val="10000"/>
                  </a:schemeClr>
                </a:solidFill>
                <a:latin typeface="Arial Hebrew" pitchFamily="2" charset="-79"/>
                <a:ea typeface="Apple Symbols" panose="02000000000000000000" pitchFamily="2" charset="-79"/>
                <a:cs typeface="Arial Hebrew" pitchFamily="2" charset="-79"/>
              </a:rPr>
              <a:t>, 2013; </a:t>
            </a:r>
            <a:r>
              <a:rPr lang="it-IT" sz="2400" dirty="0" err="1">
                <a:solidFill>
                  <a:schemeClr val="bg2">
                    <a:lumMod val="10000"/>
                  </a:schemeClr>
                </a:solidFill>
                <a:latin typeface="Arial Hebrew" pitchFamily="2" charset="-79"/>
                <a:ea typeface="Apple Symbols" panose="02000000000000000000" pitchFamily="2" charset="-79"/>
                <a:cs typeface="Arial Hebrew" pitchFamily="2" charset="-79"/>
              </a:rPr>
              <a:t>Bromberg</a:t>
            </a:r>
            <a:r>
              <a:rPr lang="it-IT" sz="2400" dirty="0">
                <a:solidFill>
                  <a:schemeClr val="bg2">
                    <a:lumMod val="10000"/>
                  </a:schemeClr>
                </a:solidFill>
                <a:latin typeface="Arial Hebrew" pitchFamily="2" charset="-79"/>
                <a:ea typeface="Apple Symbols" panose="02000000000000000000" pitchFamily="2" charset="-79"/>
                <a:cs typeface="Arial Hebrew" pitchFamily="2" charset="-79"/>
              </a:rPr>
              <a:t>, 1998;2006)</a:t>
            </a:r>
          </a:p>
          <a:p>
            <a:pPr algn="just"/>
            <a:r>
              <a:rPr lang="it-IT" sz="2400" dirty="0">
                <a:solidFill>
                  <a:schemeClr val="bg2">
                    <a:lumMod val="10000"/>
                  </a:schemeClr>
                </a:solidFill>
                <a:latin typeface="Arial Hebrew" pitchFamily="2" charset="-79"/>
                <a:ea typeface="Apple Symbols" panose="02000000000000000000" pitchFamily="2" charset="-79"/>
                <a:cs typeface="Arial Hebrew" pitchFamily="2" charset="-79"/>
              </a:rPr>
              <a:t>Funzionamento ottimale: ponti associativi tra «isole» della soggettività; restare sé stessi mentre si cambia (</a:t>
            </a:r>
            <a:r>
              <a:rPr lang="it-IT" sz="2400" dirty="0" err="1">
                <a:solidFill>
                  <a:schemeClr val="bg2">
                    <a:lumMod val="10000"/>
                  </a:schemeClr>
                </a:solidFill>
                <a:latin typeface="Arial Hebrew" pitchFamily="2" charset="-79"/>
                <a:ea typeface="Apple Symbols" panose="02000000000000000000" pitchFamily="2" charset="-79"/>
                <a:cs typeface="Arial Hebrew" pitchFamily="2" charset="-79"/>
              </a:rPr>
              <a:t>Bromberg</a:t>
            </a:r>
            <a:r>
              <a:rPr lang="it-IT" sz="2400" dirty="0">
                <a:solidFill>
                  <a:schemeClr val="bg2">
                    <a:lumMod val="10000"/>
                  </a:schemeClr>
                </a:solidFill>
                <a:latin typeface="Arial Hebrew" pitchFamily="2" charset="-79"/>
                <a:ea typeface="Apple Symbols" panose="02000000000000000000" pitchFamily="2" charset="-79"/>
                <a:cs typeface="Arial Hebrew" pitchFamily="2" charset="-79"/>
              </a:rPr>
              <a:t>, 2006)</a:t>
            </a:r>
          </a:p>
          <a:p>
            <a:pPr algn="just"/>
            <a:r>
              <a:rPr lang="it-IT" sz="2400" dirty="0">
                <a:solidFill>
                  <a:schemeClr val="bg2">
                    <a:lumMod val="10000"/>
                  </a:schemeClr>
                </a:solidFill>
                <a:latin typeface="Arial Hebrew" pitchFamily="2" charset="-79"/>
                <a:ea typeface="Apple Symbols" panose="02000000000000000000" pitchFamily="2" charset="-79"/>
                <a:cs typeface="Arial Hebrew" pitchFamily="2" charset="-79"/>
              </a:rPr>
              <a:t>Capacità di muoversi tra aspetti del Sé e costruire ponti tra stati (</a:t>
            </a:r>
            <a:r>
              <a:rPr lang="it-IT" sz="2400" dirty="0" err="1">
                <a:solidFill>
                  <a:schemeClr val="bg2">
                    <a:lumMod val="10000"/>
                  </a:schemeClr>
                </a:solidFill>
                <a:latin typeface="Arial Hebrew" pitchFamily="2" charset="-79"/>
                <a:ea typeface="Apple Symbols" panose="02000000000000000000" pitchFamily="2" charset="-79"/>
                <a:cs typeface="Arial Hebrew" pitchFamily="2" charset="-79"/>
              </a:rPr>
              <a:t>Chefetz</a:t>
            </a:r>
            <a:r>
              <a:rPr lang="it-IT" sz="2400" dirty="0">
                <a:solidFill>
                  <a:schemeClr val="bg2">
                    <a:lumMod val="10000"/>
                  </a:schemeClr>
                </a:solidFill>
                <a:latin typeface="Arial Hebrew" pitchFamily="2" charset="-79"/>
                <a:ea typeface="Apple Symbols" panose="02000000000000000000" pitchFamily="2" charset="-79"/>
                <a:cs typeface="Arial Hebrew" pitchFamily="2" charset="-79"/>
              </a:rPr>
              <a:t>, 2004)</a:t>
            </a:r>
          </a:p>
          <a:p>
            <a:pPr algn="just"/>
            <a:r>
              <a:rPr lang="it-IT" sz="2400" dirty="0">
                <a:solidFill>
                  <a:schemeClr val="bg2">
                    <a:lumMod val="10000"/>
                  </a:schemeClr>
                </a:solidFill>
                <a:latin typeface="Arial Hebrew" pitchFamily="2" charset="-79"/>
                <a:ea typeface="Apple Symbols" panose="02000000000000000000" pitchFamily="2" charset="-79"/>
                <a:cs typeface="Arial Hebrew" pitchFamily="2" charset="-79"/>
              </a:rPr>
              <a:t>Lavoro trasformativo: dal «conosciuto non pensato» verso parole che diventano utilizzabili nella relazione (</a:t>
            </a:r>
            <a:r>
              <a:rPr lang="it-IT" sz="2400" dirty="0" err="1">
                <a:solidFill>
                  <a:schemeClr val="bg2">
                    <a:lumMod val="10000"/>
                  </a:schemeClr>
                </a:solidFill>
                <a:latin typeface="Arial Hebrew" pitchFamily="2" charset="-79"/>
                <a:ea typeface="Apple Symbols" panose="02000000000000000000" pitchFamily="2" charset="-79"/>
                <a:cs typeface="Arial Hebrew" pitchFamily="2" charset="-79"/>
              </a:rPr>
              <a:t>Bollas</a:t>
            </a:r>
            <a:r>
              <a:rPr lang="it-IT" sz="2400" dirty="0">
                <a:solidFill>
                  <a:schemeClr val="bg2">
                    <a:lumMod val="10000"/>
                  </a:schemeClr>
                </a:solidFill>
                <a:latin typeface="Arial Hebrew" pitchFamily="2" charset="-79"/>
                <a:ea typeface="Apple Symbols" panose="02000000000000000000" pitchFamily="2" charset="-79"/>
                <a:cs typeface="Arial Hebrew" pitchFamily="2" charset="-79"/>
              </a:rPr>
              <a:t>, 1989)</a:t>
            </a:r>
          </a:p>
        </p:txBody>
      </p:sp>
    </p:spTree>
    <p:extLst>
      <p:ext uri="{BB962C8B-B14F-4D97-AF65-F5344CB8AC3E}">
        <p14:creationId xmlns:p14="http://schemas.microsoft.com/office/powerpoint/2010/main" val="16497166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489722" y="4203402"/>
            <a:ext cx="7212556" cy="1692771"/>
          </a:xfrm>
          <a:prstGeom prst="rect">
            <a:avLst/>
          </a:prstGeom>
          <a:noFill/>
        </p:spPr>
        <p:txBody>
          <a:bodyPr wrap="square" anchor="t">
            <a:spAutoFit/>
          </a:bodyPr>
          <a:lstStyle/>
          <a:p>
            <a:pPr algn="ctr">
              <a:lnSpc>
                <a:spcPct val="130000"/>
              </a:lnSpc>
              <a:spcAft>
                <a:spcPts val="1400"/>
              </a:spcAft>
              <a:defRPr sz="2000"/>
            </a:pPr>
            <a:br>
              <a:rPr sz="2000" dirty="0"/>
            </a:br>
            <a:br>
              <a:rPr sz="2000" dirty="0">
                <a:solidFill>
                  <a:schemeClr val="tx2"/>
                </a:solidFill>
                <a:latin typeface="Aptos" panose="020B0004020202020204" pitchFamily="34" charset="0"/>
              </a:rPr>
            </a:br>
            <a:r>
              <a:rPr sz="2000" dirty="0">
                <a:solidFill>
                  <a:schemeClr val="tx2"/>
                </a:solidFill>
                <a:latin typeface="Aptos" panose="020B0004020202020204" pitchFamily="34" charset="0"/>
              </a:rPr>
              <a:t>Non </a:t>
            </a:r>
            <a:r>
              <a:rPr sz="2000" dirty="0" err="1">
                <a:solidFill>
                  <a:schemeClr val="tx2"/>
                </a:solidFill>
                <a:latin typeface="Aptos" panose="020B0004020202020204" pitchFamily="34" charset="0"/>
              </a:rPr>
              <a:t>si</a:t>
            </a:r>
            <a:r>
              <a:rPr sz="2000" dirty="0">
                <a:solidFill>
                  <a:schemeClr val="tx2"/>
                </a:solidFill>
                <a:latin typeface="Aptos" panose="020B0004020202020204" pitchFamily="34" charset="0"/>
              </a:rPr>
              <a:t> </a:t>
            </a:r>
            <a:r>
              <a:rPr sz="2000" dirty="0" err="1">
                <a:solidFill>
                  <a:schemeClr val="tx2"/>
                </a:solidFill>
                <a:latin typeface="Aptos" panose="020B0004020202020204" pitchFamily="34" charset="0"/>
              </a:rPr>
              <a:t>tratta</a:t>
            </a:r>
            <a:r>
              <a:rPr sz="2000" dirty="0">
                <a:solidFill>
                  <a:schemeClr val="tx2"/>
                </a:solidFill>
                <a:latin typeface="Aptos" panose="020B0004020202020204" pitchFamily="34" charset="0"/>
              </a:rPr>
              <a:t> solo di </a:t>
            </a:r>
            <a:r>
              <a:rPr sz="2000" dirty="0" err="1">
                <a:solidFill>
                  <a:schemeClr val="tx2"/>
                </a:solidFill>
                <a:latin typeface="Aptos" panose="020B0004020202020204" pitchFamily="34" charset="0"/>
              </a:rPr>
              <a:t>teoria</a:t>
            </a:r>
            <a:r>
              <a:rPr sz="2000" dirty="0">
                <a:solidFill>
                  <a:schemeClr val="tx2"/>
                </a:solidFill>
                <a:latin typeface="Aptos" panose="020B0004020202020204" pitchFamily="34" charset="0"/>
              </a:rPr>
              <a:t>: </a:t>
            </a:r>
            <a:r>
              <a:rPr sz="2000" dirty="0" err="1">
                <a:solidFill>
                  <a:schemeClr val="tx2"/>
                </a:solidFill>
                <a:latin typeface="Aptos" panose="020B0004020202020204" pitchFamily="34" charset="0"/>
              </a:rPr>
              <a:t>stiamo</a:t>
            </a:r>
            <a:r>
              <a:rPr sz="2000" dirty="0">
                <a:solidFill>
                  <a:schemeClr val="tx2"/>
                </a:solidFill>
                <a:latin typeface="Aptos" panose="020B0004020202020204" pitchFamily="34" charset="0"/>
              </a:rPr>
              <a:t> parlando delle </a:t>
            </a:r>
            <a:r>
              <a:rPr sz="2000" dirty="0" err="1">
                <a:solidFill>
                  <a:schemeClr val="tx2"/>
                </a:solidFill>
                <a:latin typeface="Aptos" panose="020B0004020202020204" pitchFamily="34" charset="0"/>
              </a:rPr>
              <a:t>fondamenta</a:t>
            </a:r>
            <a:r>
              <a:rPr sz="2000" dirty="0">
                <a:solidFill>
                  <a:schemeClr val="tx2"/>
                </a:solidFill>
                <a:latin typeface="Aptos" panose="020B0004020202020204" pitchFamily="34" charset="0"/>
              </a:rPr>
              <a:t> </a:t>
            </a:r>
            <a:r>
              <a:rPr sz="2000" dirty="0" err="1">
                <a:solidFill>
                  <a:schemeClr val="tx2"/>
                </a:solidFill>
                <a:latin typeface="Aptos" panose="020B0004020202020204" pitchFamily="34" charset="0"/>
              </a:rPr>
              <a:t>neurobiologiche</a:t>
            </a:r>
            <a:r>
              <a:rPr sz="2000" dirty="0">
                <a:solidFill>
                  <a:schemeClr val="tx2"/>
                </a:solidFill>
                <a:latin typeface="Aptos" panose="020B0004020202020204" pitchFamily="34" charset="0"/>
              </a:rPr>
              <a:t> della nostra </a:t>
            </a:r>
            <a:r>
              <a:rPr sz="2000" b="1" dirty="0" err="1">
                <a:solidFill>
                  <a:schemeClr val="tx2"/>
                </a:solidFill>
                <a:latin typeface="Aptos" panose="020B0004020202020204" pitchFamily="34" charset="0"/>
              </a:rPr>
              <a:t>pratica</a:t>
            </a:r>
            <a:r>
              <a:rPr sz="2000" b="1" dirty="0">
                <a:solidFill>
                  <a:schemeClr val="tx2"/>
                </a:solidFill>
                <a:latin typeface="Aptos" panose="020B0004020202020204" pitchFamily="34" charset="0"/>
              </a:rPr>
              <a:t> </a:t>
            </a:r>
            <a:r>
              <a:rPr sz="2000" b="1" dirty="0" err="1">
                <a:solidFill>
                  <a:schemeClr val="tx2"/>
                </a:solidFill>
                <a:latin typeface="Aptos" panose="020B0004020202020204" pitchFamily="34" charset="0"/>
              </a:rPr>
              <a:t>clinica</a:t>
            </a:r>
            <a:endParaRPr sz="2000" b="1" dirty="0">
              <a:solidFill>
                <a:schemeClr val="tx2"/>
              </a:solidFill>
              <a:latin typeface="Aptos" panose="020B0004020202020204" pitchFamily="34" charset="0"/>
            </a:endParaRPr>
          </a:p>
        </p:txBody>
      </p:sp>
      <p:pic>
        <p:nvPicPr>
          <p:cNvPr id="2050" name="Picture 2" descr="L'amore materno potenzia il cervello del bambino | Igor Vitale">
            <a:extLst>
              <a:ext uri="{FF2B5EF4-FFF2-40B4-BE49-F238E27FC236}">
                <a16:creationId xmlns:a16="http://schemas.microsoft.com/office/drawing/2014/main" id="{84DA8C70-EC04-1302-5C7F-FBEFADF334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0119" y="1841139"/>
            <a:ext cx="2763707" cy="3032567"/>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6785735B-30ED-6CCB-42FC-22E388070A0E}"/>
              </a:ext>
            </a:extLst>
          </p:cNvPr>
          <p:cNvSpPr txBox="1"/>
          <p:nvPr/>
        </p:nvSpPr>
        <p:spPr>
          <a:xfrm>
            <a:off x="1929115" y="3217763"/>
            <a:ext cx="2291789" cy="646331"/>
          </a:xfrm>
          <a:prstGeom prst="rect">
            <a:avLst/>
          </a:prstGeom>
          <a:noFill/>
        </p:spPr>
        <p:txBody>
          <a:bodyPr wrap="square" rtlCol="0">
            <a:spAutoFit/>
          </a:bodyPr>
          <a:lstStyle/>
          <a:p>
            <a:pPr algn="ctr"/>
            <a:r>
              <a:rPr lang="it-IT" b="1" dirty="0">
                <a:solidFill>
                  <a:schemeClr val="tx2"/>
                </a:solidFill>
                <a:latin typeface="Aptos" panose="020B0004020202020204" pitchFamily="34" charset="0"/>
              </a:rPr>
              <a:t>Teoria dell’attaccamento</a:t>
            </a:r>
          </a:p>
        </p:txBody>
      </p:sp>
      <p:sp>
        <p:nvSpPr>
          <p:cNvPr id="6" name="CasellaDiTesto 5">
            <a:extLst>
              <a:ext uri="{FF2B5EF4-FFF2-40B4-BE49-F238E27FC236}">
                <a16:creationId xmlns:a16="http://schemas.microsoft.com/office/drawing/2014/main" id="{F6077859-F915-2151-7BFB-9A18677E3F24}"/>
              </a:ext>
            </a:extLst>
          </p:cNvPr>
          <p:cNvSpPr txBox="1"/>
          <p:nvPr/>
        </p:nvSpPr>
        <p:spPr>
          <a:xfrm>
            <a:off x="4896077" y="1328528"/>
            <a:ext cx="2291789" cy="369332"/>
          </a:xfrm>
          <a:prstGeom prst="rect">
            <a:avLst/>
          </a:prstGeom>
          <a:noFill/>
        </p:spPr>
        <p:txBody>
          <a:bodyPr wrap="square" rtlCol="0">
            <a:spAutoFit/>
          </a:bodyPr>
          <a:lstStyle/>
          <a:p>
            <a:r>
              <a:rPr lang="it-IT" b="1" dirty="0">
                <a:solidFill>
                  <a:schemeClr val="tx2"/>
                </a:solidFill>
                <a:latin typeface="Aptos" panose="020B0004020202020204" pitchFamily="34" charset="0"/>
              </a:rPr>
              <a:t>Comunicazione</a:t>
            </a:r>
            <a:r>
              <a:rPr lang="it-IT" dirty="0"/>
              <a:t> </a:t>
            </a:r>
            <a:r>
              <a:rPr lang="it-IT" b="1" dirty="0">
                <a:solidFill>
                  <a:schemeClr val="tx2"/>
                </a:solidFill>
                <a:latin typeface="Aptos" panose="020B0004020202020204" pitchFamily="34" charset="0"/>
              </a:rPr>
              <a:t>M-B</a:t>
            </a:r>
          </a:p>
        </p:txBody>
      </p:sp>
      <p:sp>
        <p:nvSpPr>
          <p:cNvPr id="7" name="CasellaDiTesto 6">
            <a:extLst>
              <a:ext uri="{FF2B5EF4-FFF2-40B4-BE49-F238E27FC236}">
                <a16:creationId xmlns:a16="http://schemas.microsoft.com/office/drawing/2014/main" id="{0204063A-E228-07F8-983A-C8E4C1786E66}"/>
              </a:ext>
            </a:extLst>
          </p:cNvPr>
          <p:cNvSpPr txBox="1"/>
          <p:nvPr/>
        </p:nvSpPr>
        <p:spPr>
          <a:xfrm>
            <a:off x="7971098" y="2248343"/>
            <a:ext cx="2291789" cy="369332"/>
          </a:xfrm>
          <a:prstGeom prst="rect">
            <a:avLst/>
          </a:prstGeom>
          <a:noFill/>
        </p:spPr>
        <p:txBody>
          <a:bodyPr wrap="square" rtlCol="0">
            <a:spAutoFit/>
          </a:bodyPr>
          <a:lstStyle/>
          <a:p>
            <a:r>
              <a:rPr lang="it-IT" b="1" dirty="0">
                <a:solidFill>
                  <a:schemeClr val="tx2"/>
                </a:solidFill>
                <a:latin typeface="Aptos" panose="020B0004020202020204" pitchFamily="34" charset="0"/>
              </a:rPr>
              <a:t>Benessere emotivo</a:t>
            </a:r>
          </a:p>
        </p:txBody>
      </p:sp>
      <p:sp>
        <p:nvSpPr>
          <p:cNvPr id="8" name="CasellaDiTesto 7">
            <a:extLst>
              <a:ext uri="{FF2B5EF4-FFF2-40B4-BE49-F238E27FC236}">
                <a16:creationId xmlns:a16="http://schemas.microsoft.com/office/drawing/2014/main" id="{92C9FDFC-62DF-FFB8-844E-CABC24BBE7A2}"/>
              </a:ext>
            </a:extLst>
          </p:cNvPr>
          <p:cNvSpPr txBox="1"/>
          <p:nvPr/>
        </p:nvSpPr>
        <p:spPr>
          <a:xfrm>
            <a:off x="7971098" y="4029920"/>
            <a:ext cx="2291789" cy="646331"/>
          </a:xfrm>
          <a:prstGeom prst="rect">
            <a:avLst/>
          </a:prstGeom>
          <a:noFill/>
        </p:spPr>
        <p:txBody>
          <a:bodyPr wrap="square" rtlCol="0">
            <a:spAutoFit/>
          </a:bodyPr>
          <a:lstStyle/>
          <a:p>
            <a:pPr algn="ctr"/>
            <a:r>
              <a:rPr lang="it-IT" b="1" dirty="0">
                <a:solidFill>
                  <a:schemeClr val="tx2"/>
                </a:solidFill>
                <a:latin typeface="Aptos" panose="020B0004020202020204" pitchFamily="34" charset="0"/>
              </a:rPr>
              <a:t>Vulnerabilità psicopatologica</a:t>
            </a:r>
          </a:p>
        </p:txBody>
      </p:sp>
      <p:cxnSp>
        <p:nvCxnSpPr>
          <p:cNvPr id="10" name="Connettore 2 9">
            <a:extLst>
              <a:ext uri="{FF2B5EF4-FFF2-40B4-BE49-F238E27FC236}">
                <a16:creationId xmlns:a16="http://schemas.microsoft.com/office/drawing/2014/main" id="{A434CF1A-6E6A-E638-06E1-440D4FFB138E}"/>
              </a:ext>
            </a:extLst>
          </p:cNvPr>
          <p:cNvCxnSpPr/>
          <p:nvPr/>
        </p:nvCxnSpPr>
        <p:spPr>
          <a:xfrm flipV="1">
            <a:off x="7670158" y="2708476"/>
            <a:ext cx="497711" cy="50928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1" name="Connettore 2 10">
            <a:extLst>
              <a:ext uri="{FF2B5EF4-FFF2-40B4-BE49-F238E27FC236}">
                <a16:creationId xmlns:a16="http://schemas.microsoft.com/office/drawing/2014/main" id="{23A539D6-C16E-9616-CC2C-11D99571E386}"/>
              </a:ext>
            </a:extLst>
          </p:cNvPr>
          <p:cNvCxnSpPr>
            <a:cxnSpLocks/>
          </p:cNvCxnSpPr>
          <p:nvPr/>
        </p:nvCxnSpPr>
        <p:spPr>
          <a:xfrm>
            <a:off x="7675588" y="3709471"/>
            <a:ext cx="591643" cy="49393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3" name="Connettore 2 12">
            <a:extLst>
              <a:ext uri="{FF2B5EF4-FFF2-40B4-BE49-F238E27FC236}">
                <a16:creationId xmlns:a16="http://schemas.microsoft.com/office/drawing/2014/main" id="{044DDFD1-2FB0-1C6E-1090-51C4FDC6CCC4}"/>
              </a:ext>
            </a:extLst>
          </p:cNvPr>
          <p:cNvCxnSpPr>
            <a:cxnSpLocks/>
          </p:cNvCxnSpPr>
          <p:nvPr/>
        </p:nvCxnSpPr>
        <p:spPr>
          <a:xfrm flipV="1">
            <a:off x="1593449" y="3416260"/>
            <a:ext cx="591643" cy="1274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090048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731740" y="2298357"/>
            <a:ext cx="6462583" cy="707886"/>
          </a:xfrm>
          <a:prstGeom prst="rect">
            <a:avLst/>
          </a:prstGeom>
          <a:noFill/>
        </p:spPr>
        <p:txBody>
          <a:bodyPr wrap="square" rtlCol="0">
            <a:spAutoFit/>
          </a:bodyPr>
          <a:lstStyle/>
          <a:p>
            <a:r>
              <a:rPr lang="it-IT" sz="4000" dirty="0"/>
              <a:t>GRAZIE PER L’ATTENZIONE</a:t>
            </a:r>
          </a:p>
        </p:txBody>
      </p:sp>
    </p:spTree>
    <p:extLst>
      <p:ext uri="{BB962C8B-B14F-4D97-AF65-F5344CB8AC3E}">
        <p14:creationId xmlns:p14="http://schemas.microsoft.com/office/powerpoint/2010/main" val="2721304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88104" y="407917"/>
            <a:ext cx="8179897" cy="954107"/>
          </a:xfrm>
          <a:prstGeom prst="rect">
            <a:avLst/>
          </a:prstGeom>
          <a:noFill/>
        </p:spPr>
        <p:txBody>
          <a:bodyPr wrap="square">
            <a:spAutoFit/>
          </a:bodyPr>
          <a:lstStyle/>
          <a:p>
            <a:pPr algn="ctr">
              <a:defRPr sz="3000" b="1">
                <a:solidFill>
                  <a:srgbClr val="1E3C64"/>
                </a:solidFill>
              </a:defRPr>
            </a:pPr>
            <a:r>
              <a:rPr sz="2800" dirty="0"/>
              <a:t>La </a:t>
            </a:r>
            <a:r>
              <a:rPr sz="2800" dirty="0">
                <a:latin typeface="Aptos" panose="020B0004020202020204" pitchFamily="34" charset="0"/>
              </a:rPr>
              <a:t>sincronizzazione</a:t>
            </a:r>
            <a:r>
              <a:rPr sz="2800" dirty="0"/>
              <a:t>: </a:t>
            </a:r>
            <a:endParaRPr lang="it-IT" sz="2800" dirty="0"/>
          </a:p>
          <a:p>
            <a:pPr algn="ctr">
              <a:defRPr sz="3000" b="1">
                <a:solidFill>
                  <a:srgbClr val="1E3C64"/>
                </a:solidFill>
              </a:defRPr>
            </a:pPr>
            <a:r>
              <a:rPr sz="2800" dirty="0"/>
              <a:t>'</a:t>
            </a:r>
            <a:r>
              <a:rPr lang="it-IT" sz="2800" dirty="0"/>
              <a:t>'</a:t>
            </a:r>
            <a:r>
              <a:rPr sz="2800" dirty="0" err="1"/>
              <a:t>sulla</a:t>
            </a:r>
            <a:r>
              <a:rPr sz="2800" dirty="0"/>
              <a:t> </a:t>
            </a:r>
            <a:r>
              <a:rPr sz="2800" dirty="0" err="1"/>
              <a:t>stessa</a:t>
            </a:r>
            <a:r>
              <a:rPr sz="2800" dirty="0"/>
              <a:t> </a:t>
            </a:r>
            <a:r>
              <a:rPr sz="2800" dirty="0" err="1"/>
              <a:t>lunghezza</a:t>
            </a:r>
            <a:r>
              <a:rPr sz="2800" dirty="0"/>
              <a:t> </a:t>
            </a:r>
            <a:r>
              <a:rPr sz="2800" dirty="0" err="1"/>
              <a:t>d'onda</a:t>
            </a:r>
            <a:r>
              <a:rPr lang="it-IT" sz="2800" dirty="0"/>
              <a:t>'</a:t>
            </a:r>
            <a:r>
              <a:rPr sz="2800" dirty="0"/>
              <a:t>'</a:t>
            </a:r>
          </a:p>
        </p:txBody>
      </p:sp>
      <p:sp>
        <p:nvSpPr>
          <p:cNvPr id="3" name="TextBox 2"/>
          <p:cNvSpPr txBox="1"/>
          <p:nvPr/>
        </p:nvSpPr>
        <p:spPr>
          <a:xfrm>
            <a:off x="2000877" y="1672543"/>
            <a:ext cx="8412480" cy="3693319"/>
          </a:xfrm>
          <a:prstGeom prst="rect">
            <a:avLst/>
          </a:prstGeom>
          <a:noFill/>
        </p:spPr>
        <p:txBody>
          <a:bodyPr wrap="square" anchor="t">
            <a:spAutoFit/>
          </a:bodyPr>
          <a:lstStyle/>
          <a:p>
            <a:pPr>
              <a:lnSpc>
                <a:spcPct val="130000"/>
              </a:lnSpc>
              <a:spcAft>
                <a:spcPts val="1400"/>
              </a:spcAft>
              <a:defRPr sz="2000"/>
            </a:pPr>
            <a:r>
              <a:rPr sz="2000" dirty="0">
                <a:solidFill>
                  <a:schemeClr val="tx2"/>
                </a:solidFill>
                <a:latin typeface="Aptos" panose="020B0004020202020204" pitchFamily="34" charset="0"/>
              </a:rPr>
              <a:t>Quando </a:t>
            </a:r>
            <a:r>
              <a:rPr sz="2000" dirty="0" err="1">
                <a:solidFill>
                  <a:schemeClr val="tx2"/>
                </a:solidFill>
                <a:latin typeface="Aptos" panose="020B0004020202020204" pitchFamily="34" charset="0"/>
              </a:rPr>
              <a:t>una</a:t>
            </a:r>
            <a:r>
              <a:rPr sz="2000" dirty="0">
                <a:solidFill>
                  <a:schemeClr val="tx2"/>
                </a:solidFill>
                <a:latin typeface="Aptos" panose="020B0004020202020204" pitchFamily="34" charset="0"/>
              </a:rPr>
              <a:t> madre è </a:t>
            </a:r>
            <a:r>
              <a:rPr sz="2000" b="1" dirty="0">
                <a:solidFill>
                  <a:schemeClr val="tx2"/>
                </a:solidFill>
                <a:latin typeface="Aptos" panose="020B0004020202020204" pitchFamily="34" charset="0"/>
              </a:rPr>
              <a:t>'</a:t>
            </a:r>
            <a:r>
              <a:rPr sz="2000" b="1" dirty="0" err="1">
                <a:solidFill>
                  <a:schemeClr val="tx2"/>
                </a:solidFill>
                <a:latin typeface="Aptos" panose="020B0004020202020204" pitchFamily="34" charset="0"/>
              </a:rPr>
              <a:t>sintonizzata</a:t>
            </a:r>
            <a:r>
              <a:rPr sz="2000" dirty="0">
                <a:solidFill>
                  <a:schemeClr val="tx2"/>
                </a:solidFill>
                <a:latin typeface="Aptos" panose="020B0004020202020204" pitchFamily="34" charset="0"/>
              </a:rPr>
              <a:t>' con il </a:t>
            </a:r>
            <a:r>
              <a:rPr sz="2000" dirty="0" err="1">
                <a:solidFill>
                  <a:schemeClr val="tx2"/>
                </a:solidFill>
                <a:latin typeface="Aptos" panose="020B0004020202020204" pitchFamily="34" charset="0"/>
              </a:rPr>
              <a:t>suo</a:t>
            </a:r>
            <a:r>
              <a:rPr sz="2000" dirty="0">
                <a:solidFill>
                  <a:schemeClr val="tx2"/>
                </a:solidFill>
                <a:latin typeface="Aptos" panose="020B0004020202020204" pitchFamily="34" charset="0"/>
              </a:rPr>
              <a:t> bambino, </a:t>
            </a:r>
            <a:r>
              <a:rPr sz="2000" dirty="0" err="1">
                <a:solidFill>
                  <a:schemeClr val="tx2"/>
                </a:solidFill>
                <a:latin typeface="Aptos" panose="020B0004020202020204" pitchFamily="34" charset="0"/>
              </a:rPr>
              <a:t>accade</a:t>
            </a:r>
            <a:r>
              <a:rPr sz="2000" dirty="0">
                <a:solidFill>
                  <a:schemeClr val="tx2"/>
                </a:solidFill>
                <a:latin typeface="Aptos" panose="020B0004020202020204" pitchFamily="34" charset="0"/>
              </a:rPr>
              <a:t> </a:t>
            </a:r>
            <a:r>
              <a:rPr sz="2000" dirty="0" err="1">
                <a:solidFill>
                  <a:schemeClr val="tx2"/>
                </a:solidFill>
                <a:latin typeface="Aptos" panose="020B0004020202020204" pitchFamily="34" charset="0"/>
              </a:rPr>
              <a:t>qualcosa</a:t>
            </a:r>
            <a:r>
              <a:rPr sz="2000" dirty="0">
                <a:solidFill>
                  <a:schemeClr val="tx2"/>
                </a:solidFill>
                <a:latin typeface="Aptos" panose="020B0004020202020204" pitchFamily="34" charset="0"/>
              </a:rPr>
              <a:t> di </a:t>
            </a:r>
            <a:r>
              <a:rPr sz="2000" dirty="0" err="1">
                <a:solidFill>
                  <a:schemeClr val="tx2"/>
                </a:solidFill>
                <a:latin typeface="Aptos" panose="020B0004020202020204" pitchFamily="34" charset="0"/>
              </a:rPr>
              <a:t>straordinario</a:t>
            </a:r>
            <a:r>
              <a:rPr sz="2000" dirty="0">
                <a:solidFill>
                  <a:schemeClr val="tx2"/>
                </a:solidFill>
                <a:latin typeface="Aptos" panose="020B0004020202020204" pitchFamily="34" charset="0"/>
              </a:rPr>
              <a:t>: </a:t>
            </a:r>
            <a:r>
              <a:rPr sz="2000" dirty="0" err="1">
                <a:solidFill>
                  <a:schemeClr val="tx2"/>
                </a:solidFill>
                <a:latin typeface="Aptos" panose="020B0004020202020204" pitchFamily="34" charset="0"/>
              </a:rPr>
              <a:t>i</a:t>
            </a:r>
            <a:r>
              <a:rPr sz="2000" dirty="0">
                <a:solidFill>
                  <a:schemeClr val="tx2"/>
                </a:solidFill>
                <a:latin typeface="Aptos" panose="020B0004020202020204" pitchFamily="34" charset="0"/>
              </a:rPr>
              <a:t> due </a:t>
            </a:r>
            <a:r>
              <a:rPr sz="2000" dirty="0" err="1">
                <a:solidFill>
                  <a:schemeClr val="tx2"/>
                </a:solidFill>
                <a:latin typeface="Aptos" panose="020B0004020202020204" pitchFamily="34" charset="0"/>
              </a:rPr>
              <a:t>cervelli</a:t>
            </a:r>
            <a:r>
              <a:rPr sz="2000" dirty="0">
                <a:solidFill>
                  <a:schemeClr val="tx2"/>
                </a:solidFill>
                <a:latin typeface="Aptos" panose="020B0004020202020204" pitchFamily="34" charset="0"/>
              </a:rPr>
              <a:t> </a:t>
            </a:r>
            <a:r>
              <a:rPr sz="2000" dirty="0" err="1">
                <a:solidFill>
                  <a:schemeClr val="tx2"/>
                </a:solidFill>
                <a:latin typeface="Aptos" panose="020B0004020202020204" pitchFamily="34" charset="0"/>
              </a:rPr>
              <a:t>si</a:t>
            </a:r>
            <a:r>
              <a:rPr sz="2000" dirty="0">
                <a:solidFill>
                  <a:schemeClr val="tx2"/>
                </a:solidFill>
                <a:latin typeface="Aptos" panose="020B0004020202020204" pitchFamily="34" charset="0"/>
              </a:rPr>
              <a:t> SINCRONIZZANO.</a:t>
            </a:r>
            <a:br>
              <a:rPr sz="2000" dirty="0">
                <a:solidFill>
                  <a:schemeClr val="tx2"/>
                </a:solidFill>
                <a:latin typeface="Aptos" panose="020B0004020202020204" pitchFamily="34" charset="0"/>
              </a:rPr>
            </a:br>
            <a:r>
              <a:rPr sz="2000" dirty="0">
                <a:solidFill>
                  <a:schemeClr val="tx2"/>
                </a:solidFill>
                <a:latin typeface="Aptos" panose="020B0004020202020204" pitchFamily="34" charset="0"/>
              </a:rPr>
              <a:t>Cosa </a:t>
            </a:r>
            <a:r>
              <a:rPr sz="2000" dirty="0" err="1">
                <a:solidFill>
                  <a:schemeClr val="tx2"/>
                </a:solidFill>
                <a:latin typeface="Aptos" panose="020B0004020202020204" pitchFamily="34" charset="0"/>
              </a:rPr>
              <a:t>significa</a:t>
            </a:r>
            <a:r>
              <a:rPr sz="2000" dirty="0">
                <a:solidFill>
                  <a:schemeClr val="tx2"/>
                </a:solidFill>
                <a:latin typeface="Aptos" panose="020B0004020202020204" pitchFamily="34" charset="0"/>
              </a:rPr>
              <a:t>?</a:t>
            </a:r>
            <a:br>
              <a:rPr sz="2000" dirty="0">
                <a:solidFill>
                  <a:schemeClr val="tx2"/>
                </a:solidFill>
                <a:latin typeface="Aptos" panose="020B0004020202020204" pitchFamily="34" charset="0"/>
              </a:rPr>
            </a:br>
            <a:r>
              <a:rPr sz="2000" dirty="0">
                <a:solidFill>
                  <a:schemeClr val="tx2"/>
                </a:solidFill>
                <a:latin typeface="Aptos" panose="020B0004020202020204" pitchFamily="34" charset="0"/>
              </a:rPr>
              <a:t>• La madre </a:t>
            </a:r>
            <a:r>
              <a:rPr sz="2000" b="1" dirty="0">
                <a:solidFill>
                  <a:schemeClr val="tx2"/>
                </a:solidFill>
                <a:latin typeface="Aptos" panose="020B0004020202020204" pitchFamily="34" charset="0"/>
              </a:rPr>
              <a:t>PERCEPISCE</a:t>
            </a:r>
            <a:r>
              <a:rPr sz="2000" dirty="0">
                <a:solidFill>
                  <a:schemeClr val="tx2"/>
                </a:solidFill>
                <a:latin typeface="Aptos" panose="020B0004020202020204" pitchFamily="34" charset="0"/>
              </a:rPr>
              <a:t> </a:t>
            </a:r>
            <a:r>
              <a:rPr sz="2000" dirty="0" err="1">
                <a:solidFill>
                  <a:schemeClr val="tx2"/>
                </a:solidFill>
                <a:latin typeface="Aptos" panose="020B0004020202020204" pitchFamily="34" charset="0"/>
              </a:rPr>
              <a:t>implicitamente</a:t>
            </a:r>
            <a:r>
              <a:rPr sz="2000" dirty="0">
                <a:solidFill>
                  <a:schemeClr val="tx2"/>
                </a:solidFill>
                <a:latin typeface="Aptos" panose="020B0004020202020204" pitchFamily="34" charset="0"/>
              </a:rPr>
              <a:t> </a:t>
            </a:r>
            <a:r>
              <a:rPr sz="2000" dirty="0" err="1">
                <a:solidFill>
                  <a:schemeClr val="tx2"/>
                </a:solidFill>
                <a:latin typeface="Aptos" panose="020B0004020202020204" pitchFamily="34" charset="0"/>
              </a:rPr>
              <a:t>gli</a:t>
            </a:r>
            <a:r>
              <a:rPr sz="2000" dirty="0">
                <a:solidFill>
                  <a:schemeClr val="tx2"/>
                </a:solidFill>
                <a:latin typeface="Aptos" panose="020B0004020202020204" pitchFamily="34" charset="0"/>
              </a:rPr>
              <a:t> </a:t>
            </a:r>
            <a:r>
              <a:rPr sz="2000" dirty="0" err="1">
                <a:solidFill>
                  <a:schemeClr val="tx2"/>
                </a:solidFill>
                <a:latin typeface="Aptos" panose="020B0004020202020204" pitchFamily="34" charset="0"/>
              </a:rPr>
              <a:t>stati</a:t>
            </a:r>
            <a:r>
              <a:rPr sz="2000" dirty="0">
                <a:solidFill>
                  <a:schemeClr val="tx2"/>
                </a:solidFill>
                <a:latin typeface="Aptos" panose="020B0004020202020204" pitchFamily="34" charset="0"/>
              </a:rPr>
              <a:t> </a:t>
            </a:r>
            <a:r>
              <a:rPr sz="2000" dirty="0" err="1">
                <a:solidFill>
                  <a:schemeClr val="tx2"/>
                </a:solidFill>
                <a:latin typeface="Aptos" panose="020B0004020202020204" pitchFamily="34" charset="0"/>
              </a:rPr>
              <a:t>emotivi</a:t>
            </a:r>
            <a:r>
              <a:rPr sz="2000" dirty="0">
                <a:solidFill>
                  <a:schemeClr val="tx2"/>
                </a:solidFill>
                <a:latin typeface="Aptos" panose="020B0004020202020204" pitchFamily="34" charset="0"/>
              </a:rPr>
              <a:t> del bambino</a:t>
            </a:r>
            <a:br>
              <a:rPr sz="2000" dirty="0">
                <a:solidFill>
                  <a:schemeClr val="tx2"/>
                </a:solidFill>
                <a:latin typeface="Aptos" panose="020B0004020202020204" pitchFamily="34" charset="0"/>
              </a:rPr>
            </a:br>
            <a:r>
              <a:rPr sz="2000" dirty="0">
                <a:solidFill>
                  <a:schemeClr val="tx2"/>
                </a:solidFill>
                <a:latin typeface="Aptos" panose="020B0004020202020204" pitchFamily="34" charset="0"/>
              </a:rPr>
              <a:t>• Entra in </a:t>
            </a:r>
            <a:r>
              <a:rPr sz="2000" b="1" dirty="0">
                <a:solidFill>
                  <a:schemeClr val="tx2"/>
                </a:solidFill>
                <a:latin typeface="Aptos" panose="020B0004020202020204" pitchFamily="34" charset="0"/>
              </a:rPr>
              <a:t>RISONANZA</a:t>
            </a:r>
            <a:r>
              <a:rPr sz="2000" dirty="0">
                <a:solidFill>
                  <a:schemeClr val="tx2"/>
                </a:solidFill>
                <a:latin typeface="Aptos" panose="020B0004020202020204" pitchFamily="34" charset="0"/>
              </a:rPr>
              <a:t> con </a:t>
            </a:r>
            <a:r>
              <a:rPr sz="2000" dirty="0" err="1">
                <a:solidFill>
                  <a:schemeClr val="tx2"/>
                </a:solidFill>
                <a:latin typeface="Aptos" panose="020B0004020202020204" pitchFamily="34" charset="0"/>
              </a:rPr>
              <a:t>i</a:t>
            </a:r>
            <a:r>
              <a:rPr sz="2000" dirty="0">
                <a:solidFill>
                  <a:schemeClr val="tx2"/>
                </a:solidFill>
                <a:latin typeface="Aptos" panose="020B0004020202020204" pitchFamily="34" charset="0"/>
              </a:rPr>
              <a:t> </a:t>
            </a:r>
            <a:r>
              <a:rPr sz="2000" dirty="0" err="1">
                <a:solidFill>
                  <a:schemeClr val="tx2"/>
                </a:solidFill>
                <a:latin typeface="Aptos" panose="020B0004020202020204" pitchFamily="34" charset="0"/>
              </a:rPr>
              <a:t>suoi</a:t>
            </a:r>
            <a:r>
              <a:rPr sz="2000" dirty="0">
                <a:solidFill>
                  <a:schemeClr val="tx2"/>
                </a:solidFill>
                <a:latin typeface="Aptos" panose="020B0004020202020204" pitchFamily="34" charset="0"/>
              </a:rPr>
              <a:t> crescendo e decrescendo di arousal</a:t>
            </a:r>
            <a:br>
              <a:rPr sz="2000" dirty="0">
                <a:solidFill>
                  <a:schemeClr val="tx2"/>
                </a:solidFill>
                <a:latin typeface="Aptos" panose="020B0004020202020204" pitchFamily="34" charset="0"/>
              </a:rPr>
            </a:br>
            <a:r>
              <a:rPr sz="2000" dirty="0">
                <a:solidFill>
                  <a:schemeClr val="tx2"/>
                </a:solidFill>
                <a:latin typeface="Aptos" panose="020B0004020202020204" pitchFamily="34" charset="0"/>
              </a:rPr>
              <a:t>• </a:t>
            </a:r>
            <a:r>
              <a:rPr sz="2000" b="1" dirty="0">
                <a:solidFill>
                  <a:schemeClr val="tx2"/>
                </a:solidFill>
                <a:latin typeface="Aptos" panose="020B0004020202020204" pitchFamily="34" charset="0"/>
              </a:rPr>
              <a:t>REGOLA</a:t>
            </a:r>
            <a:r>
              <a:rPr sz="2000" dirty="0">
                <a:solidFill>
                  <a:schemeClr val="tx2"/>
                </a:solidFill>
                <a:latin typeface="Aptos" panose="020B0004020202020204" pitchFamily="34" charset="0"/>
              </a:rPr>
              <a:t> </a:t>
            </a:r>
            <a:r>
              <a:rPr sz="2000" dirty="0" err="1">
                <a:solidFill>
                  <a:schemeClr val="tx2"/>
                </a:solidFill>
                <a:latin typeface="Aptos" panose="020B0004020202020204" pitchFamily="34" charset="0"/>
              </a:rPr>
              <a:t>gli</a:t>
            </a:r>
            <a:r>
              <a:rPr sz="2000" dirty="0">
                <a:solidFill>
                  <a:schemeClr val="tx2"/>
                </a:solidFill>
                <a:latin typeface="Aptos" panose="020B0004020202020204" pitchFamily="34" charset="0"/>
              </a:rPr>
              <a:t> </a:t>
            </a:r>
            <a:r>
              <a:rPr sz="2000" dirty="0" err="1">
                <a:solidFill>
                  <a:schemeClr val="tx2"/>
                </a:solidFill>
                <a:latin typeface="Aptos" panose="020B0004020202020204" pitchFamily="34" charset="0"/>
              </a:rPr>
              <a:t>stati</a:t>
            </a:r>
            <a:r>
              <a:rPr sz="2000" dirty="0">
                <a:solidFill>
                  <a:schemeClr val="tx2"/>
                </a:solidFill>
                <a:latin typeface="Aptos" panose="020B0004020202020204" pitchFamily="34" charset="0"/>
              </a:rPr>
              <a:t> del bambino: </a:t>
            </a:r>
            <a:r>
              <a:rPr sz="2000" dirty="0" err="1">
                <a:solidFill>
                  <a:schemeClr val="tx2"/>
                </a:solidFill>
                <a:latin typeface="Aptos" panose="020B0004020202020204" pitchFamily="34" charset="0"/>
              </a:rPr>
              <a:t>amplifica</a:t>
            </a:r>
            <a:r>
              <a:rPr sz="2000" dirty="0">
                <a:solidFill>
                  <a:schemeClr val="tx2"/>
                </a:solidFill>
                <a:latin typeface="Aptos" panose="020B0004020202020204" pitchFamily="34" charset="0"/>
              </a:rPr>
              <a:t> </a:t>
            </a:r>
            <a:r>
              <a:rPr sz="2000" dirty="0" err="1">
                <a:solidFill>
                  <a:schemeClr val="tx2"/>
                </a:solidFill>
                <a:latin typeface="Aptos" panose="020B0004020202020204" pitchFamily="34" charset="0"/>
              </a:rPr>
              <a:t>quelli</a:t>
            </a:r>
            <a:r>
              <a:rPr sz="2000" dirty="0">
                <a:solidFill>
                  <a:schemeClr val="tx2"/>
                </a:solidFill>
                <a:latin typeface="Aptos" panose="020B0004020202020204" pitchFamily="34" charset="0"/>
              </a:rPr>
              <a:t> </a:t>
            </a:r>
            <a:r>
              <a:rPr sz="2000" dirty="0" err="1">
                <a:solidFill>
                  <a:schemeClr val="tx2"/>
                </a:solidFill>
                <a:latin typeface="Aptos" panose="020B0004020202020204" pitchFamily="34" charset="0"/>
              </a:rPr>
              <a:t>positivi</a:t>
            </a:r>
            <a:r>
              <a:rPr sz="2000" dirty="0">
                <a:solidFill>
                  <a:schemeClr val="tx2"/>
                </a:solidFill>
                <a:latin typeface="Aptos" panose="020B0004020202020204" pitchFamily="34" charset="0"/>
              </a:rPr>
              <a:t>, </a:t>
            </a:r>
            <a:r>
              <a:rPr sz="2000" dirty="0" err="1">
                <a:solidFill>
                  <a:schemeClr val="tx2"/>
                </a:solidFill>
                <a:latin typeface="Aptos" panose="020B0004020202020204" pitchFamily="34" charset="0"/>
              </a:rPr>
              <a:t>riduce</a:t>
            </a:r>
            <a:r>
              <a:rPr sz="2000" dirty="0">
                <a:solidFill>
                  <a:schemeClr val="tx2"/>
                </a:solidFill>
                <a:latin typeface="Aptos" panose="020B0004020202020204" pitchFamily="34" charset="0"/>
              </a:rPr>
              <a:t> </a:t>
            </a:r>
            <a:r>
              <a:rPr sz="2000" dirty="0" err="1">
                <a:solidFill>
                  <a:schemeClr val="tx2"/>
                </a:solidFill>
                <a:latin typeface="Aptos" panose="020B0004020202020204" pitchFamily="34" charset="0"/>
              </a:rPr>
              <a:t>quelli</a:t>
            </a:r>
            <a:r>
              <a:rPr sz="2000" dirty="0">
                <a:solidFill>
                  <a:schemeClr val="tx2"/>
                </a:solidFill>
                <a:latin typeface="Aptos" panose="020B0004020202020204" pitchFamily="34" charset="0"/>
              </a:rPr>
              <a:t> </a:t>
            </a:r>
            <a:r>
              <a:rPr sz="2000" dirty="0" err="1">
                <a:solidFill>
                  <a:schemeClr val="tx2"/>
                </a:solidFill>
                <a:latin typeface="Aptos" panose="020B0004020202020204" pitchFamily="34" charset="0"/>
              </a:rPr>
              <a:t>negativi</a:t>
            </a:r>
            <a:br>
              <a:rPr sz="2000" dirty="0">
                <a:solidFill>
                  <a:schemeClr val="tx2"/>
                </a:solidFill>
                <a:latin typeface="Aptos" panose="020B0004020202020204" pitchFamily="34" charset="0"/>
              </a:rPr>
            </a:br>
            <a:r>
              <a:rPr sz="2000" dirty="0">
                <a:solidFill>
                  <a:schemeClr val="tx2"/>
                </a:solidFill>
                <a:latin typeface="Aptos" panose="020B0004020202020204" pitchFamily="34" charset="0"/>
              </a:rPr>
              <a:t>• Il bambino USA </a:t>
            </a:r>
            <a:r>
              <a:rPr sz="2000" dirty="0" err="1">
                <a:solidFill>
                  <a:schemeClr val="tx2"/>
                </a:solidFill>
                <a:latin typeface="Aptos" panose="020B0004020202020204" pitchFamily="34" charset="0"/>
              </a:rPr>
              <a:t>l'attività</a:t>
            </a:r>
            <a:r>
              <a:rPr sz="2000" dirty="0">
                <a:solidFill>
                  <a:schemeClr val="tx2"/>
                </a:solidFill>
                <a:latin typeface="Aptos" panose="020B0004020202020204" pitchFamily="34" charset="0"/>
              </a:rPr>
              <a:t> </a:t>
            </a:r>
            <a:r>
              <a:rPr sz="2000" dirty="0" err="1">
                <a:solidFill>
                  <a:schemeClr val="tx2"/>
                </a:solidFill>
                <a:latin typeface="Aptos" panose="020B0004020202020204" pitchFamily="34" charset="0"/>
              </a:rPr>
              <a:t>cerebrale</a:t>
            </a:r>
            <a:r>
              <a:rPr sz="2000" dirty="0">
                <a:solidFill>
                  <a:schemeClr val="tx2"/>
                </a:solidFill>
                <a:latin typeface="Aptos" panose="020B0004020202020204" pitchFamily="34" charset="0"/>
              </a:rPr>
              <a:t> della madre come MODELLO</a:t>
            </a:r>
            <a:br>
              <a:rPr sz="2000" dirty="0">
                <a:solidFill>
                  <a:schemeClr val="tx2"/>
                </a:solidFill>
                <a:latin typeface="Aptos" panose="020B0004020202020204" pitchFamily="34" charset="0"/>
              </a:rPr>
            </a:br>
            <a:r>
              <a:rPr sz="2000" dirty="0">
                <a:solidFill>
                  <a:schemeClr val="tx2"/>
                </a:solidFill>
                <a:latin typeface="Aptos" panose="020B0004020202020204" pitchFamily="34" charset="0"/>
              </a:rPr>
              <a:t>Questa </a:t>
            </a:r>
            <a:r>
              <a:rPr sz="2000" dirty="0" err="1">
                <a:solidFill>
                  <a:schemeClr val="tx2"/>
                </a:solidFill>
                <a:latin typeface="Aptos" panose="020B0004020202020204" pitchFamily="34" charset="0"/>
              </a:rPr>
              <a:t>sincronizzazione</a:t>
            </a:r>
            <a:r>
              <a:rPr sz="2000" dirty="0">
                <a:solidFill>
                  <a:schemeClr val="tx2"/>
                </a:solidFill>
                <a:latin typeface="Aptos" panose="020B0004020202020204" pitchFamily="34" charset="0"/>
              </a:rPr>
              <a:t> non è solo </a:t>
            </a:r>
            <a:r>
              <a:rPr sz="2000" dirty="0" err="1">
                <a:solidFill>
                  <a:schemeClr val="tx2"/>
                </a:solidFill>
                <a:latin typeface="Aptos" panose="020B0004020202020204" pitchFamily="34" charset="0"/>
              </a:rPr>
              <a:t>psicologica</a:t>
            </a:r>
            <a:r>
              <a:rPr sz="2000" dirty="0">
                <a:solidFill>
                  <a:schemeClr val="tx2"/>
                </a:solidFill>
                <a:latin typeface="Aptos" panose="020B0004020202020204" pitchFamily="34" charset="0"/>
              </a:rPr>
              <a:t>: è PSICOBIOLOGICA. </a:t>
            </a:r>
            <a:r>
              <a:rPr sz="2000" dirty="0" err="1">
                <a:solidFill>
                  <a:schemeClr val="tx2"/>
                </a:solidFill>
                <a:latin typeface="Aptos" panose="020B0004020202020204" pitchFamily="34" charset="0"/>
              </a:rPr>
              <a:t>Coinvolge</a:t>
            </a:r>
            <a:r>
              <a:rPr sz="2000" dirty="0">
                <a:solidFill>
                  <a:schemeClr val="tx2"/>
                </a:solidFill>
                <a:latin typeface="Aptos" panose="020B0004020202020204" pitchFamily="34" charset="0"/>
              </a:rPr>
              <a:t> il </a:t>
            </a:r>
            <a:r>
              <a:rPr sz="2000" dirty="0" err="1">
                <a:solidFill>
                  <a:schemeClr val="tx2"/>
                </a:solidFill>
                <a:latin typeface="Aptos" panose="020B0004020202020204" pitchFamily="34" charset="0"/>
              </a:rPr>
              <a:t>sistema</a:t>
            </a:r>
            <a:r>
              <a:rPr sz="2000" dirty="0">
                <a:solidFill>
                  <a:schemeClr val="tx2"/>
                </a:solidFill>
                <a:latin typeface="Aptos" panose="020B0004020202020204" pitchFamily="34" charset="0"/>
              </a:rPr>
              <a:t> </a:t>
            </a:r>
            <a:r>
              <a:rPr sz="2000" dirty="0" err="1">
                <a:solidFill>
                  <a:schemeClr val="tx2"/>
                </a:solidFill>
                <a:latin typeface="Aptos" panose="020B0004020202020204" pitchFamily="34" charset="0"/>
              </a:rPr>
              <a:t>nervoso</a:t>
            </a:r>
            <a:r>
              <a:rPr sz="2000" dirty="0">
                <a:solidFill>
                  <a:schemeClr val="tx2"/>
                </a:solidFill>
                <a:latin typeface="Aptos" panose="020B0004020202020204" pitchFamily="34" charset="0"/>
              </a:rPr>
              <a:t> </a:t>
            </a:r>
            <a:r>
              <a:rPr sz="2000" dirty="0" err="1">
                <a:solidFill>
                  <a:schemeClr val="tx2"/>
                </a:solidFill>
                <a:latin typeface="Aptos" panose="020B0004020202020204" pitchFamily="34" charset="0"/>
              </a:rPr>
              <a:t>autonomo</a:t>
            </a:r>
            <a:r>
              <a:rPr sz="2000" dirty="0">
                <a:solidFill>
                  <a:schemeClr val="tx2"/>
                </a:solidFill>
                <a:latin typeface="Aptos" panose="020B0004020202020204" pitchFamily="34" charset="0"/>
              </a:rPr>
              <a:t>, </a:t>
            </a:r>
            <a:r>
              <a:rPr sz="2000" dirty="0" err="1">
                <a:solidFill>
                  <a:schemeClr val="tx2"/>
                </a:solidFill>
                <a:latin typeface="Aptos" panose="020B0004020202020204" pitchFamily="34" charset="0"/>
              </a:rPr>
              <a:t>i</a:t>
            </a:r>
            <a:r>
              <a:rPr sz="2000" dirty="0">
                <a:solidFill>
                  <a:schemeClr val="tx2"/>
                </a:solidFill>
                <a:latin typeface="Aptos" panose="020B0004020202020204" pitchFamily="34" charset="0"/>
              </a:rPr>
              <a:t> </a:t>
            </a:r>
            <a:r>
              <a:rPr sz="2000" dirty="0" err="1">
                <a:solidFill>
                  <a:schemeClr val="tx2"/>
                </a:solidFill>
                <a:latin typeface="Aptos" panose="020B0004020202020204" pitchFamily="34" charset="0"/>
              </a:rPr>
              <a:t>ritmi</a:t>
            </a:r>
            <a:r>
              <a:rPr sz="2000" dirty="0">
                <a:solidFill>
                  <a:schemeClr val="tx2"/>
                </a:solidFill>
                <a:latin typeface="Aptos" panose="020B0004020202020204" pitchFamily="34" charset="0"/>
              </a:rPr>
              <a:t> </a:t>
            </a:r>
            <a:r>
              <a:rPr sz="2000" dirty="0" err="1">
                <a:solidFill>
                  <a:schemeClr val="tx2"/>
                </a:solidFill>
                <a:latin typeface="Aptos" panose="020B0004020202020204" pitchFamily="34" charset="0"/>
              </a:rPr>
              <a:t>cardiaci</a:t>
            </a:r>
            <a:r>
              <a:rPr sz="2000" dirty="0">
                <a:solidFill>
                  <a:schemeClr val="tx2"/>
                </a:solidFill>
                <a:latin typeface="Aptos" panose="020B0004020202020204" pitchFamily="34" charset="0"/>
              </a:rPr>
              <a:t>, la </a:t>
            </a:r>
            <a:r>
              <a:rPr sz="2000" dirty="0" err="1">
                <a:solidFill>
                  <a:schemeClr val="tx2"/>
                </a:solidFill>
                <a:latin typeface="Aptos" panose="020B0004020202020204" pitchFamily="34" charset="0"/>
              </a:rPr>
              <a:t>biochimica</a:t>
            </a:r>
            <a:r>
              <a:rPr sz="2000" dirty="0">
                <a:solidFill>
                  <a:schemeClr val="tx2"/>
                </a:solidFill>
                <a:latin typeface="Aptos" panose="020B0004020202020204" pitchFamily="34" charset="0"/>
              </a:rPr>
              <a:t> </a:t>
            </a:r>
            <a:r>
              <a:rPr sz="2000" dirty="0" err="1">
                <a:solidFill>
                  <a:schemeClr val="tx2"/>
                </a:solidFill>
                <a:latin typeface="Aptos" panose="020B0004020202020204" pitchFamily="34" charset="0"/>
              </a:rPr>
              <a:t>cerebrale</a:t>
            </a:r>
            <a:r>
              <a:rPr sz="2000" dirty="0">
                <a:solidFill>
                  <a:schemeClr val="tx2"/>
                </a:solidFill>
                <a:latin typeface="Aptos" panose="020B0004020202020204" pitchFamily="34" charset="0"/>
              </a:rPr>
              <a:t>.</a:t>
            </a:r>
          </a:p>
        </p:txBody>
      </p:sp>
    </p:spTree>
    <p:extLst>
      <p:ext uri="{BB962C8B-B14F-4D97-AF65-F5344CB8AC3E}">
        <p14:creationId xmlns:p14="http://schemas.microsoft.com/office/powerpoint/2010/main" val="2106379521"/>
      </p:ext>
    </p:extLst>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Filo</Template>
  <TotalTime>4128</TotalTime>
  <Words>8108</Words>
  <Application>Microsoft Office PowerPoint</Application>
  <PresentationFormat>Widescreen</PresentationFormat>
  <Paragraphs>396</Paragraphs>
  <Slides>80</Slides>
  <Notes>0</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80</vt:i4>
      </vt:variant>
    </vt:vector>
  </HeadingPairs>
  <TitlesOfParts>
    <vt:vector size="90" baseType="lpstr">
      <vt:lpstr>Apple Color Emoji</vt:lpstr>
      <vt:lpstr>Aptos</vt:lpstr>
      <vt:lpstr>Arial</vt:lpstr>
      <vt:lpstr>Arial Hebrew</vt:lpstr>
      <vt:lpstr>Cambria</vt:lpstr>
      <vt:lpstr>Century Gothic</vt:lpstr>
      <vt:lpstr>Times</vt:lpstr>
      <vt:lpstr>Wingdings</vt:lpstr>
      <vt:lpstr>Wingdings 3</vt:lpstr>
      <vt:lpstr>Filo</vt:lpstr>
      <vt:lpstr>Le teorie psicodinamiche contemporanee nel trattamento basato sulla self regulation</vt:lpstr>
      <vt:lpstr>Le basi della self – regulation e l’importanza delle teorie sull’attaccamento</vt:lpstr>
      <vt:lpstr>Presentazione standard di PowerPoint</vt:lpstr>
      <vt:lpstr>Da Harlow a Bowlby</vt:lpstr>
      <vt:lpstr>Konrad Lorenz e l’imprinting</vt:lpstr>
      <vt:lpstr>Attaccamento</vt:lpstr>
      <vt:lpstr>Attaccamento come esito di schemi biologicamente programmati</vt:lpstr>
      <vt:lpstr>Presentazione standard di PowerPoint</vt:lpstr>
      <vt:lpstr>Presentazione standard di PowerPoint</vt:lpstr>
      <vt:lpstr>Due ipotesi centrali per Bowlby</vt:lpstr>
      <vt:lpstr>MOI:</vt:lpstr>
      <vt:lpstr>Presentazione standard di PowerPoint</vt:lpstr>
      <vt:lpstr>Presentazione standard di PowerPoint</vt:lpstr>
      <vt:lpstr>MOI: RAPPRESENTAZIONE INTERNA DELLA RELAZIONE</vt:lpstr>
      <vt:lpstr>MOI e Funzione riflessiva</vt:lpstr>
      <vt:lpstr>MOI: LIVELLI SIMULTANEI E PARALLELI DI FUNZIONAMENTO MENTALE</vt:lpstr>
      <vt:lpstr>Presentazione standard di PowerPoint</vt:lpstr>
      <vt:lpstr>Presentazione standard di PowerPoint</vt:lpstr>
      <vt:lpstr>Presentazione standard di PowerPoint</vt:lpstr>
      <vt:lpstr>ATTACCAMENTO TRAUMATICO</vt:lpstr>
      <vt:lpstr>le rappresentazioni sè - altro (MOI)</vt:lpstr>
      <vt:lpstr>le rappresentazioni sè - altro (MOI)</vt:lpstr>
      <vt:lpstr>le rappresentazioni sè - altro (MOI)</vt:lpstr>
      <vt:lpstr>le rappresentazioni sè - altro (MOI)</vt:lpstr>
      <vt:lpstr>I MOID SI SVILUPPANO SOLO NELL’INFANZIA?</vt:lpstr>
      <vt:lpstr>Presentazione standard di PowerPoint</vt:lpstr>
      <vt:lpstr>Presentazione standard di PowerPoint</vt:lpstr>
      <vt:lpstr>Evento traumatico e SVILUPPI TRAUMATICI</vt:lpstr>
      <vt:lpstr>SVILUPPI TRAUMATICI </vt:lpstr>
      <vt:lpstr>Presentazione standard di PowerPoint</vt:lpstr>
      <vt:lpstr>7 domini dello sviluppo psicologico colpiti dal trauma evolutivo</vt:lpstr>
      <vt:lpstr>Presentazione standard di PowerPoint</vt:lpstr>
      <vt:lpstr>La fobia dell’attaccamento</vt:lpstr>
      <vt:lpstr>PTSD e cPTSD</vt:lpstr>
      <vt:lpstr>PTSD e C-PTSD</vt:lpstr>
      <vt:lpstr>Presentazione standard di PowerPoint</vt:lpstr>
      <vt:lpstr>Criteri diagnostici C-PTSD</vt:lpstr>
      <vt:lpstr>i principali tipi di eventi che possono causare il C-PTSD includono</vt:lpstr>
      <vt:lpstr>DSO (DISTURBANCE IN SELF- ORGANIZZATION)</vt:lpstr>
      <vt:lpstr>Corpo ed emozioni</vt:lpstr>
      <vt:lpstr>Trauma ed emisfero destro</vt:lpstr>
      <vt:lpstr>Presentazione standard di PowerPoint</vt:lpstr>
      <vt:lpstr>Presentazione standard di PowerPoint</vt:lpstr>
      <vt:lpstr>Presentazione standard di PowerPoint</vt:lpstr>
      <vt:lpstr>Presentazione standard di PowerPoint</vt:lpstr>
      <vt:lpstr>C-PTSD E DBP</vt:lpstr>
      <vt:lpstr>C-PTSD E DISSOCIAZIONE</vt:lpstr>
      <vt:lpstr>C-PTSD E DISTURBI D’ANSIA E DEPRESSIVI</vt:lpstr>
      <vt:lpstr>C-PTSD E QUADRI PSICOTICI</vt:lpstr>
      <vt:lpstr>Dissociazione</vt:lpstr>
      <vt:lpstr>Dissociazione strutturale (Van der Hart et al. 2011, 2013)</vt:lpstr>
      <vt:lpstr>Trauma evolutivo e dissociazione</vt:lpstr>
      <vt:lpstr>Presentazione standard di PowerPoint</vt:lpstr>
      <vt:lpstr>Presentazione standard di PowerPoint</vt:lpstr>
      <vt:lpstr>La presenza del terapeuta nel processo regolativo</vt:lpstr>
      <vt:lpstr>3 fasi del trattamento</vt:lpstr>
      <vt:lpstr>Presentazione standard di PowerPoint</vt:lpstr>
      <vt:lpstr>Corpo e setting: una continuità clinica</vt:lpstr>
      <vt:lpstr>2 fase</vt:lpstr>
      <vt:lpstr>2 fase</vt:lpstr>
      <vt:lpstr>Integrazione delle memorie traumatiche</vt:lpstr>
      <vt:lpstr>MODELLI E TERAPIE</vt:lpstr>
      <vt:lpstr>Emdr e c-ptsd</vt:lpstr>
      <vt:lpstr>Psicoterapia senso-motoria</vt:lpstr>
      <vt:lpstr>Control Mastery Theory</vt:lpstr>
      <vt:lpstr>La Terapia Basata sulla Mentalizzazione (MBT)</vt:lpstr>
      <vt:lpstr>Modello Pirep (Caretti et al. 2026, in press)</vt:lpstr>
      <vt:lpstr>Punti chiave del Modello PIREP: </vt:lpstr>
      <vt:lpstr>Alleanza terapeutica nel modello Pirep</vt:lpstr>
      <vt:lpstr>transfert</vt:lpstr>
      <vt:lpstr>Controtransfert</vt:lpstr>
      <vt:lpstr>Il terapeuta</vt:lpstr>
      <vt:lpstr>Setting come ritmo ripetuto: alleanza e riparazione</vt:lpstr>
      <vt:lpstr>Presentazione standard di PowerPoint</vt:lpstr>
      <vt:lpstr>Intimità come rischio</vt:lpstr>
      <vt:lpstr>Presentazione standard di PowerPoint</vt:lpstr>
      <vt:lpstr>Regolazione del terapeuta come segnale per il paziente</vt:lpstr>
      <vt:lpstr>Presentazione standard di PowerPoint</vt:lpstr>
      <vt:lpstr>Muoversi tra stati del Sé: sintonizzazione e trasformazione</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teorie psicodinamiche contemporanee nel trattamento basato sulla self regulation</dc:title>
  <dc:creator>Utente di Microsoft Office</dc:creator>
  <cp:lastModifiedBy>. .</cp:lastModifiedBy>
  <cp:revision>70</cp:revision>
  <dcterms:created xsi:type="dcterms:W3CDTF">2026-03-14T14:49:11Z</dcterms:created>
  <dcterms:modified xsi:type="dcterms:W3CDTF">2026-03-21T16:59:01Z</dcterms:modified>
</cp:coreProperties>
</file>