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4" r:id="rId1"/>
    <p:sldMasterId id="2147483844" r:id="rId2"/>
    <p:sldMasterId id="2147483858" r:id="rId3"/>
  </p:sldMasterIdLst>
  <p:notesMasterIdLst>
    <p:notesMasterId r:id="rId82"/>
  </p:notesMasterIdLst>
  <p:handoutMasterIdLst>
    <p:handoutMasterId r:id="rId83"/>
  </p:handoutMasterIdLst>
  <p:sldIdLst>
    <p:sldId id="590" r:id="rId4"/>
    <p:sldId id="592" r:id="rId5"/>
    <p:sldId id="594" r:id="rId6"/>
    <p:sldId id="596" r:id="rId7"/>
    <p:sldId id="599" r:id="rId8"/>
    <p:sldId id="256" r:id="rId9"/>
    <p:sldId id="602" r:id="rId10"/>
    <p:sldId id="600" r:id="rId11"/>
    <p:sldId id="603" r:id="rId12"/>
    <p:sldId id="604" r:id="rId13"/>
    <p:sldId id="605" r:id="rId14"/>
    <p:sldId id="606" r:id="rId15"/>
    <p:sldId id="607" r:id="rId16"/>
    <p:sldId id="678" r:id="rId17"/>
    <p:sldId id="608" r:id="rId18"/>
    <p:sldId id="609" r:id="rId19"/>
    <p:sldId id="601" r:id="rId20"/>
    <p:sldId id="613" r:id="rId21"/>
    <p:sldId id="616" r:id="rId22"/>
    <p:sldId id="617" r:id="rId23"/>
    <p:sldId id="614" r:id="rId24"/>
    <p:sldId id="615" r:id="rId25"/>
    <p:sldId id="618" r:id="rId26"/>
    <p:sldId id="620" r:id="rId27"/>
    <p:sldId id="621" r:id="rId28"/>
    <p:sldId id="619" r:id="rId29"/>
    <p:sldId id="677" r:id="rId30"/>
    <p:sldId id="612" r:id="rId31"/>
    <p:sldId id="623" r:id="rId32"/>
    <p:sldId id="624" r:id="rId33"/>
    <p:sldId id="625" r:id="rId34"/>
    <p:sldId id="627" r:id="rId35"/>
    <p:sldId id="632" r:id="rId36"/>
    <p:sldId id="633" r:id="rId37"/>
    <p:sldId id="634" r:id="rId38"/>
    <p:sldId id="635" r:id="rId39"/>
    <p:sldId id="628" r:id="rId40"/>
    <p:sldId id="629" r:id="rId41"/>
    <p:sldId id="636" r:id="rId42"/>
    <p:sldId id="637" r:id="rId43"/>
    <p:sldId id="638" r:id="rId44"/>
    <p:sldId id="626" r:id="rId45"/>
    <p:sldId id="639" r:id="rId46"/>
    <p:sldId id="664" r:id="rId47"/>
    <p:sldId id="644" r:id="rId48"/>
    <p:sldId id="646" r:id="rId49"/>
    <p:sldId id="647" r:id="rId50"/>
    <p:sldId id="670" r:id="rId51"/>
    <p:sldId id="650" r:id="rId52"/>
    <p:sldId id="651" r:id="rId53"/>
    <p:sldId id="652" r:id="rId54"/>
    <p:sldId id="653" r:id="rId55"/>
    <p:sldId id="654" r:id="rId56"/>
    <p:sldId id="655" r:id="rId57"/>
    <p:sldId id="656" r:id="rId58"/>
    <p:sldId id="657" r:id="rId59"/>
    <p:sldId id="671" r:id="rId60"/>
    <p:sldId id="665" r:id="rId61"/>
    <p:sldId id="676" r:id="rId62"/>
    <p:sldId id="666" r:id="rId63"/>
    <p:sldId id="672" r:id="rId64"/>
    <p:sldId id="669" r:id="rId65"/>
    <p:sldId id="681" r:id="rId66"/>
    <p:sldId id="682" r:id="rId67"/>
    <p:sldId id="684" r:id="rId68"/>
    <p:sldId id="685" r:id="rId69"/>
    <p:sldId id="686" r:id="rId70"/>
    <p:sldId id="683" r:id="rId71"/>
    <p:sldId id="687" r:id="rId72"/>
    <p:sldId id="673" r:id="rId73"/>
    <p:sldId id="674" r:id="rId74"/>
    <p:sldId id="675" r:id="rId75"/>
    <p:sldId id="661" r:id="rId76"/>
    <p:sldId id="689" r:id="rId77"/>
    <p:sldId id="688" r:id="rId78"/>
    <p:sldId id="690" r:id="rId79"/>
    <p:sldId id="691" r:id="rId80"/>
    <p:sldId id="692" r:id="rId81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entina" initials="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51"/>
    <a:srgbClr val="F5F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69421" autoAdjust="0"/>
  </p:normalViewPr>
  <p:slideViewPr>
    <p:cSldViewPr snapToGrid="0">
      <p:cViewPr varScale="1">
        <p:scale>
          <a:sx n="79" d="100"/>
          <a:sy n="79" d="100"/>
        </p:scale>
        <p:origin x="18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commentAuthors" Target="commentAuthor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handoutMaster" Target="handoutMasters/handout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437E4-4C9A-4355-A406-BC369EB94D7C}" type="datetimeFigureOut">
              <a:rPr lang="it-IT" smtClean="0"/>
              <a:t>04/07/2026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6664F-4D5E-4654-8262-0E7AA73387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771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C6136-E861-45CC-B87B-333E9C072A06}" type="datetimeFigureOut">
              <a:rPr lang="it-IT" smtClean="0"/>
              <a:t>04/07/2026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116C0-866A-4A43-8C5A-BE8DEE0A6F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30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507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="1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96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207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0716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268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0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7831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18425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7174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34791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79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3039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33982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1039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738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74888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161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0629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02469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338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1893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1813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25770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46013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4808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82637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91133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60333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4951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1175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38963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56500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1348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35485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6046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19927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8153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4882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011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6187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526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2932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56490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24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183524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1966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8161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1474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2062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960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4004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6700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2061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58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5520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59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4777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360310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71339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804104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42650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36854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963263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95841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788893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00766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454480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69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120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25025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70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18928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71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311052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72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748461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3211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5116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75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442178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76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573861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77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583725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78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567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885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5142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0E81F-920D-3E48-BBD5-CAEE44C1D856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766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FF7D-986E-874E-9AEC-C078BB375776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230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80D0-98D1-4E4E-8DE4-176F8EDDCFF5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214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871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3445-A3A3-524C-9D8D-0F5CD491F11D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719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EC02-EB15-5E4B-A0BD-3F64E1DC526D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317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7E26-F061-F141-A303-C1C733DEE049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199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5AB3-F085-8F47-81EC-E103BACE091C}" type="datetime1">
              <a:rPr lang="it-IT" smtClean="0"/>
              <a:t>04/07/2026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067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C35A-BB34-1B4F-9E6A-6C1A637DE817}" type="datetime1">
              <a:rPr lang="it-IT" smtClean="0"/>
              <a:t>04/07/2026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362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77FE-8A7E-A946-A2C0-CA4E80E861D3}" type="datetime1">
              <a:rPr lang="it-IT" smtClean="0"/>
              <a:t>04/07/2026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597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6E73-2A01-344E-A376-15BD7DD77F01}" type="datetime1">
              <a:rPr lang="it-IT" smtClean="0"/>
              <a:t>04/07/2026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13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B809-FE07-6245-A525-27EC64725447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547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AAC6E51-9A51-D740-8182-01F4C648F23D}" type="datetime1">
              <a:rPr lang="it-IT" smtClean="0"/>
              <a:t>04/07/2026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9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F1703-A19B-5149-BBD4-B8612094933E}" type="datetime1">
              <a:rPr lang="it-IT" smtClean="0"/>
              <a:t>04/07/2026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402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D1FD3-9453-4F4B-BB05-40B18951EA87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5235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57E-C8E2-F341-91E7-F4C04E9D1BFD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4735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282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5572" y="1366915"/>
            <a:ext cx="12529814" cy="94319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144" y="2493448"/>
            <a:ext cx="10318670" cy="11244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3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6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80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3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6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6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53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46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685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6239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434" y="2827537"/>
            <a:ext cx="12529814" cy="873929"/>
          </a:xfrm>
        </p:spPr>
        <p:txBody>
          <a:bodyPr anchor="t"/>
          <a:lstStyle>
            <a:lvl1pPr algn="l">
              <a:defRPr sz="25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434" y="1864993"/>
            <a:ext cx="12529814" cy="962544"/>
          </a:xfrm>
        </p:spPr>
        <p:txBody>
          <a:bodyPr anchor="b"/>
          <a:lstStyle>
            <a:lvl1pPr marL="0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1pPr>
            <a:lvl2pPr marL="293340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2pPr>
            <a:lvl3pPr marL="586679" indent="0">
              <a:buNone/>
              <a:defRPr sz="1027">
                <a:solidFill>
                  <a:schemeClr val="tx1">
                    <a:tint val="75000"/>
                  </a:schemeClr>
                </a:solidFill>
              </a:defRPr>
            </a:lvl3pPr>
            <a:lvl4pPr marL="880019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4pPr>
            <a:lvl5pPr marL="1173358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5pPr>
            <a:lvl6pPr marL="1466698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6pPr>
            <a:lvl7pPr marL="176003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7pPr>
            <a:lvl8pPr marL="205337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8pPr>
            <a:lvl9pPr marL="2346716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859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7048" y="1026714"/>
            <a:ext cx="6510589" cy="2903930"/>
          </a:xfrm>
        </p:spPr>
        <p:txBody>
          <a:bodyPr/>
          <a:lstStyle>
            <a:lvl1pPr>
              <a:defRPr sz="1796"/>
            </a:lvl1pPr>
            <a:lvl2pPr>
              <a:defRPr sz="1540"/>
            </a:lvl2pPr>
            <a:lvl3pPr>
              <a:defRPr sz="1283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3320" y="1026714"/>
            <a:ext cx="6510589" cy="2903930"/>
          </a:xfrm>
        </p:spPr>
        <p:txBody>
          <a:bodyPr/>
          <a:lstStyle>
            <a:lvl1pPr>
              <a:defRPr sz="1796"/>
            </a:lvl1pPr>
            <a:lvl2pPr>
              <a:defRPr sz="1540"/>
            </a:lvl2pPr>
            <a:lvl3pPr>
              <a:defRPr sz="1283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3747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7048" y="984953"/>
            <a:ext cx="6513149" cy="410481"/>
          </a:xfrm>
        </p:spPr>
        <p:txBody>
          <a:bodyPr anchor="b"/>
          <a:lstStyle>
            <a:lvl1pPr marL="0" indent="0">
              <a:buNone/>
              <a:defRPr sz="1540" b="1"/>
            </a:lvl1pPr>
            <a:lvl2pPr marL="293340" indent="0">
              <a:buNone/>
              <a:defRPr sz="1283" b="1"/>
            </a:lvl2pPr>
            <a:lvl3pPr marL="586679" indent="0">
              <a:buNone/>
              <a:defRPr sz="1155" b="1"/>
            </a:lvl3pPr>
            <a:lvl4pPr marL="880019" indent="0">
              <a:buNone/>
              <a:defRPr sz="1027" b="1"/>
            </a:lvl4pPr>
            <a:lvl5pPr marL="1173358" indent="0">
              <a:buNone/>
              <a:defRPr sz="1027" b="1"/>
            </a:lvl5pPr>
            <a:lvl6pPr marL="1466698" indent="0">
              <a:buNone/>
              <a:defRPr sz="1027" b="1"/>
            </a:lvl6pPr>
            <a:lvl7pPr marL="1760037" indent="0">
              <a:buNone/>
              <a:defRPr sz="1027" b="1"/>
            </a:lvl7pPr>
            <a:lvl8pPr marL="2053377" indent="0">
              <a:buNone/>
              <a:defRPr sz="1027" b="1"/>
            </a:lvl8pPr>
            <a:lvl9pPr marL="2346716" indent="0">
              <a:buNone/>
              <a:defRPr sz="1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7048" y="1395434"/>
            <a:ext cx="6513149" cy="2535209"/>
          </a:xfrm>
        </p:spPr>
        <p:txBody>
          <a:bodyPr/>
          <a:lstStyle>
            <a:lvl1pPr>
              <a:defRPr sz="1540"/>
            </a:lvl1pPr>
            <a:lvl2pPr>
              <a:defRPr sz="1283"/>
            </a:lvl2pPr>
            <a:lvl3pPr>
              <a:defRPr sz="1155"/>
            </a:lvl3pPr>
            <a:lvl4pPr>
              <a:defRPr sz="1027"/>
            </a:lvl4pPr>
            <a:lvl5pPr>
              <a:defRPr sz="1027"/>
            </a:lvl5pPr>
            <a:lvl6pPr>
              <a:defRPr sz="1027"/>
            </a:lvl6pPr>
            <a:lvl7pPr>
              <a:defRPr sz="1027"/>
            </a:lvl7pPr>
            <a:lvl8pPr>
              <a:defRPr sz="1027"/>
            </a:lvl8pPr>
            <a:lvl9pPr>
              <a:defRPr sz="10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88202" y="984953"/>
            <a:ext cx="6515708" cy="410481"/>
          </a:xfrm>
        </p:spPr>
        <p:txBody>
          <a:bodyPr anchor="b"/>
          <a:lstStyle>
            <a:lvl1pPr marL="0" indent="0">
              <a:buNone/>
              <a:defRPr sz="1540" b="1"/>
            </a:lvl1pPr>
            <a:lvl2pPr marL="293340" indent="0">
              <a:buNone/>
              <a:defRPr sz="1283" b="1"/>
            </a:lvl2pPr>
            <a:lvl3pPr marL="586679" indent="0">
              <a:buNone/>
              <a:defRPr sz="1155" b="1"/>
            </a:lvl3pPr>
            <a:lvl4pPr marL="880019" indent="0">
              <a:buNone/>
              <a:defRPr sz="1027" b="1"/>
            </a:lvl4pPr>
            <a:lvl5pPr marL="1173358" indent="0">
              <a:buNone/>
              <a:defRPr sz="1027" b="1"/>
            </a:lvl5pPr>
            <a:lvl6pPr marL="1466698" indent="0">
              <a:buNone/>
              <a:defRPr sz="1027" b="1"/>
            </a:lvl6pPr>
            <a:lvl7pPr marL="1760037" indent="0">
              <a:buNone/>
              <a:defRPr sz="1027" b="1"/>
            </a:lvl7pPr>
            <a:lvl8pPr marL="2053377" indent="0">
              <a:buNone/>
              <a:defRPr sz="1027" b="1"/>
            </a:lvl8pPr>
            <a:lvl9pPr marL="2346716" indent="0">
              <a:buNone/>
              <a:defRPr sz="1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88202" y="1395434"/>
            <a:ext cx="6515708" cy="2535209"/>
          </a:xfrm>
        </p:spPr>
        <p:txBody>
          <a:bodyPr/>
          <a:lstStyle>
            <a:lvl1pPr>
              <a:defRPr sz="1540"/>
            </a:lvl1pPr>
            <a:lvl2pPr>
              <a:defRPr sz="1283"/>
            </a:lvl2pPr>
            <a:lvl3pPr>
              <a:defRPr sz="1155"/>
            </a:lvl3pPr>
            <a:lvl4pPr>
              <a:defRPr sz="1027"/>
            </a:lvl4pPr>
            <a:lvl5pPr>
              <a:defRPr sz="1027"/>
            </a:lvl5pPr>
            <a:lvl6pPr>
              <a:defRPr sz="1027"/>
            </a:lvl6pPr>
            <a:lvl7pPr>
              <a:defRPr sz="1027"/>
            </a:lvl7pPr>
            <a:lvl8pPr>
              <a:defRPr sz="1027"/>
            </a:lvl8pPr>
            <a:lvl9pPr>
              <a:defRPr sz="10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4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65D-BB0B-464A-B82A-35365D2BBAFB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875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093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0260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049" y="175193"/>
            <a:ext cx="4849673" cy="745590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3305" y="175194"/>
            <a:ext cx="8240605" cy="3755450"/>
          </a:xfrm>
        </p:spPr>
        <p:txBody>
          <a:bodyPr/>
          <a:lstStyle>
            <a:lvl1pPr>
              <a:defRPr sz="2053"/>
            </a:lvl1pPr>
            <a:lvl2pPr>
              <a:defRPr sz="1796"/>
            </a:lvl2pPr>
            <a:lvl3pPr>
              <a:defRPr sz="1540"/>
            </a:lvl3pPr>
            <a:lvl4pPr>
              <a:defRPr sz="1283"/>
            </a:lvl4pPr>
            <a:lvl5pPr>
              <a:defRPr sz="1283"/>
            </a:lvl5pPr>
            <a:lvl6pPr>
              <a:defRPr sz="1283"/>
            </a:lvl6pPr>
            <a:lvl7pPr>
              <a:defRPr sz="1283"/>
            </a:lvl7pPr>
            <a:lvl8pPr>
              <a:defRPr sz="1283"/>
            </a:lvl8pPr>
            <a:lvl9pPr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7049" y="920783"/>
            <a:ext cx="4849673" cy="3009861"/>
          </a:xfrm>
        </p:spPr>
        <p:txBody>
          <a:bodyPr/>
          <a:lstStyle>
            <a:lvl1pPr marL="0" indent="0">
              <a:buNone/>
              <a:defRPr sz="898"/>
            </a:lvl1pPr>
            <a:lvl2pPr marL="293340" indent="0">
              <a:buNone/>
              <a:defRPr sz="770"/>
            </a:lvl2pPr>
            <a:lvl3pPr marL="586679" indent="0">
              <a:buNone/>
              <a:defRPr sz="642"/>
            </a:lvl3pPr>
            <a:lvl4pPr marL="880019" indent="0">
              <a:buNone/>
              <a:defRPr sz="577"/>
            </a:lvl4pPr>
            <a:lvl5pPr marL="1173358" indent="0">
              <a:buNone/>
              <a:defRPr sz="577"/>
            </a:lvl5pPr>
            <a:lvl6pPr marL="1466698" indent="0">
              <a:buNone/>
              <a:defRPr sz="577"/>
            </a:lvl6pPr>
            <a:lvl7pPr marL="1760037" indent="0">
              <a:buNone/>
              <a:defRPr sz="577"/>
            </a:lvl7pPr>
            <a:lvl8pPr marL="2053377" indent="0">
              <a:buNone/>
              <a:defRPr sz="577"/>
            </a:lvl8pPr>
            <a:lvl9pPr marL="2346716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242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331" y="3080141"/>
            <a:ext cx="8844574" cy="363628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89331" y="393166"/>
            <a:ext cx="8844574" cy="2640121"/>
          </a:xfrm>
        </p:spPr>
        <p:txBody>
          <a:bodyPr/>
          <a:lstStyle>
            <a:lvl1pPr marL="0" indent="0">
              <a:buNone/>
              <a:defRPr sz="2053"/>
            </a:lvl1pPr>
            <a:lvl2pPr marL="293340" indent="0">
              <a:buNone/>
              <a:defRPr sz="1796"/>
            </a:lvl2pPr>
            <a:lvl3pPr marL="586679" indent="0">
              <a:buNone/>
              <a:defRPr sz="1540"/>
            </a:lvl3pPr>
            <a:lvl4pPr marL="880019" indent="0">
              <a:buNone/>
              <a:defRPr sz="1283"/>
            </a:lvl4pPr>
            <a:lvl5pPr marL="1173358" indent="0">
              <a:buNone/>
              <a:defRPr sz="1283"/>
            </a:lvl5pPr>
            <a:lvl6pPr marL="1466698" indent="0">
              <a:buNone/>
              <a:defRPr sz="1283"/>
            </a:lvl6pPr>
            <a:lvl7pPr marL="1760037" indent="0">
              <a:buNone/>
              <a:defRPr sz="1283"/>
            </a:lvl7pPr>
            <a:lvl8pPr marL="2053377" indent="0">
              <a:buNone/>
              <a:defRPr sz="1283"/>
            </a:lvl8pPr>
            <a:lvl9pPr marL="2346716" indent="0">
              <a:buNone/>
              <a:defRPr sz="128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89331" y="3443769"/>
            <a:ext cx="8844574" cy="516412"/>
          </a:xfrm>
        </p:spPr>
        <p:txBody>
          <a:bodyPr/>
          <a:lstStyle>
            <a:lvl1pPr marL="0" indent="0">
              <a:buNone/>
              <a:defRPr sz="898"/>
            </a:lvl1pPr>
            <a:lvl2pPr marL="293340" indent="0">
              <a:buNone/>
              <a:defRPr sz="770"/>
            </a:lvl2pPr>
            <a:lvl3pPr marL="586679" indent="0">
              <a:buNone/>
              <a:defRPr sz="642"/>
            </a:lvl3pPr>
            <a:lvl4pPr marL="880019" indent="0">
              <a:buNone/>
              <a:defRPr sz="577"/>
            </a:lvl4pPr>
            <a:lvl5pPr marL="1173358" indent="0">
              <a:buNone/>
              <a:defRPr sz="577"/>
            </a:lvl5pPr>
            <a:lvl6pPr marL="1466698" indent="0">
              <a:buNone/>
              <a:defRPr sz="577"/>
            </a:lvl6pPr>
            <a:lvl7pPr marL="1760037" indent="0">
              <a:buNone/>
              <a:defRPr sz="577"/>
            </a:lvl7pPr>
            <a:lvl8pPr marL="2053377" indent="0">
              <a:buNone/>
              <a:defRPr sz="577"/>
            </a:lvl8pPr>
            <a:lvl9pPr marL="2346716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594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2912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87194" y="176213"/>
            <a:ext cx="3316715" cy="37544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7048" y="176213"/>
            <a:ext cx="9704463" cy="37544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704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07EB-540F-7B45-9CDE-F2DF51D98A05}" type="datetime1">
              <a:rPr lang="it-IT" smtClean="0"/>
              <a:t>04/07/2026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57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0330A-1C47-BB49-98D0-689A022F479C}" type="datetime1">
              <a:rPr lang="it-IT" smtClean="0"/>
              <a:t>04/07/2026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08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49D48-6303-C84C-B8AA-045D1E22595F}" type="datetime1">
              <a:rPr lang="it-IT" smtClean="0"/>
              <a:t>04/07/2026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47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96A78-6F1D-7F47-99AE-7302D88A78C7}" type="datetime1">
              <a:rPr lang="it-IT" smtClean="0"/>
              <a:t>04/07/2026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60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0019-C0EF-834E-BD15-0422D8552E35}" type="datetime1">
              <a:rPr lang="it-IT" smtClean="0"/>
              <a:t>04/07/2026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59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AEB9-61B0-184D-A316-642F53B4105C}" type="datetime1">
              <a:rPr lang="it-IT" smtClean="0"/>
              <a:t>04/07/2026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04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C799812-0941-594C-839F-513D35AC517C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879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857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597CD21-57D3-F54B-95EE-BE080435CB91}" type="datetime1">
              <a:rPr lang="it-IT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38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70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7048" y="176212"/>
            <a:ext cx="13266861" cy="733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7048" y="1026714"/>
            <a:ext cx="13266861" cy="2903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7048" y="4078335"/>
            <a:ext cx="3439557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93340"/>
            <a:fld id="{5BCAD085-E8A6-8845-BD4E-CB4CCA05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7/4/2026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36494" y="4078335"/>
            <a:ext cx="4667970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93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4352" y="4078335"/>
            <a:ext cx="3439557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93340"/>
            <a:fld id="{C1FF6DA9-008F-8B48-92A6-B65229847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9334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10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ctr" defTabSz="293340" rtl="0" eaLnBrk="1" latinLnBrk="0" hangingPunct="1">
        <a:spcBef>
          <a:spcPct val="0"/>
        </a:spcBef>
        <a:buNone/>
        <a:defRPr sz="28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0005" indent="-220005" algn="l" defTabSz="293340" rtl="0" eaLnBrk="1" latinLnBrk="0" hangingPunct="1">
        <a:spcBef>
          <a:spcPct val="20000"/>
        </a:spcBef>
        <a:buFont typeface="Arial"/>
        <a:buChar char="•"/>
        <a:defRPr sz="2053" kern="1200">
          <a:solidFill>
            <a:schemeClr val="tx1"/>
          </a:solidFill>
          <a:latin typeface="+mn-lt"/>
          <a:ea typeface="+mn-ea"/>
          <a:cs typeface="+mn-cs"/>
        </a:defRPr>
      </a:lvl1pPr>
      <a:lvl2pPr marL="476677" indent="-183337" algn="l" defTabSz="293340" rtl="0" eaLnBrk="1" latinLnBrk="0" hangingPunct="1">
        <a:spcBef>
          <a:spcPct val="20000"/>
        </a:spcBef>
        <a:buFont typeface="Arial"/>
        <a:buChar char="–"/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733349" indent="-146670" algn="l" defTabSz="293340" rtl="0" eaLnBrk="1" latinLnBrk="0" hangingPunct="1">
        <a:spcBef>
          <a:spcPct val="20000"/>
        </a:spcBef>
        <a:buFont typeface="Arial"/>
        <a:buChar char="•"/>
        <a:defRPr sz="1540" kern="1200">
          <a:solidFill>
            <a:schemeClr val="tx1"/>
          </a:solidFill>
          <a:latin typeface="+mn-lt"/>
          <a:ea typeface="+mn-ea"/>
          <a:cs typeface="+mn-cs"/>
        </a:defRPr>
      </a:lvl3pPr>
      <a:lvl4pPr marL="1026688" indent="-146670" algn="l" defTabSz="293340" rtl="0" eaLnBrk="1" latinLnBrk="0" hangingPunct="1">
        <a:spcBef>
          <a:spcPct val="20000"/>
        </a:spcBef>
        <a:buFont typeface="Arial"/>
        <a:buChar char="–"/>
        <a:defRPr sz="1283" kern="1200">
          <a:solidFill>
            <a:schemeClr val="tx1"/>
          </a:solidFill>
          <a:latin typeface="+mn-lt"/>
          <a:ea typeface="+mn-ea"/>
          <a:cs typeface="+mn-cs"/>
        </a:defRPr>
      </a:lvl4pPr>
      <a:lvl5pPr marL="1320028" indent="-146670" algn="l" defTabSz="293340" rtl="0" eaLnBrk="1" latinLnBrk="0" hangingPunct="1">
        <a:spcBef>
          <a:spcPct val="20000"/>
        </a:spcBef>
        <a:buFont typeface="Arial"/>
        <a:buChar char="»"/>
        <a:defRPr sz="1283" kern="1200">
          <a:solidFill>
            <a:schemeClr val="tx1"/>
          </a:solidFill>
          <a:latin typeface="+mn-lt"/>
          <a:ea typeface="+mn-ea"/>
          <a:cs typeface="+mn-cs"/>
        </a:defRPr>
      </a:lvl5pPr>
      <a:lvl6pPr marL="1613367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6pPr>
      <a:lvl7pPr marL="1906707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7pPr>
      <a:lvl8pPr marL="2200046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8pPr>
      <a:lvl9pPr marL="2493386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1pPr>
      <a:lvl2pPr marL="293340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2pPr>
      <a:lvl3pPr marL="586679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3pPr>
      <a:lvl4pPr marL="880019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4pPr>
      <a:lvl5pPr marL="1173358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5pPr>
      <a:lvl6pPr marL="1466698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6pPr>
      <a:lvl7pPr marL="1760037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7pPr>
      <a:lvl8pPr marL="2053377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8pPr>
      <a:lvl9pPr marL="2346716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jpg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132" y="60515"/>
            <a:ext cx="3460749" cy="1472110"/>
          </a:xfrm>
          <a:prstGeom prst="rect">
            <a:avLst/>
          </a:prstGeom>
        </p:spPr>
      </p:pic>
      <p:sp>
        <p:nvSpPr>
          <p:cNvPr id="18" name="Sottotitolo 2">
            <a:extLst>
              <a:ext uri="{FF2B5EF4-FFF2-40B4-BE49-F238E27FC236}">
                <a16:creationId xmlns:a16="http://schemas.microsoft.com/office/drawing/2014/main" id="{29D0AD48-31C9-44F1-B412-FACC395DF3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1372" y="4504160"/>
            <a:ext cx="3847827" cy="121623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3200" b="1" cap="none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Flavio Urbini</a:t>
            </a:r>
            <a:r>
              <a:rPr lang="it-IT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it-IT" sz="2800" dirty="0">
                <a:solidFill>
                  <a:schemeClr val="tx1"/>
                </a:solidFill>
              </a:rPr>
              <a:t>P</a:t>
            </a:r>
            <a:r>
              <a:rPr lang="it-IT" sz="2800" cap="none" dirty="0">
                <a:solidFill>
                  <a:schemeClr val="tx1"/>
                </a:solidFill>
              </a:rPr>
              <a:t>sicologo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  <a:r>
              <a:rPr lang="fr-FR" sz="2800" dirty="0" err="1">
                <a:solidFill>
                  <a:schemeClr val="tx1"/>
                </a:solidFill>
              </a:rPr>
              <a:t>p</a:t>
            </a:r>
            <a:r>
              <a:rPr lang="fr-FR" sz="2800" cap="none" dirty="0" err="1">
                <a:solidFill>
                  <a:schemeClr val="tx1"/>
                </a:solidFill>
              </a:rPr>
              <a:t>h.</a:t>
            </a:r>
            <a:r>
              <a:rPr lang="fr-FR" sz="2800" dirty="0" err="1">
                <a:solidFill>
                  <a:schemeClr val="tx1"/>
                </a:solidFill>
              </a:rPr>
              <a:t>D</a:t>
            </a:r>
            <a:r>
              <a:rPr lang="fr-FR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FB723943-AD9A-4A03-A5B6-2DD33EA898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362" y="2130405"/>
            <a:ext cx="10903924" cy="1168244"/>
          </a:xfrm>
        </p:spPr>
        <p:txBody>
          <a:bodyPr>
            <a:noAutofit/>
          </a:bodyPr>
          <a:lstStyle/>
          <a:p>
            <a:pPr algn="ctr"/>
            <a:r>
              <a:rPr lang="it-IT" sz="4400" b="1" dirty="0"/>
              <a:t>Valutazione psicologica con i test:                              metodo e applicazione nel </a:t>
            </a:r>
            <a:r>
              <a:rPr lang="it-IT" sz="4400" b="1" dirty="0" err="1"/>
              <a:t>setting</a:t>
            </a:r>
            <a:r>
              <a:rPr lang="it-IT" sz="4400" b="1" dirty="0"/>
              <a:t> clinico</a:t>
            </a:r>
            <a:endParaRPr lang="en-GB" sz="44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051849" y="3400886"/>
            <a:ext cx="992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i="1" dirty="0"/>
              <a:t>Dalla scelta degli strumenti alla comunicazione dei risultati</a:t>
            </a:r>
          </a:p>
        </p:txBody>
      </p:sp>
      <p:pic>
        <p:nvPicPr>
          <p:cNvPr id="6" name="Immagine 6" descr="bce67d_d2d5ce2ecf72422e9413426f7700cb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654" y="5659711"/>
            <a:ext cx="419746" cy="408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8812969" y="5637451"/>
            <a:ext cx="23429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it-IT" altLang="it-IT" sz="2800" spc="200" dirty="0">
                <a:latin typeface="+mn-lt"/>
                <a:ea typeface="+mn-ea"/>
              </a:rPr>
              <a:t>Flavio </a:t>
            </a:r>
            <a:r>
              <a:rPr lang="it-IT" altLang="it-IT" sz="2800" spc="200" dirty="0" err="1">
                <a:latin typeface="+mn-lt"/>
                <a:ea typeface="+mn-ea"/>
              </a:rPr>
              <a:t>Urbini</a:t>
            </a:r>
            <a:endParaRPr lang="it-IT" altLang="it-IT" sz="2800" spc="200" dirty="0">
              <a:latin typeface="+mn-lt"/>
              <a:ea typeface="+mn-ea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992" y="5731710"/>
            <a:ext cx="439824" cy="334702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5277484" y="5658233"/>
            <a:ext cx="2701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f.urbini@lumsa.it</a:t>
            </a:r>
            <a:endParaRPr lang="it-IT" sz="28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63" y="123635"/>
            <a:ext cx="3395661" cy="15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9556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5" y="0"/>
            <a:ext cx="11393490" cy="1457528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4559300" y="395592"/>
            <a:ext cx="1054100" cy="11684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ctangle 1"/>
          <p:cNvSpPr/>
          <p:nvPr/>
        </p:nvSpPr>
        <p:spPr>
          <a:xfrm>
            <a:off x="698500" y="1746656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 = Informazioni disponibili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56782" y="2767304"/>
            <a:ext cx="1121056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200" u="sng" dirty="0"/>
              <a:t>Che cosa so già? Che cosa mi manca davvero?</a:t>
            </a:r>
          </a:p>
        </p:txBody>
      </p:sp>
      <p:sp>
        <p:nvSpPr>
          <p:cNvPr id="8" name="Rettangolo 7"/>
          <p:cNvSpPr/>
          <p:nvPr/>
        </p:nvSpPr>
        <p:spPr>
          <a:xfrm>
            <a:off x="465318" y="3787952"/>
            <a:ext cx="11210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1" dirty="0"/>
              <a:t>Ho già</a:t>
            </a:r>
            <a:r>
              <a:rPr lang="it-IT" sz="2800" dirty="0"/>
              <a:t>: Colloquio – Osservazione – Documentazione - Invio</a:t>
            </a: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1" dirty="0"/>
              <a:t>Mi manca</a:t>
            </a:r>
            <a:r>
              <a:rPr lang="it-IT" sz="2800" dirty="0"/>
              <a:t>: Informazione utile per decidere.</a:t>
            </a:r>
          </a:p>
        </p:txBody>
      </p:sp>
    </p:spTree>
    <p:extLst>
      <p:ext uri="{BB962C8B-B14F-4D97-AF65-F5344CB8AC3E}">
        <p14:creationId xmlns:p14="http://schemas.microsoft.com/office/powerpoint/2010/main" val="216685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5" y="0"/>
            <a:ext cx="11393490" cy="1457528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6489700" y="422105"/>
            <a:ext cx="1054100" cy="11684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ctangle 1"/>
          <p:cNvSpPr/>
          <p:nvPr/>
        </p:nvSpPr>
        <p:spPr>
          <a:xfrm>
            <a:off x="698500" y="1746656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 = Strumento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19598" y="2389957"/>
            <a:ext cx="1121056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200" u="sng" dirty="0"/>
              <a:t>Quale test scelgo e perché?</a:t>
            </a:r>
          </a:p>
        </p:txBody>
      </p:sp>
      <p:sp>
        <p:nvSpPr>
          <p:cNvPr id="8" name="Rettangolo 7"/>
          <p:cNvSpPr/>
          <p:nvPr/>
        </p:nvSpPr>
        <p:spPr>
          <a:xfrm>
            <a:off x="3989194" y="3300403"/>
            <a:ext cx="416281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b="1" dirty="0"/>
              <a:t>Criteri:</a:t>
            </a:r>
          </a:p>
          <a:p>
            <a:pPr marL="457200" indent="-457200">
              <a:buClr>
                <a:srgbClr val="CC99FF"/>
              </a:buClr>
              <a:buFont typeface="Arial" panose="020B0604020202020204" pitchFamily="34" charset="0"/>
              <a:buChar char="•"/>
            </a:pPr>
            <a:r>
              <a:rPr lang="it-IT" sz="2800" dirty="0"/>
              <a:t>Costrutto misurato;</a:t>
            </a:r>
          </a:p>
          <a:p>
            <a:pPr marL="457200" indent="-457200">
              <a:buClr>
                <a:srgbClr val="CC99FF"/>
              </a:buClr>
              <a:buFont typeface="Arial" panose="020B0604020202020204" pitchFamily="34" charset="0"/>
              <a:buChar char="•"/>
            </a:pPr>
            <a:r>
              <a:rPr lang="it-IT" sz="2800" dirty="0"/>
              <a:t>Attendibilità / Validità;</a:t>
            </a:r>
          </a:p>
          <a:p>
            <a:pPr marL="457200" indent="-457200">
              <a:buClr>
                <a:srgbClr val="CC99FF"/>
              </a:buClr>
              <a:buFont typeface="Arial" panose="020B0604020202020204" pitchFamily="34" charset="0"/>
              <a:buChar char="•"/>
            </a:pPr>
            <a:r>
              <a:rPr lang="it-IT" sz="2800" dirty="0"/>
              <a:t>Norme;</a:t>
            </a:r>
          </a:p>
          <a:p>
            <a:pPr marL="457200" indent="-457200">
              <a:buClr>
                <a:srgbClr val="CC99FF"/>
              </a:buClr>
              <a:buFont typeface="Arial" panose="020B0604020202020204" pitchFamily="34" charset="0"/>
              <a:buChar char="•"/>
            </a:pPr>
            <a:r>
              <a:rPr lang="it-IT" sz="2800" dirty="0"/>
              <a:t>Tempi;</a:t>
            </a:r>
          </a:p>
          <a:p>
            <a:pPr marL="457200" indent="-457200">
              <a:buClr>
                <a:srgbClr val="CC99FF"/>
              </a:buClr>
              <a:buFont typeface="Arial" panose="020B0604020202020204" pitchFamily="34" charset="0"/>
              <a:buChar char="•"/>
            </a:pPr>
            <a:r>
              <a:rPr lang="it-IT" sz="2800" dirty="0"/>
              <a:t>Sostenibilità;</a:t>
            </a:r>
          </a:p>
          <a:p>
            <a:pPr marL="457200" indent="-457200">
              <a:buClr>
                <a:srgbClr val="CC99FF"/>
              </a:buClr>
              <a:buFont typeface="Arial" panose="020B0604020202020204" pitchFamily="34" charset="0"/>
              <a:buChar char="•"/>
            </a:pPr>
            <a:r>
              <a:rPr lang="it-IT" sz="2800" dirty="0"/>
              <a:t>Coerenza con il quesito. </a:t>
            </a:r>
          </a:p>
        </p:txBody>
      </p:sp>
    </p:spTree>
    <p:extLst>
      <p:ext uri="{BB962C8B-B14F-4D97-AF65-F5344CB8AC3E}">
        <p14:creationId xmlns:p14="http://schemas.microsoft.com/office/powerpoint/2010/main" val="406894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5" y="0"/>
            <a:ext cx="11393490" cy="1457528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8483600" y="433692"/>
            <a:ext cx="1054100" cy="11684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ctangle 1"/>
          <p:cNvSpPr/>
          <p:nvPr/>
        </p:nvSpPr>
        <p:spPr>
          <a:xfrm>
            <a:off x="698500" y="1746656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 = Trattamento del dato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19598" y="2305582"/>
            <a:ext cx="1121056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200" u="sng" dirty="0"/>
              <a:t>Come interpreto il risultato?</a:t>
            </a:r>
          </a:p>
        </p:txBody>
      </p:sp>
      <p:sp>
        <p:nvSpPr>
          <p:cNvPr id="8" name="Rettangolo 7"/>
          <p:cNvSpPr/>
          <p:nvPr/>
        </p:nvSpPr>
        <p:spPr>
          <a:xfrm>
            <a:off x="3550782" y="3060276"/>
            <a:ext cx="579363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Prima di interpretare:</a:t>
            </a:r>
          </a:p>
          <a:p>
            <a:pPr marL="514350" indent="-514350">
              <a:buClr>
                <a:srgbClr val="C00000"/>
              </a:buClr>
              <a:buSzPct val="120000"/>
              <a:buFont typeface="+mj-lt"/>
              <a:buAutoNum type="arabicPeriod"/>
            </a:pPr>
            <a:r>
              <a:rPr lang="it-IT" sz="2800" dirty="0"/>
              <a:t>Completezza;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SzPct val="120000"/>
              <a:buFont typeface="+mj-lt"/>
              <a:buAutoNum type="arabicPeriod"/>
            </a:pPr>
            <a:r>
              <a:rPr lang="it-IT" sz="2800" dirty="0"/>
              <a:t>Norme;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SzPct val="120000"/>
              <a:buFont typeface="+mj-lt"/>
              <a:buAutoNum type="arabicPeriod"/>
            </a:pPr>
            <a:r>
              <a:rPr lang="it-IT" sz="2800" dirty="0"/>
              <a:t>Validità del protocollo;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SzPct val="120000"/>
              <a:buFont typeface="+mj-lt"/>
              <a:buAutoNum type="arabicPeriod"/>
            </a:pPr>
            <a:r>
              <a:rPr lang="it-IT" sz="2800" dirty="0"/>
              <a:t>Integrazione prudente;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SzPct val="120000"/>
              <a:buFont typeface="+mj-lt"/>
              <a:buAutoNum type="arabicPeriod"/>
            </a:pPr>
            <a:r>
              <a:rPr lang="it-IT" sz="2800" dirty="0" err="1"/>
              <a:t>Scoring</a:t>
            </a:r>
            <a:r>
              <a:rPr lang="it-IT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690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5" y="0"/>
            <a:ext cx="11393490" cy="1457528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10401300" y="433692"/>
            <a:ext cx="1054100" cy="11684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ctangle 1"/>
          <p:cNvSpPr/>
          <p:nvPr/>
        </p:nvSpPr>
        <p:spPr>
          <a:xfrm>
            <a:off x="698500" y="1746656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= Azione professionale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19598" y="2389957"/>
            <a:ext cx="1121056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200" u="sng" dirty="0"/>
              <a:t>Che cosa faccio con quel dato?</a:t>
            </a:r>
          </a:p>
        </p:txBody>
      </p:sp>
      <p:sp>
        <p:nvSpPr>
          <p:cNvPr id="8" name="Rettangolo 7"/>
          <p:cNvSpPr/>
          <p:nvPr/>
        </p:nvSpPr>
        <p:spPr>
          <a:xfrm>
            <a:off x="3989194" y="3300403"/>
            <a:ext cx="416281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b="1" dirty="0"/>
              <a:t>Possibili azioni: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dirty="0"/>
              <a:t>Restituzione;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dirty="0"/>
              <a:t>Approfondimento;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dirty="0"/>
              <a:t>Formulazione;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dirty="0"/>
              <a:t>Invio;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dirty="0"/>
              <a:t>Intervento;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dirty="0"/>
              <a:t>Decisione.</a:t>
            </a:r>
          </a:p>
        </p:txBody>
      </p:sp>
    </p:spTree>
    <p:extLst>
      <p:ext uri="{BB962C8B-B14F-4D97-AF65-F5344CB8AC3E}">
        <p14:creationId xmlns:p14="http://schemas.microsoft.com/office/powerpoint/2010/main" val="83490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usa_riprendiamo_tra_pochi_minut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7240" y="206625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Come capire se la scelta del test è opportuna?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750180"/>
              </p:ext>
            </p:extLst>
          </p:nvPr>
        </p:nvGraphicFramePr>
        <p:xfrm>
          <a:off x="1074420" y="1823502"/>
          <a:ext cx="10058400" cy="2316480"/>
        </p:xfrm>
        <a:graphic>
          <a:graphicData uri="http://schemas.openxmlformats.org/drawingml/2006/table">
            <a:tbl>
              <a:tblPr/>
              <a:tblGrid>
                <a:gridCol w="3995737">
                  <a:extLst>
                    <a:ext uri="{9D8B030D-6E8A-4147-A177-3AD203B41FA5}">
                      <a16:colId xmlns:a16="http://schemas.microsoft.com/office/drawing/2014/main" val="82801645"/>
                    </a:ext>
                  </a:extLst>
                </a:gridCol>
                <a:gridCol w="6062663">
                  <a:extLst>
                    <a:ext uri="{9D8B030D-6E8A-4147-A177-3AD203B41FA5}">
                      <a16:colId xmlns:a16="http://schemas.microsoft.com/office/drawing/2014/main" val="15585760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Criterio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Domanda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427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-457200" algn="ctr">
                        <a:buFont typeface="Arial" panose="020B0604020202020204" pitchFamily="34" charset="0"/>
                        <a:buChar char="•"/>
                      </a:pPr>
                      <a:r>
                        <a:rPr lang="it-IT" sz="3200" b="1" dirty="0"/>
                        <a:t>Coerenza</a:t>
                      </a:r>
                      <a:endParaRPr lang="it-IT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Risponde al quesito?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46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-457200" algn="ctr">
                        <a:buFont typeface="Arial" panose="020B0604020202020204" pitchFamily="34" charset="0"/>
                        <a:buChar char="•"/>
                      </a:pPr>
                      <a:r>
                        <a:rPr lang="it-IT" sz="3200" b="1" dirty="0"/>
                        <a:t>Utilità</a:t>
                      </a:r>
                      <a:endParaRPr lang="it-IT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Aggiunge informazione?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245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-457200" algn="ctr">
                        <a:buFont typeface="Arial" panose="020B0604020202020204" pitchFamily="34" charset="0"/>
                        <a:buChar char="•"/>
                      </a:pPr>
                      <a:r>
                        <a:rPr lang="it-IT" sz="3200" b="1" dirty="0"/>
                        <a:t>Fattibilità</a:t>
                      </a:r>
                      <a:endParaRPr lang="it-IT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È sostenibile nel </a:t>
                      </a:r>
                      <a:r>
                        <a:rPr lang="it-IT" sz="3200" dirty="0" err="1"/>
                        <a:t>setting</a:t>
                      </a:r>
                      <a:r>
                        <a:rPr lang="it-IT" sz="3200" dirty="0"/>
                        <a:t> reale?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603111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140697" y="5269180"/>
            <a:ext cx="11626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200" dirty="0"/>
              <a:t>Non cercare il test perfetto! Cerca una scelta motivata.</a:t>
            </a:r>
          </a:p>
        </p:txBody>
      </p:sp>
    </p:spTree>
    <p:extLst>
      <p:ext uri="{BB962C8B-B14F-4D97-AF65-F5344CB8AC3E}">
        <p14:creationId xmlns:p14="http://schemas.microsoft.com/office/powerpoint/2010/main" val="91339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3940" y="384425"/>
            <a:ext cx="5229860" cy="731520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 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479126" y="1443841"/>
            <a:ext cx="92337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/>
              <a:t>Usando la griglia Q_PISTA – per il caso assegnato – producete: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Quesito</a:t>
            </a:r>
            <a:r>
              <a:rPr lang="it-IT" sz="2800" dirty="0"/>
              <a:t> in una frase;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Batteria minima</a:t>
            </a:r>
            <a:r>
              <a:rPr lang="it-IT" sz="2800" dirty="0"/>
              <a:t>: 2–3 strumenti/fonti;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Batteria estesa</a:t>
            </a:r>
            <a:r>
              <a:rPr lang="it-IT" sz="2800" dirty="0"/>
              <a:t>: cosa aggiungereste se ci fosse più tempo;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Timing</a:t>
            </a:r>
            <a:r>
              <a:rPr lang="it-IT" sz="2800" dirty="0"/>
              <a:t>: quando usereste cosa;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Motivazione</a:t>
            </a:r>
            <a:r>
              <a:rPr lang="it-IT" sz="2800" dirty="0"/>
              <a:t>: coerenza, utilità, fattibilità.</a:t>
            </a:r>
          </a:p>
        </p:txBody>
      </p:sp>
    </p:spTree>
    <p:extLst>
      <p:ext uri="{BB962C8B-B14F-4D97-AF65-F5344CB8AC3E}">
        <p14:creationId xmlns:p14="http://schemas.microsoft.com/office/powerpoint/2010/main" val="3811817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387B7A-360E-296C-6467-A69EB6FBFABF}"/>
              </a:ext>
            </a:extLst>
          </p:cNvPr>
          <p:cNvSpPr/>
          <p:nvPr/>
        </p:nvSpPr>
        <p:spPr>
          <a:xfrm>
            <a:off x="998219" y="343784"/>
            <a:ext cx="10195561" cy="1510757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Caso esempio: orientamento universitario </a:t>
            </a:r>
            <a:endParaRPr sz="4000" b="1" u="sng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9E8F500-287B-9FDB-04EA-9D5DEA0E3619}"/>
              </a:ext>
            </a:extLst>
          </p:cNvPr>
          <p:cNvSpPr/>
          <p:nvPr/>
        </p:nvSpPr>
        <p:spPr>
          <a:xfrm>
            <a:off x="683256" y="2273701"/>
            <a:ext cx="10825481" cy="261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>
                <a:sym typeface="Wingdings" panose="05000000000000000000" pitchFamily="2" charset="2"/>
              </a:rPr>
              <a:t> </a:t>
            </a:r>
            <a:r>
              <a:rPr lang="it-IT" sz="2800" dirty="0"/>
              <a:t>Studente, 21 anni, secondo anno di università.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it-IT" sz="2800" dirty="0"/>
              <a:t>Riferisce: indecisione, calo motivazionale, difficoltà a sostenere gli esami; paura di “aver sbagliato tutto”.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it-IT" sz="2800" dirty="0"/>
              <a:t>Richiesta: capire se continuare, cambiare corso o prendersi una pausa.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33932F-0B9E-DD2F-2377-BAF7B2FC6AD4}"/>
              </a:ext>
            </a:extLst>
          </p:cNvPr>
          <p:cNvSpPr txBox="1"/>
          <p:nvPr/>
        </p:nvSpPr>
        <p:spPr>
          <a:xfrm>
            <a:off x="1018672" y="5303705"/>
            <a:ext cx="10154651" cy="6718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2800"/>
            </a:lvl1pPr>
          </a:lstStyle>
          <a:p>
            <a:pPr algn="ctr"/>
            <a:r>
              <a:rPr lang="it-IT" dirty="0">
                <a:highlight>
                  <a:srgbClr val="FFFF00"/>
                </a:highlight>
              </a:rPr>
              <a:t>Vincoli: 2–3 incontri, restituzione chiara, evitare effetto “sentenza”.</a:t>
            </a:r>
          </a:p>
        </p:txBody>
      </p:sp>
    </p:spTree>
    <p:extLst>
      <p:ext uri="{BB962C8B-B14F-4D97-AF65-F5344CB8AC3E}">
        <p14:creationId xmlns:p14="http://schemas.microsoft.com/office/powerpoint/2010/main" val="1330928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DBE7C2-2857-FF81-F63B-776558E2D32A}"/>
              </a:ext>
            </a:extLst>
          </p:cNvPr>
          <p:cNvSpPr/>
          <p:nvPr/>
        </p:nvSpPr>
        <p:spPr>
          <a:xfrm>
            <a:off x="3583940" y="384425"/>
            <a:ext cx="5229860" cy="731520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Esercitazione – caso esempio_1 </a:t>
            </a:r>
            <a:endParaRPr sz="4000" b="1" dirty="0">
              <a:solidFill>
                <a:schemeClr val="tx1"/>
              </a:solidFill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DF5C6D-972F-C105-5D0A-2425FB796543}"/>
              </a:ext>
            </a:extLst>
          </p:cNvPr>
          <p:cNvSpPr/>
          <p:nvPr/>
        </p:nvSpPr>
        <p:spPr>
          <a:xfrm>
            <a:off x="1169670" y="1435834"/>
            <a:ext cx="10044430" cy="10670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/>
              <a:t>Scheda Q-P.I.S.T.A. </a:t>
            </a:r>
            <a:r>
              <a:rPr lang="it-IT" sz="4000" dirty="0"/>
              <a:t>= percorso (serve per ragionare)</a:t>
            </a:r>
            <a:br>
              <a:rPr lang="it-IT" sz="4000" dirty="0"/>
            </a:br>
            <a:r>
              <a:rPr lang="it-IT" sz="4000" b="1" dirty="0"/>
              <a:t>Proposta finale </a:t>
            </a:r>
            <a:r>
              <a:rPr lang="it-IT" sz="4000" dirty="0"/>
              <a:t>= prodotto (serve per presentare)</a:t>
            </a:r>
            <a:endParaRPr sz="4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2ACE76BB-C35A-2D4F-C4ED-F626253F0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141322"/>
              </p:ext>
            </p:extLst>
          </p:nvPr>
        </p:nvGraphicFramePr>
        <p:xfrm>
          <a:off x="1169670" y="2815706"/>
          <a:ext cx="10058400" cy="3474720"/>
        </p:xfrm>
        <a:graphic>
          <a:graphicData uri="http://schemas.openxmlformats.org/drawingml/2006/table">
            <a:tbl>
              <a:tblPr/>
              <a:tblGrid>
                <a:gridCol w="5029200">
                  <a:extLst>
                    <a:ext uri="{9D8B030D-6E8A-4147-A177-3AD203B41FA5}">
                      <a16:colId xmlns:a16="http://schemas.microsoft.com/office/drawing/2014/main" val="30013455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9704736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/>
                        <a:t>Percorso</a:t>
                      </a:r>
                      <a:r>
                        <a:rPr lang="it-IT" sz="3200" dirty="0"/>
                        <a:t> di lavoro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/>
                        <a:t>Prodotto</a:t>
                      </a:r>
                      <a:r>
                        <a:rPr lang="it-IT" sz="3200" dirty="0"/>
                        <a:t> finale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224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Q-P.I.S.T.A. compilato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Quesito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6600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Analisi del caso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Batteria minima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643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Discussione nel gruppo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Batteria estesa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775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Scelte motivate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359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Cautele interpretative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Motivazione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0705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350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DBE7C2-2857-FF81-F63B-776558E2D32A}"/>
              </a:ext>
            </a:extLst>
          </p:cNvPr>
          <p:cNvSpPr/>
          <p:nvPr/>
        </p:nvSpPr>
        <p:spPr>
          <a:xfrm>
            <a:off x="3583940" y="384425"/>
            <a:ext cx="5229860" cy="731520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Esercitazione – caso esempio_2 </a:t>
            </a:r>
            <a:endParaRPr sz="4000" b="1" dirty="0">
              <a:solidFill>
                <a:schemeClr val="tx1"/>
              </a:solidFill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DF5C6D-972F-C105-5D0A-2425FB796543}"/>
              </a:ext>
            </a:extLst>
          </p:cNvPr>
          <p:cNvSpPr/>
          <p:nvPr/>
        </p:nvSpPr>
        <p:spPr>
          <a:xfrm>
            <a:off x="913553" y="1432292"/>
            <a:ext cx="10044430" cy="10670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/>
              <a:t>Scheda Q-P.I.S.T.A. sul caso: </a:t>
            </a:r>
            <a:r>
              <a:rPr lang="it-IT" sz="4000" b="1" dirty="0"/>
              <a:t>da dove parto?</a:t>
            </a:r>
            <a:endParaRPr sz="4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89D52FF2-E306-1D7D-3BD8-39C871558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394962"/>
              </p:ext>
            </p:extLst>
          </p:nvPr>
        </p:nvGraphicFramePr>
        <p:xfrm>
          <a:off x="1096963" y="2851785"/>
          <a:ext cx="10058400" cy="3779520"/>
        </p:xfrm>
        <a:graphic>
          <a:graphicData uri="http://schemas.openxmlformats.org/drawingml/2006/table">
            <a:tbl>
              <a:tblPr/>
              <a:tblGrid>
                <a:gridCol w="5029200">
                  <a:extLst>
                    <a:ext uri="{9D8B030D-6E8A-4147-A177-3AD203B41FA5}">
                      <a16:colId xmlns:a16="http://schemas.microsoft.com/office/drawing/2014/main" val="175333783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3841589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it-IT" sz="28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Applicazione al caso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567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/>
                        <a:t>Q — Quesito</a:t>
                      </a:r>
                      <a:endParaRPr lang="it-IT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800" dirty="0"/>
                        <a:t>Cosa dobbiamo comprendere per aiutare la decisione?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166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/>
                        <a:t>P — Persona/contesto</a:t>
                      </a:r>
                      <a:endParaRPr lang="it-IT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800" dirty="0"/>
                        <a:t>Studente, 21 anni, </a:t>
                      </a:r>
                      <a:r>
                        <a:rPr lang="it-IT" sz="2800" dirty="0" err="1"/>
                        <a:t>setting</a:t>
                      </a:r>
                      <a:r>
                        <a:rPr lang="it-IT" sz="2800" dirty="0"/>
                        <a:t> orientativo.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2446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/>
                        <a:t>I — Informazioni disponibili</a:t>
                      </a:r>
                      <a:endParaRPr lang="it-IT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800" dirty="0"/>
                        <a:t>Sappiamo: indecisione, calo motivazionale. Manca: interessi, distress, risorse.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999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16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1163591" y="249008"/>
            <a:ext cx="10002982" cy="717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sz="4000" b="1" dirty="0"/>
              <a:t>Dal «conoscere i test» al «saperli usare»</a:t>
            </a:r>
          </a:p>
        </p:txBody>
      </p:sp>
      <p:sp>
        <p:nvSpPr>
          <p:cNvPr id="4" name="Rettangolo 3"/>
          <p:cNvSpPr/>
          <p:nvPr/>
        </p:nvSpPr>
        <p:spPr>
          <a:xfrm>
            <a:off x="559800" y="1159813"/>
            <a:ext cx="11210563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/>
              <a:t>Lavorare su casi, decisioni e procedure</a:t>
            </a:r>
          </a:p>
        </p:txBody>
      </p:sp>
      <p:sp>
        <p:nvSpPr>
          <p:cNvPr id="5" name="Rettangolo 4"/>
          <p:cNvSpPr/>
          <p:nvPr/>
        </p:nvSpPr>
        <p:spPr>
          <a:xfrm>
            <a:off x="559801" y="2245839"/>
            <a:ext cx="11210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/>
              <a:t>Tre passaggi chiave</a:t>
            </a:r>
          </a:p>
          <a:p>
            <a:pPr marL="514350" indent="-514350" algn="ctr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it-IT" sz="2800" dirty="0"/>
              <a:t>Scelta del test (Quale test? Per quale domanda?)</a:t>
            </a:r>
          </a:p>
        </p:txBody>
      </p:sp>
      <p:sp>
        <p:nvSpPr>
          <p:cNvPr id="6" name="Rettangolo 5"/>
          <p:cNvSpPr/>
          <p:nvPr/>
        </p:nvSpPr>
        <p:spPr>
          <a:xfrm>
            <a:off x="559801" y="3787333"/>
            <a:ext cx="11210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2"/>
            </a:pPr>
            <a:r>
              <a:rPr lang="it-IT" sz="2800" dirty="0"/>
              <a:t>Gestione del test (Quando proporlo? Come somministrarlo? Come controllare il dato?)</a:t>
            </a:r>
          </a:p>
        </p:txBody>
      </p:sp>
      <p:sp>
        <p:nvSpPr>
          <p:cNvPr id="7" name="Rettangolo 6"/>
          <p:cNvSpPr/>
          <p:nvPr/>
        </p:nvSpPr>
        <p:spPr>
          <a:xfrm>
            <a:off x="559801" y="5262013"/>
            <a:ext cx="11210563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3"/>
            </a:pPr>
            <a:r>
              <a:rPr lang="it-IT" sz="2800" dirty="0"/>
              <a:t>Comunicazione (Come restituire senza etichettare?)</a:t>
            </a:r>
          </a:p>
        </p:txBody>
      </p:sp>
    </p:spTree>
    <p:extLst>
      <p:ext uri="{BB962C8B-B14F-4D97-AF65-F5344CB8AC3E}">
        <p14:creationId xmlns:p14="http://schemas.microsoft.com/office/powerpoint/2010/main" val="425609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DBE7C2-2857-FF81-F63B-776558E2D32A}"/>
              </a:ext>
            </a:extLst>
          </p:cNvPr>
          <p:cNvSpPr/>
          <p:nvPr/>
        </p:nvSpPr>
        <p:spPr>
          <a:xfrm>
            <a:off x="3583940" y="384425"/>
            <a:ext cx="5229860" cy="731520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Esercitazione – caso esempio_2 </a:t>
            </a:r>
            <a:endParaRPr sz="4000" b="1" dirty="0">
              <a:solidFill>
                <a:schemeClr val="tx1"/>
              </a:solidFill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DF5C6D-972F-C105-5D0A-2425FB796543}"/>
              </a:ext>
            </a:extLst>
          </p:cNvPr>
          <p:cNvSpPr/>
          <p:nvPr/>
        </p:nvSpPr>
        <p:spPr>
          <a:xfrm>
            <a:off x="913552" y="1432292"/>
            <a:ext cx="10821247" cy="10670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/>
              <a:t>Scheda Q-P.I.S.T.A. sul caso: </a:t>
            </a:r>
            <a:r>
              <a:rPr lang="it-IT" sz="4000" b="1" dirty="0"/>
              <a:t>cosa scelgo e cosa faccio?</a:t>
            </a:r>
            <a:endParaRPr sz="4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EFCE5D11-AAA5-C43B-B2AB-7A88AAC96D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996197"/>
              </p:ext>
            </p:extLst>
          </p:nvPr>
        </p:nvGraphicFramePr>
        <p:xfrm>
          <a:off x="1169670" y="2815706"/>
          <a:ext cx="10058400" cy="2987040"/>
        </p:xfrm>
        <a:graphic>
          <a:graphicData uri="http://schemas.openxmlformats.org/drawingml/2006/table">
            <a:tbl>
              <a:tblPr/>
              <a:tblGrid>
                <a:gridCol w="5029200">
                  <a:extLst>
                    <a:ext uri="{9D8B030D-6E8A-4147-A177-3AD203B41FA5}">
                      <a16:colId xmlns:a16="http://schemas.microsoft.com/office/drawing/2014/main" val="3929796107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31326145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it-IT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Applicazione al caso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4394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 — Strumento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Self-</a:t>
                      </a:r>
                      <a:r>
                        <a:rPr lang="it-IT" sz="2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Directed</a:t>
                      </a:r>
                      <a:r>
                        <a:rPr lang="it-IT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2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Search</a:t>
                      </a:r>
                      <a:r>
                        <a:rPr lang="it-IT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+ CORE-10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6411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 — Trattamento del dato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Lettura orientativa, non prescrittiva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38758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— Azione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Restituzione + piano di scelta consapevole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4724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162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B5450B-77A8-01B3-B1F0-8C33D245B840}"/>
              </a:ext>
            </a:extLst>
          </p:cNvPr>
          <p:cNvSpPr/>
          <p:nvPr/>
        </p:nvSpPr>
        <p:spPr>
          <a:xfrm>
            <a:off x="3583940" y="384425"/>
            <a:ext cx="5229860" cy="731520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Esercitazione – caso esempio_3 </a:t>
            </a:r>
            <a:endParaRPr sz="4000" b="1" dirty="0">
              <a:solidFill>
                <a:schemeClr val="tx1"/>
              </a:solidFill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334D6BF-8092-DB97-7225-0B431518CCDA}"/>
              </a:ext>
            </a:extLst>
          </p:cNvPr>
          <p:cNvSpPr/>
          <p:nvPr/>
        </p:nvSpPr>
        <p:spPr>
          <a:xfrm>
            <a:off x="913552" y="1432293"/>
            <a:ext cx="10821247" cy="7584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/>
              <a:t>Prodotto finale </a:t>
            </a:r>
            <a:endParaRPr sz="4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4933C2B-0E71-4E57-55E1-C1427575FB06}"/>
              </a:ext>
            </a:extLst>
          </p:cNvPr>
          <p:cNvSpPr txBox="1"/>
          <p:nvPr/>
        </p:nvSpPr>
        <p:spPr>
          <a:xfrm>
            <a:off x="1546707" y="2655142"/>
            <a:ext cx="959303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/>
              <a:t>Alla fine dovete presentare: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Quesito</a:t>
            </a:r>
            <a:r>
              <a:rPr lang="it-IT" sz="2800" dirty="0"/>
              <a:t> in una frase 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Batteria minima</a:t>
            </a:r>
            <a:r>
              <a:rPr lang="it-IT" sz="2800" dirty="0"/>
              <a:t>: 2–3 strumenti/fonti 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Batteria estesa</a:t>
            </a:r>
            <a:r>
              <a:rPr lang="it-IT" sz="2800" dirty="0"/>
              <a:t>: cosa aggiungereste se aveste più tempo 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Timing</a:t>
            </a:r>
            <a:r>
              <a:rPr lang="it-IT" sz="2800" dirty="0"/>
              <a:t>: quando usereste cosa 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Motivazione</a:t>
            </a:r>
            <a:r>
              <a:rPr lang="it-IT" sz="2800" dirty="0"/>
              <a:t>: coerenza, utilità, fattibilità</a:t>
            </a:r>
          </a:p>
        </p:txBody>
      </p:sp>
    </p:spTree>
    <p:extLst>
      <p:ext uri="{BB962C8B-B14F-4D97-AF65-F5344CB8AC3E}">
        <p14:creationId xmlns:p14="http://schemas.microsoft.com/office/powerpoint/2010/main" val="2108879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E2C55239-4ADE-DAF7-DAB5-371956FFA65E}"/>
              </a:ext>
            </a:extLst>
          </p:cNvPr>
          <p:cNvSpPr/>
          <p:nvPr/>
        </p:nvSpPr>
        <p:spPr>
          <a:xfrm>
            <a:off x="998219" y="256698"/>
            <a:ext cx="10195561" cy="1158445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3200" b="1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Caso esempio: orientamento universitario – proposta finale </a:t>
            </a:r>
            <a:endParaRPr sz="3200" b="1" u="sng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F621C94-867F-8B9B-9293-A680D13B0849}"/>
              </a:ext>
            </a:extLst>
          </p:cNvPr>
          <p:cNvSpPr/>
          <p:nvPr/>
        </p:nvSpPr>
        <p:spPr>
          <a:xfrm>
            <a:off x="490713" y="1721041"/>
            <a:ext cx="112105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</a:rPr>
              <a:t>Quesito</a:t>
            </a:r>
            <a:r>
              <a:rPr lang="it-IT" sz="2800" dirty="0"/>
              <a:t>: Valutare interessi, motivazione, risorse e possibile distress per aiutare lo studente a decidere in modo più consapevole.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60682AE-2386-9A93-5B26-8C19BA69C1F6}"/>
              </a:ext>
            </a:extLst>
          </p:cNvPr>
          <p:cNvSpPr/>
          <p:nvPr/>
        </p:nvSpPr>
        <p:spPr>
          <a:xfrm>
            <a:off x="490713" y="2981046"/>
            <a:ext cx="112105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</a:rPr>
              <a:t>Batteria minima</a:t>
            </a:r>
            <a:r>
              <a:rPr lang="it-IT" sz="2800" dirty="0"/>
              <a:t>: Colloquio orientativo; Self-</a:t>
            </a:r>
            <a:r>
              <a:rPr lang="it-IT" sz="2800" dirty="0" err="1"/>
              <a:t>Directed</a:t>
            </a:r>
            <a:r>
              <a:rPr lang="it-IT" sz="2800" dirty="0"/>
              <a:t> </a:t>
            </a:r>
            <a:r>
              <a:rPr lang="it-IT" sz="2800" dirty="0" err="1"/>
              <a:t>Search</a:t>
            </a:r>
            <a:r>
              <a:rPr lang="it-IT" sz="2800" dirty="0"/>
              <a:t>;                         Clinical </a:t>
            </a:r>
            <a:r>
              <a:rPr lang="it-IT" sz="2800" dirty="0" err="1"/>
              <a:t>Outcomes</a:t>
            </a:r>
            <a:r>
              <a:rPr lang="it-IT" sz="2800" dirty="0"/>
              <a:t> in Routine Evaluation – 10.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5B4256D-72AE-EC44-69B3-E67E177DB21B}"/>
              </a:ext>
            </a:extLst>
          </p:cNvPr>
          <p:cNvSpPr/>
          <p:nvPr/>
        </p:nvSpPr>
        <p:spPr>
          <a:xfrm>
            <a:off x="490714" y="4139491"/>
            <a:ext cx="112105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</a:rPr>
              <a:t>Batteria estesa</a:t>
            </a:r>
            <a:r>
              <a:rPr lang="it-IT" sz="2800" dirty="0"/>
              <a:t>: Big </a:t>
            </a:r>
            <a:r>
              <a:rPr lang="it-IT" sz="2800" dirty="0" err="1"/>
              <a:t>five</a:t>
            </a:r>
            <a:r>
              <a:rPr lang="it-IT" sz="2800" dirty="0"/>
              <a:t> </a:t>
            </a:r>
            <a:r>
              <a:rPr lang="it-IT" sz="2800" dirty="0" err="1"/>
              <a:t>Questionnaire</a:t>
            </a:r>
            <a:r>
              <a:rPr lang="it-IT" sz="2800" dirty="0"/>
              <a:t> – 2; Beck </a:t>
            </a:r>
            <a:r>
              <a:rPr lang="it-IT" sz="2800" dirty="0" err="1"/>
              <a:t>Anxiety</a:t>
            </a:r>
            <a:r>
              <a:rPr lang="it-IT" sz="2800" dirty="0"/>
              <a:t> e </a:t>
            </a:r>
            <a:r>
              <a:rPr lang="it-IT" sz="2800" dirty="0" err="1"/>
              <a:t>Depression</a:t>
            </a:r>
            <a:r>
              <a:rPr lang="it-IT" sz="2800" dirty="0"/>
              <a:t> Inventory –II.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3A122E7-8E26-2ED6-9E84-FAD4D4820C5E}"/>
              </a:ext>
            </a:extLst>
          </p:cNvPr>
          <p:cNvSpPr/>
          <p:nvPr/>
        </p:nvSpPr>
        <p:spPr>
          <a:xfrm>
            <a:off x="490713" y="5283121"/>
            <a:ext cx="112105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</a:rPr>
              <a:t>Timing</a:t>
            </a:r>
            <a:r>
              <a:rPr lang="it-IT" sz="2800" dirty="0"/>
              <a:t>. I° incontro: consenso informato, colloquio e quesito; II° incontro: test e integrazione; III° incontro: restituzione orientativa.</a:t>
            </a:r>
          </a:p>
        </p:txBody>
      </p:sp>
    </p:spTree>
    <p:extLst>
      <p:ext uri="{BB962C8B-B14F-4D97-AF65-F5344CB8AC3E}">
        <p14:creationId xmlns:p14="http://schemas.microsoft.com/office/powerpoint/2010/main" val="303703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E2C55239-4ADE-DAF7-DAB5-371956FFA65E}"/>
              </a:ext>
            </a:extLst>
          </p:cNvPr>
          <p:cNvSpPr/>
          <p:nvPr/>
        </p:nvSpPr>
        <p:spPr>
          <a:xfrm>
            <a:off x="998219" y="256698"/>
            <a:ext cx="10195561" cy="1158445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3200" b="1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Caso esempio: orientamento universitario – proposta finale </a:t>
            </a:r>
            <a:endParaRPr sz="3200" b="1" u="sng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A19F7B49-CA30-A44D-5E29-46AF9F6EBC3C}"/>
              </a:ext>
            </a:extLst>
          </p:cNvPr>
          <p:cNvSpPr/>
          <p:nvPr/>
        </p:nvSpPr>
        <p:spPr>
          <a:xfrm>
            <a:off x="692572" y="1780635"/>
            <a:ext cx="10821247" cy="7911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/>
              <a:t>Perché la proposta precedente va bene?</a:t>
            </a:r>
            <a:endParaRPr sz="4000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352844"/>
              </p:ext>
            </p:extLst>
          </p:nvPr>
        </p:nvGraphicFramePr>
        <p:xfrm>
          <a:off x="1135380" y="3137952"/>
          <a:ext cx="10058400" cy="2804160"/>
        </p:xfrm>
        <a:graphic>
          <a:graphicData uri="http://schemas.openxmlformats.org/drawingml/2006/table">
            <a:tbl>
              <a:tblPr/>
              <a:tblGrid>
                <a:gridCol w="3995737">
                  <a:extLst>
                    <a:ext uri="{9D8B030D-6E8A-4147-A177-3AD203B41FA5}">
                      <a16:colId xmlns:a16="http://schemas.microsoft.com/office/drawing/2014/main" val="82801645"/>
                    </a:ext>
                  </a:extLst>
                </a:gridCol>
                <a:gridCol w="6062663">
                  <a:extLst>
                    <a:ext uri="{9D8B030D-6E8A-4147-A177-3AD203B41FA5}">
                      <a16:colId xmlns:a16="http://schemas.microsoft.com/office/drawing/2014/main" val="15585760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Criterio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/>
                        <a:t>Applicazione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427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-457200" algn="ctr">
                        <a:buFont typeface="Arial" panose="020B0604020202020204" pitchFamily="34" charset="0"/>
                        <a:buChar char="•"/>
                      </a:pPr>
                      <a:r>
                        <a:rPr lang="it-IT" sz="3200" b="1" dirty="0"/>
                        <a:t>Coerenza</a:t>
                      </a:r>
                      <a:endParaRPr lang="it-IT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dirty="0"/>
                        <a:t>Gli strumenti rispondono al quesito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46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-457200" algn="ctr">
                        <a:buFont typeface="Arial" panose="020B0604020202020204" pitchFamily="34" charset="0"/>
                        <a:buChar char="•"/>
                      </a:pPr>
                      <a:r>
                        <a:rPr lang="it-IT" sz="3200" b="1" dirty="0"/>
                        <a:t>Utilità</a:t>
                      </a:r>
                      <a:endParaRPr lang="it-IT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dirty="0"/>
                        <a:t>Aggiungono informazioni che mancavano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245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-457200" algn="ctr">
                        <a:buFont typeface="Arial" panose="020B0604020202020204" pitchFamily="34" charset="0"/>
                        <a:buChar char="•"/>
                      </a:pPr>
                      <a:r>
                        <a:rPr lang="it-IT" sz="3200" b="1" dirty="0"/>
                        <a:t>Fattibilità</a:t>
                      </a:r>
                      <a:endParaRPr lang="it-IT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dirty="0"/>
                        <a:t>Sono sostenibili in 2–3 incontri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603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240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3940" y="384425"/>
            <a:ext cx="5229860" cy="731520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 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479126" y="1443841"/>
            <a:ext cx="975493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/>
              <a:t>Ora tocca a voi! Ogni gruppo riceve: 1 caso; 1 griglia Q_P.I.S.T.A.; </a:t>
            </a:r>
            <a:r>
              <a:rPr lang="it-IT" sz="2800" i="1" dirty="0">
                <a:solidFill>
                  <a:srgbClr val="C00000"/>
                </a:solidFill>
              </a:rPr>
              <a:t>***15 minuti di lavoro***</a:t>
            </a:r>
          </a:p>
          <a:p>
            <a:pPr>
              <a:lnSpc>
                <a:spcPct val="150000"/>
              </a:lnSpc>
            </a:pPr>
            <a:r>
              <a:rPr lang="it-IT" sz="2800" dirty="0"/>
              <a:t>Usando la griglia Q_P.I.S.T.A. – per il caso assegnato – producete: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Quesito</a:t>
            </a:r>
            <a:r>
              <a:rPr lang="it-IT" sz="2800" dirty="0"/>
              <a:t> in una frase;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Batteria minima</a:t>
            </a:r>
            <a:r>
              <a:rPr lang="it-IT" sz="2800" dirty="0"/>
              <a:t>: 2–3 strumenti/fonti;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Batteria estesa</a:t>
            </a:r>
            <a:r>
              <a:rPr lang="it-IT" sz="2800" dirty="0"/>
              <a:t>: cosa aggiungereste se ci fosse più tempo;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Timing</a:t>
            </a:r>
            <a:r>
              <a:rPr lang="it-IT" sz="2800" dirty="0"/>
              <a:t>: quando usereste cosa;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Motivazione</a:t>
            </a:r>
            <a:r>
              <a:rPr lang="it-IT" sz="2800" dirty="0"/>
              <a:t>: coerenza, utilità, fattibilità.</a:t>
            </a:r>
          </a:p>
        </p:txBody>
      </p:sp>
    </p:spTree>
    <p:extLst>
      <p:ext uri="{BB962C8B-B14F-4D97-AF65-F5344CB8AC3E}">
        <p14:creationId xmlns:p14="http://schemas.microsoft.com/office/powerpoint/2010/main" val="589396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3940" y="384425"/>
            <a:ext cx="5229860" cy="731520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 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66058" y="1443841"/>
            <a:ext cx="111034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/>
              <a:t>Domande da tenere davanti durante lo svolgimento dell’esercitazione.</a:t>
            </a:r>
          </a:p>
          <a:p>
            <a:pPr>
              <a:lnSpc>
                <a:spcPct val="150000"/>
              </a:lnSpc>
            </a:pPr>
            <a:r>
              <a:rPr lang="it-IT" sz="2800" dirty="0"/>
              <a:t>Durante il lavoro chiedetevi: </a:t>
            </a:r>
          </a:p>
          <a:p>
            <a:pPr algn="ctr">
              <a:lnSpc>
                <a:spcPct val="150000"/>
              </a:lnSpc>
            </a:pPr>
            <a:r>
              <a:rPr lang="it-IT" sz="2800" b="1" dirty="0"/>
              <a:t>Qual è il quesito in una frase?</a:t>
            </a:r>
          </a:p>
          <a:p>
            <a:pPr algn="ctr">
              <a:lnSpc>
                <a:spcPct val="150000"/>
              </a:lnSpc>
            </a:pPr>
            <a:r>
              <a:rPr lang="it-IT" sz="2800" b="1" dirty="0"/>
              <a:t>Cosa sappiamo già?</a:t>
            </a:r>
          </a:p>
          <a:p>
            <a:pPr algn="ctr">
              <a:lnSpc>
                <a:spcPct val="150000"/>
              </a:lnSpc>
            </a:pPr>
            <a:r>
              <a:rPr lang="it-IT" sz="2800" b="1" dirty="0"/>
              <a:t>Cosa manca davvero?</a:t>
            </a:r>
          </a:p>
          <a:p>
            <a:pPr algn="ctr">
              <a:lnSpc>
                <a:spcPct val="150000"/>
              </a:lnSpc>
            </a:pPr>
            <a:r>
              <a:rPr lang="it-IT" sz="2800" b="1" dirty="0"/>
              <a:t>Il test aggiunge qualcosa?</a:t>
            </a:r>
          </a:p>
          <a:p>
            <a:pPr algn="ctr">
              <a:lnSpc>
                <a:spcPct val="150000"/>
              </a:lnSpc>
            </a:pPr>
            <a:r>
              <a:rPr lang="it-IT" sz="2800" b="1" dirty="0"/>
              <a:t>È sostenibile nel setting?</a:t>
            </a:r>
          </a:p>
          <a:p>
            <a:pPr algn="ctr">
              <a:lnSpc>
                <a:spcPct val="150000"/>
              </a:lnSpc>
            </a:pPr>
            <a:r>
              <a:rPr lang="it-IT" sz="2800" b="1" dirty="0"/>
              <a:t>Cosa faremo con il risultato?</a:t>
            </a:r>
          </a:p>
        </p:txBody>
      </p:sp>
    </p:spTree>
    <p:extLst>
      <p:ext uri="{BB962C8B-B14F-4D97-AF65-F5344CB8AC3E}">
        <p14:creationId xmlns:p14="http://schemas.microsoft.com/office/powerpoint/2010/main" val="414087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3940" y="384425"/>
            <a:ext cx="5229860" cy="731520"/>
          </a:xfrm>
          <a:prstGeom prst="rect">
            <a:avLst/>
          </a:prstGeom>
          <a:ln w="57150">
            <a:solidFill>
              <a:srgbClr val="0090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 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479126" y="1443841"/>
            <a:ext cx="9233747" cy="4734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600" dirty="0"/>
              <a:t>Restituzione del gruppo in 2 minuti</a:t>
            </a:r>
          </a:p>
          <a:p>
            <a:pPr>
              <a:lnSpc>
                <a:spcPct val="150000"/>
              </a:lnSpc>
            </a:pPr>
            <a:r>
              <a:rPr lang="it-IT" sz="2800" dirty="0"/>
              <a:t>Usate questa formula: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Il nostro quesito è…</a:t>
            </a:r>
            <a:r>
              <a:rPr lang="it-IT" sz="2800" dirty="0"/>
              <a:t>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Come batteria minima proponiamo…</a:t>
            </a:r>
            <a:r>
              <a:rPr lang="it-IT" sz="2800" dirty="0"/>
              <a:t>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La scelta è coerente perché…</a:t>
            </a:r>
            <a:r>
              <a:rPr lang="it-IT" sz="2800" dirty="0"/>
              <a:t>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È utile perché…</a:t>
            </a:r>
            <a:r>
              <a:rPr lang="it-IT" sz="2800" dirty="0"/>
              <a:t>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È fattibile perché…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520149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usa_riprendiamo_tra_pochi_minut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871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5520902-95CD-6C58-273F-91809E99AA7E}"/>
              </a:ext>
            </a:extLst>
          </p:cNvPr>
          <p:cNvSpPr/>
          <p:nvPr/>
        </p:nvSpPr>
        <p:spPr>
          <a:xfrm>
            <a:off x="777240" y="206625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Dal timing possibile al timing sostenibile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8B7B5BB-22C7-805F-D970-5FF3B4CBC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207696"/>
            <a:ext cx="9318172" cy="390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Elementi da considerare nel timing: </a:t>
            </a:r>
          </a:p>
          <a:p>
            <a:pPr marL="457200" marR="0" lvl="0" indent="-45720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it-IT" altLang="it-IT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Rispetta la persona?</a:t>
            </a:r>
          </a:p>
          <a:p>
            <a:pPr marL="457200" marR="0" lvl="0" indent="-45720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it-IT" altLang="it-IT" sz="2800" b="1" dirty="0">
                <a:latin typeface="+mj-lt"/>
              </a:rPr>
              <a:t>È realistico nel setting?</a:t>
            </a:r>
          </a:p>
          <a:p>
            <a:pPr marL="457200" marR="0" lvl="0" indent="-45720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it-IT" altLang="it-IT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Lascia il tempo per scoring e integrazione?</a:t>
            </a:r>
          </a:p>
          <a:p>
            <a:pPr marL="457200" marR="0" lvl="0" indent="-45720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it-IT" altLang="it-IT" sz="2800" b="1" dirty="0">
                <a:latin typeface="+mj-lt"/>
              </a:rPr>
              <a:t>Prepara una restituzione chiara?</a:t>
            </a:r>
          </a:p>
          <a:p>
            <a:pPr marL="457200" marR="0" lvl="0" indent="-45720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it-IT" altLang="it-IT" sz="2800" b="1" dirty="0">
                <a:latin typeface="+mj-lt"/>
              </a:rPr>
              <a:t>Evita di rompere l’alleanza?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8A6547C-9699-221E-3187-6D0796D42049}"/>
              </a:ext>
            </a:extLst>
          </p:cNvPr>
          <p:cNvSpPr/>
          <p:nvPr/>
        </p:nvSpPr>
        <p:spPr>
          <a:xfrm>
            <a:off x="498338" y="5380751"/>
            <a:ext cx="112105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</a:rPr>
              <a:t>Considera che una batteria giusta al momento sbagliato può diventare una cattiva valutazione.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05080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277E7-3460-2DA7-C47B-A397CE692F21}"/>
              </a:ext>
            </a:extLst>
          </p:cNvPr>
          <p:cNvSpPr/>
          <p:nvPr/>
        </p:nvSpPr>
        <p:spPr>
          <a:xfrm>
            <a:off x="777240" y="206625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Revisionate il vostro </a:t>
            </a:r>
            <a:r>
              <a:rPr lang="it-IT" sz="4000" b="1" i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timing</a:t>
            </a:r>
            <a:r>
              <a:rPr lang="it-IT" sz="4000" b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 </a:t>
            </a:r>
            <a:endParaRPr sz="4000" b="1" dirty="0">
              <a:solidFill>
                <a:schemeClr val="tx1"/>
              </a:solidFill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19813B8-91CD-83A1-3D19-FA7970FEDB30}"/>
              </a:ext>
            </a:extLst>
          </p:cNvPr>
          <p:cNvSpPr txBox="1"/>
          <p:nvPr/>
        </p:nvSpPr>
        <p:spPr>
          <a:xfrm>
            <a:off x="1916430" y="1215268"/>
            <a:ext cx="8374380" cy="390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/>
              <a:t>Riprendete il timing già scritto nel vostro caso e indicate: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Cosa non regge?</a:t>
            </a:r>
            <a:r>
              <a:rPr lang="it-IT" sz="2800" dirty="0"/>
              <a:t> 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Cosa va spostato?</a:t>
            </a:r>
            <a:r>
              <a:rPr lang="it-IT" sz="2800" dirty="0"/>
              <a:t> 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Dove metto scoring e integrazione?</a:t>
            </a:r>
            <a:r>
              <a:rPr lang="it-IT" sz="2800" dirty="0"/>
              <a:t> 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Quando propongo il test?</a:t>
            </a:r>
            <a:r>
              <a:rPr lang="it-IT" sz="2800" dirty="0"/>
              <a:t> </a:t>
            </a:r>
          </a:p>
          <a:p>
            <a:pPr algn="ctr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 Quando restituisco?</a:t>
            </a:r>
            <a:endParaRPr lang="it-IT" sz="2800" dirty="0"/>
          </a:p>
        </p:txBody>
      </p:sp>
      <p:sp>
        <p:nvSpPr>
          <p:cNvPr id="4" name="Rettangolo 3"/>
          <p:cNvSpPr/>
          <p:nvPr/>
        </p:nvSpPr>
        <p:spPr>
          <a:xfrm>
            <a:off x="393550" y="5419958"/>
            <a:ext cx="11420140" cy="90684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393550" y="5395895"/>
            <a:ext cx="11420140" cy="906844"/>
          </a:xfrm>
          <a:prstGeom prst="rect">
            <a:avLst/>
          </a:prstGeom>
          <a:solidFill>
            <a:srgbClr val="00905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393550" y="5395895"/>
            <a:ext cx="11420140" cy="9068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85182D59-C64A-62AE-C0E3-94AB61F11324}"/>
              </a:ext>
            </a:extLst>
          </p:cNvPr>
          <p:cNvSpPr txBox="1">
            <a:spLocks/>
          </p:cNvSpPr>
          <p:nvPr/>
        </p:nvSpPr>
        <p:spPr>
          <a:xfrm>
            <a:off x="1616202" y="5517141"/>
            <a:ext cx="8580120" cy="66435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sz="3600" dirty="0">
                <a:latin typeface="Arial" panose="020B0604020202020204" pitchFamily="34" charset="0"/>
                <a:cs typeface="Arial" panose="020B0604020202020204" pitchFamily="34" charset="0"/>
              </a:rPr>
              <a:t>(4 minuti a gruppo)</a:t>
            </a:r>
          </a:p>
        </p:txBody>
      </p:sp>
    </p:spTree>
    <p:extLst>
      <p:ext uri="{BB962C8B-B14F-4D97-AF65-F5344CB8AC3E}">
        <p14:creationId xmlns:p14="http://schemas.microsoft.com/office/powerpoint/2010/main" val="261325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4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18858F-3B54-D1C6-7A46-0BD4AFF430E4}"/>
              </a:ext>
            </a:extLst>
          </p:cNvPr>
          <p:cNvSpPr txBox="1">
            <a:spLocks/>
          </p:cNvSpPr>
          <p:nvPr/>
        </p:nvSpPr>
        <p:spPr>
          <a:xfrm>
            <a:off x="1163591" y="249008"/>
            <a:ext cx="10002982" cy="717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/>
              <a:t>Usare un test: i passaggi critici</a:t>
            </a:r>
            <a:endParaRPr lang="it-IT" altLang="it-IT" sz="4000" b="1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D0CCBFA-057A-25F4-2E9C-345A2F29B93F}"/>
              </a:ext>
            </a:extLst>
          </p:cNvPr>
          <p:cNvSpPr/>
          <p:nvPr/>
        </p:nvSpPr>
        <p:spPr>
          <a:xfrm>
            <a:off x="559800" y="1159813"/>
            <a:ext cx="11210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Pensando all’uso professionale di un test, qual è il passaggio più difficile?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067C2CEA-827D-6D94-EE71-1E06FF9AE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198213"/>
              </p:ext>
            </p:extLst>
          </p:nvPr>
        </p:nvGraphicFramePr>
        <p:xfrm>
          <a:off x="1163591" y="1876288"/>
          <a:ext cx="10058400" cy="4145280"/>
        </p:xfrm>
        <a:graphic>
          <a:graphicData uri="http://schemas.openxmlformats.org/drawingml/2006/table">
            <a:tbl>
              <a:tblPr/>
              <a:tblGrid>
                <a:gridCol w="3578103">
                  <a:extLst>
                    <a:ext uri="{9D8B030D-6E8A-4147-A177-3AD203B41FA5}">
                      <a16:colId xmlns:a16="http://schemas.microsoft.com/office/drawing/2014/main" val="1983395388"/>
                    </a:ext>
                  </a:extLst>
                </a:gridCol>
                <a:gridCol w="6480297">
                  <a:extLst>
                    <a:ext uri="{9D8B030D-6E8A-4147-A177-3AD203B41FA5}">
                      <a16:colId xmlns:a16="http://schemas.microsoft.com/office/drawing/2014/main" val="39158741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/>
                        <a:t>Area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/>
                        <a:t>Domanda guida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864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/>
                        <a:t>Domanda valutativa</a:t>
                      </a:r>
                      <a:endParaRPr lang="it-IT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Perché sto usando il test?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752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/>
                        <a:t>Scelta dello strumento</a:t>
                      </a:r>
                      <a:endParaRPr lang="it-IT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Perché proprio questo test?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6197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/>
                        <a:t>Somministrazione</a:t>
                      </a:r>
                      <a:endParaRPr lang="it-IT" sz="2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Il dato sarà interpretabile?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2920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/>
                        <a:t>Timing/proposta</a:t>
                      </a:r>
                      <a:endParaRPr lang="it-IT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Quando e come lo propongo?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8820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/>
                        <a:t>Interpretazione</a:t>
                      </a:r>
                      <a:endParaRPr lang="it-IT" sz="2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Dove finisce il dato e inizia l’inferenza?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9909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/>
                        <a:t>Integrazione</a:t>
                      </a:r>
                      <a:endParaRPr lang="it-IT" sz="2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Come collego test, colloquio e contesto?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6895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/>
                        <a:t>Restituzione</a:t>
                      </a:r>
                      <a:endParaRPr lang="it-IT" sz="2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Come comunico senza etichettare?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581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0274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6526EF-9CB4-2930-9FAD-A44B2BC82F4F}"/>
              </a:ext>
            </a:extLst>
          </p:cNvPr>
          <p:cNvSpPr/>
          <p:nvPr/>
        </p:nvSpPr>
        <p:spPr>
          <a:xfrm>
            <a:off x="777240" y="206625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Dal </a:t>
            </a:r>
            <a:r>
              <a:rPr lang="it-IT" sz="4000" b="1" i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timing</a:t>
            </a: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alla proposta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C0ABAD9-C8C8-825E-46B8-9FF589AD2F90}"/>
              </a:ext>
            </a:extLst>
          </p:cNvPr>
          <p:cNvSpPr txBox="1"/>
          <p:nvPr/>
        </p:nvSpPr>
        <p:spPr>
          <a:xfrm>
            <a:off x="1161505" y="1528656"/>
            <a:ext cx="9884229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/>
              <a:t>Una buona scelta </a:t>
            </a:r>
            <a:r>
              <a:rPr lang="it-IT" sz="2800" dirty="0" err="1"/>
              <a:t>testistica</a:t>
            </a:r>
            <a:r>
              <a:rPr lang="it-IT" sz="2800" dirty="0"/>
              <a:t> può fallire se viene comunicata male.</a:t>
            </a:r>
          </a:p>
          <a:p>
            <a:endParaRPr lang="it-IT" sz="2800" dirty="0"/>
          </a:p>
          <a:p>
            <a:pPr algn="ctr"/>
            <a:r>
              <a:rPr lang="it-IT" sz="2800" dirty="0"/>
              <a:t>Il test può essere vissuto come: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 </a:t>
            </a:r>
            <a:r>
              <a:rPr lang="it-IT" sz="2800" b="1" dirty="0"/>
              <a:t>Giudizio; 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1" dirty="0"/>
              <a:t> Esame; 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1" dirty="0"/>
              <a:t> Etichetta; 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1" dirty="0"/>
              <a:t> Prova da superare; 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1" dirty="0"/>
              <a:t> Minaccia all’alleanza.</a:t>
            </a:r>
          </a:p>
        </p:txBody>
      </p:sp>
    </p:spTree>
    <p:extLst>
      <p:ext uri="{BB962C8B-B14F-4D97-AF65-F5344CB8AC3E}">
        <p14:creationId xmlns:p14="http://schemas.microsoft.com/office/powerpoint/2010/main" val="3503030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4FEFDF-449F-276D-F0A2-BDA6A107D55E}"/>
              </a:ext>
            </a:extLst>
          </p:cNvPr>
          <p:cNvSpPr/>
          <p:nvPr/>
        </p:nvSpPr>
        <p:spPr>
          <a:xfrm>
            <a:off x="777240" y="206625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Cosa pensa la persona del test: il rischio comunicativo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D342048-D766-DCD7-FC15-C3BFFF9DA378}"/>
              </a:ext>
            </a:extLst>
          </p:cNvPr>
          <p:cNvSpPr txBox="1"/>
          <p:nvPr/>
        </p:nvSpPr>
        <p:spPr>
          <a:xfrm>
            <a:off x="2024743" y="1099974"/>
            <a:ext cx="8142514" cy="4118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/>
              <a:t>Quando proponiamo un test, la persona può chiedersi:</a:t>
            </a:r>
          </a:p>
          <a:p>
            <a:endParaRPr lang="it-IT" sz="2800" dirty="0"/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“</a:t>
            </a:r>
            <a:r>
              <a:rPr lang="it-IT" sz="2800" i="1" dirty="0"/>
              <a:t>Vuole capire se ho qualcosa che non va</a:t>
            </a:r>
            <a:r>
              <a:rPr lang="it-IT" sz="2800" dirty="0"/>
              <a:t>?” 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“</a:t>
            </a:r>
            <a:r>
              <a:rPr lang="it-IT" sz="2800" i="1" dirty="0"/>
              <a:t>Mi sta valutando</a:t>
            </a:r>
            <a:r>
              <a:rPr lang="it-IT" sz="2800" dirty="0"/>
              <a:t>?” 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“</a:t>
            </a:r>
            <a:r>
              <a:rPr lang="it-IT" sz="2800" i="1" dirty="0"/>
              <a:t>E se rispondo male</a:t>
            </a:r>
            <a:r>
              <a:rPr lang="it-IT" sz="2800" dirty="0"/>
              <a:t>?” 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“</a:t>
            </a:r>
            <a:r>
              <a:rPr lang="it-IT" sz="2800" i="1" dirty="0"/>
              <a:t>Il test deciderà per me</a:t>
            </a:r>
            <a:r>
              <a:rPr lang="it-IT" sz="2800" dirty="0"/>
              <a:t>?” </a:t>
            </a:r>
          </a:p>
          <a:p>
            <a:pPr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“</a:t>
            </a:r>
            <a:r>
              <a:rPr lang="it-IT" sz="2800" i="1" dirty="0"/>
              <a:t>Non basta parlare</a:t>
            </a:r>
            <a:r>
              <a:rPr lang="it-IT" sz="2800" dirty="0"/>
              <a:t>?”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F53019-D122-8390-CE07-E939A0CA4C8C}"/>
              </a:ext>
            </a:extLst>
          </p:cNvPr>
          <p:cNvSpPr/>
          <p:nvPr/>
        </p:nvSpPr>
        <p:spPr>
          <a:xfrm>
            <a:off x="498338" y="5380751"/>
            <a:ext cx="112105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</a:rPr>
              <a:t>Il modo in cui proponiamo il test influenza il modo in cui la persona risponderà.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3042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6EB6B7-6CA8-DA07-F124-DCF84E3398FB}"/>
              </a:ext>
            </a:extLst>
          </p:cNvPr>
          <p:cNvSpPr/>
          <p:nvPr/>
        </p:nvSpPr>
        <p:spPr>
          <a:xfrm>
            <a:off x="777240" y="206625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Come proporre il test in 4 passaggi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32AC8EC-7A5F-6E11-D4CE-3F6ABD0D8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529271"/>
              </p:ext>
            </p:extLst>
          </p:nvPr>
        </p:nvGraphicFramePr>
        <p:xfrm>
          <a:off x="769620" y="1920240"/>
          <a:ext cx="10652760" cy="3017520"/>
        </p:xfrm>
        <a:graphic>
          <a:graphicData uri="http://schemas.openxmlformats.org/drawingml/2006/table">
            <a:tbl>
              <a:tblPr/>
              <a:tblGrid>
                <a:gridCol w="2461260">
                  <a:extLst>
                    <a:ext uri="{9D8B030D-6E8A-4147-A177-3AD203B41FA5}">
                      <a16:colId xmlns:a16="http://schemas.microsoft.com/office/drawing/2014/main" val="1109549249"/>
                    </a:ext>
                  </a:extLst>
                </a:gridCol>
                <a:gridCol w="4053840">
                  <a:extLst>
                    <a:ext uri="{9D8B030D-6E8A-4147-A177-3AD203B41FA5}">
                      <a16:colId xmlns:a16="http://schemas.microsoft.com/office/drawing/2014/main" val="543823711"/>
                    </a:ext>
                  </a:extLst>
                </a:gridCol>
                <a:gridCol w="4137660">
                  <a:extLst>
                    <a:ext uri="{9D8B030D-6E8A-4147-A177-3AD203B41FA5}">
                      <a16:colId xmlns:a16="http://schemas.microsoft.com/office/drawing/2014/main" val="20581266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Passaggio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Domanda implicita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Frase di avvio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477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/>
                        <a:t>1. Obiettivo</a:t>
                      </a:r>
                      <a:endParaRPr lang="it-IT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dirty="0"/>
                        <a:t>Perché lo propongo?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dirty="0"/>
                        <a:t>“Le propongo questo strumento per…”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338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/>
                        <a:t>2. Metodo</a:t>
                      </a:r>
                      <a:endParaRPr lang="it-IT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800"/>
                        <a:t>Come funziona?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dirty="0"/>
                        <a:t>“Si tratta di…”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265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/>
                        <a:t>3. Beneficio</a:t>
                      </a:r>
                      <a:endParaRPr lang="it-IT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800"/>
                        <a:t>A cosa serve per lei?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dirty="0"/>
                        <a:t>“Ci aiuterà a…”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7263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/>
                        <a:t>4. Cornice</a:t>
                      </a:r>
                      <a:endParaRPr lang="it-IT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800"/>
                        <a:t>Come lo useremo?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dirty="0"/>
                        <a:t>“Non è un giudizio, ma…”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7578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943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6EB6B7-6CA8-DA07-F124-DCF84E3398FB}"/>
              </a:ext>
            </a:extLst>
          </p:cNvPr>
          <p:cNvSpPr/>
          <p:nvPr/>
        </p:nvSpPr>
        <p:spPr>
          <a:xfrm>
            <a:off x="777240" y="206625"/>
            <a:ext cx="8013469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Come proporre il test in 4 passaggi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32AC8EC-7A5F-6E11-D4CE-3F6ABD0D8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40694"/>
              </p:ext>
            </p:extLst>
          </p:nvPr>
        </p:nvGraphicFramePr>
        <p:xfrm>
          <a:off x="9310948" y="215130"/>
          <a:ext cx="2555470" cy="2072640"/>
        </p:xfrm>
        <a:graphic>
          <a:graphicData uri="http://schemas.openxmlformats.org/drawingml/2006/table">
            <a:tbl>
              <a:tblPr/>
              <a:tblGrid>
                <a:gridCol w="2555470">
                  <a:extLst>
                    <a:ext uri="{9D8B030D-6E8A-4147-A177-3AD203B41FA5}">
                      <a16:colId xmlns:a16="http://schemas.microsoft.com/office/drawing/2014/main" val="11095492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chemeClr val="bg1"/>
                          </a:solidFill>
                        </a:rPr>
                        <a:t>1. Obiettivo</a:t>
                      </a:r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338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/>
                        <a:t>2. Metodo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265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/>
                        <a:t>3. Beneficio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7263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/>
                        <a:t>4. Cornice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7578241"/>
                  </a:ext>
                </a:extLst>
              </a:tr>
            </a:tbl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A897A214-B951-C29D-0557-3E029E11EA0F}"/>
              </a:ext>
            </a:extLst>
          </p:cNvPr>
          <p:cNvSpPr/>
          <p:nvPr/>
        </p:nvSpPr>
        <p:spPr>
          <a:xfrm>
            <a:off x="521064" y="4826988"/>
            <a:ext cx="111498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Esempio</a:t>
            </a:r>
          </a:p>
          <a:p>
            <a:pPr algn="just"/>
            <a:r>
              <a:rPr lang="it-IT" sz="2800" dirty="0"/>
              <a:t>“Nel colloquio sono emerse difficoltà legate all’ansia, al sonno e alla sensazione di non riuscire a prendere decisioni. Per questo potrebbe essere utile affiancare al colloquio uno strumento più strutturato.”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977800B-4CA1-E4DD-A11D-26BA47683506}"/>
              </a:ext>
            </a:extLst>
          </p:cNvPr>
          <p:cNvSpPr/>
          <p:nvPr/>
        </p:nvSpPr>
        <p:spPr>
          <a:xfrm>
            <a:off x="521064" y="1159946"/>
            <a:ext cx="8269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L* </a:t>
            </a:r>
            <a:r>
              <a:rPr lang="it-IT" sz="2800" b="1" dirty="0" err="1"/>
              <a:t>psicolog</a:t>
            </a:r>
            <a:r>
              <a:rPr lang="it-IT" sz="2800" b="1" dirty="0"/>
              <a:t>* deve dire chiaramente perché propone il test</a:t>
            </a:r>
            <a:endParaRPr lang="it-IT" sz="2800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18B3C7D-488C-83FA-3DF6-2F1C7AE9CB5B}"/>
              </a:ext>
            </a:extLst>
          </p:cNvPr>
          <p:cNvSpPr/>
          <p:nvPr/>
        </p:nvSpPr>
        <p:spPr>
          <a:xfrm>
            <a:off x="521064" y="2444878"/>
            <a:ext cx="11149871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/>
              <a:t>Formula da dire: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Le propongo questo strumento per…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L’obiettivo non è darle un’etichetta ma…</a:t>
            </a:r>
          </a:p>
        </p:txBody>
      </p:sp>
    </p:spTree>
    <p:extLst>
      <p:ext uri="{BB962C8B-B14F-4D97-AF65-F5344CB8AC3E}">
        <p14:creationId xmlns:p14="http://schemas.microsoft.com/office/powerpoint/2010/main" val="15683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6EB6B7-6CA8-DA07-F124-DCF84E3398FB}"/>
              </a:ext>
            </a:extLst>
          </p:cNvPr>
          <p:cNvSpPr/>
          <p:nvPr/>
        </p:nvSpPr>
        <p:spPr>
          <a:xfrm>
            <a:off x="777240" y="206625"/>
            <a:ext cx="8013469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Come proporre il test in 4 passaggi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32AC8EC-7A5F-6E11-D4CE-3F6ABD0D8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263129"/>
              </p:ext>
            </p:extLst>
          </p:nvPr>
        </p:nvGraphicFramePr>
        <p:xfrm>
          <a:off x="9310948" y="215130"/>
          <a:ext cx="2555470" cy="2072640"/>
        </p:xfrm>
        <a:graphic>
          <a:graphicData uri="http://schemas.openxmlformats.org/drawingml/2006/table">
            <a:tbl>
              <a:tblPr/>
              <a:tblGrid>
                <a:gridCol w="2555470">
                  <a:extLst>
                    <a:ext uri="{9D8B030D-6E8A-4147-A177-3AD203B41FA5}">
                      <a16:colId xmlns:a16="http://schemas.microsoft.com/office/drawing/2014/main" val="11095492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>
                          <a:solidFill>
                            <a:schemeClr val="tx1"/>
                          </a:solidFill>
                        </a:rPr>
                        <a:t>1. Obiettivo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338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Metodo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265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/>
                        <a:t>3. Beneficio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7263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/>
                        <a:t>4. Cornice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7578241"/>
                  </a:ext>
                </a:extLst>
              </a:tr>
            </a:tbl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A897A214-B951-C29D-0557-3E029E11EA0F}"/>
              </a:ext>
            </a:extLst>
          </p:cNvPr>
          <p:cNvSpPr/>
          <p:nvPr/>
        </p:nvSpPr>
        <p:spPr>
          <a:xfrm>
            <a:off x="521064" y="4826988"/>
            <a:ext cx="111498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Esempio</a:t>
            </a:r>
          </a:p>
          <a:p>
            <a:pPr algn="just"/>
            <a:r>
              <a:rPr lang="it-IT" sz="2800" dirty="0"/>
              <a:t>“Si tratta di un questionario con alcune affermazioni. Le verrà chiesto di indicare quanto ciascuna affermazione descrive il suo modo di sentirsi in questo periodo.”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977800B-4CA1-E4DD-A11D-26BA47683506}"/>
              </a:ext>
            </a:extLst>
          </p:cNvPr>
          <p:cNvSpPr/>
          <p:nvPr/>
        </p:nvSpPr>
        <p:spPr>
          <a:xfrm>
            <a:off x="521064" y="1159946"/>
            <a:ext cx="8269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L* </a:t>
            </a:r>
            <a:r>
              <a:rPr lang="it-IT" sz="2800" b="1" dirty="0" err="1"/>
              <a:t>psicolog</a:t>
            </a:r>
            <a:r>
              <a:rPr lang="it-IT" sz="2800" b="1" dirty="0"/>
              <a:t>* deve spiegare il test in modo semplice, senza usare un linguaggio troppo tecnico.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18B3C7D-488C-83FA-3DF6-2F1C7AE9CB5B}"/>
              </a:ext>
            </a:extLst>
          </p:cNvPr>
          <p:cNvSpPr/>
          <p:nvPr/>
        </p:nvSpPr>
        <p:spPr>
          <a:xfrm>
            <a:off x="521064" y="2444878"/>
            <a:ext cx="111498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/>
              <a:t>Formula da dire: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Si tratta di un questionario…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Troverà alcune affermazioni/domande in base a come si sente abitualmente…</a:t>
            </a:r>
          </a:p>
        </p:txBody>
      </p:sp>
    </p:spTree>
    <p:extLst>
      <p:ext uri="{BB962C8B-B14F-4D97-AF65-F5344CB8AC3E}">
        <p14:creationId xmlns:p14="http://schemas.microsoft.com/office/powerpoint/2010/main" val="183202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6EB6B7-6CA8-DA07-F124-DCF84E3398FB}"/>
              </a:ext>
            </a:extLst>
          </p:cNvPr>
          <p:cNvSpPr/>
          <p:nvPr/>
        </p:nvSpPr>
        <p:spPr>
          <a:xfrm>
            <a:off x="777240" y="206625"/>
            <a:ext cx="8013469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Come proporre il test in 4 passaggi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32AC8EC-7A5F-6E11-D4CE-3F6ABD0D8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906757"/>
              </p:ext>
            </p:extLst>
          </p:nvPr>
        </p:nvGraphicFramePr>
        <p:xfrm>
          <a:off x="9310948" y="215130"/>
          <a:ext cx="2555470" cy="2072640"/>
        </p:xfrm>
        <a:graphic>
          <a:graphicData uri="http://schemas.openxmlformats.org/drawingml/2006/table">
            <a:tbl>
              <a:tblPr/>
              <a:tblGrid>
                <a:gridCol w="2555470">
                  <a:extLst>
                    <a:ext uri="{9D8B030D-6E8A-4147-A177-3AD203B41FA5}">
                      <a16:colId xmlns:a16="http://schemas.microsoft.com/office/drawing/2014/main" val="11095492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>
                          <a:solidFill>
                            <a:schemeClr val="tx1"/>
                          </a:solidFill>
                        </a:rPr>
                        <a:t>1. Obiettivo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338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Metodo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265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chemeClr val="bg1"/>
                          </a:solidFill>
                        </a:rPr>
                        <a:t>3. Beneficio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263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/>
                        <a:t>4. Cornice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7578241"/>
                  </a:ext>
                </a:extLst>
              </a:tr>
            </a:tbl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A897A214-B951-C29D-0557-3E029E11EA0F}"/>
              </a:ext>
            </a:extLst>
          </p:cNvPr>
          <p:cNvSpPr/>
          <p:nvPr/>
        </p:nvSpPr>
        <p:spPr>
          <a:xfrm>
            <a:off x="521064" y="5005556"/>
            <a:ext cx="111498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Esempio</a:t>
            </a:r>
          </a:p>
          <a:p>
            <a:pPr algn="just"/>
            <a:r>
              <a:rPr lang="it-IT" altLang="it-IT" sz="2800" dirty="0"/>
              <a:t>“Ci aiuterà a mettere ordine tra difficoltà diverse e a capire quali aspetti meritano priorità nel lavoro che potremmo fare insieme.”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977800B-4CA1-E4DD-A11D-26BA47683506}"/>
              </a:ext>
            </a:extLst>
          </p:cNvPr>
          <p:cNvSpPr/>
          <p:nvPr/>
        </p:nvSpPr>
        <p:spPr>
          <a:xfrm>
            <a:off x="521064" y="1159946"/>
            <a:ext cx="8269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L* </a:t>
            </a:r>
            <a:r>
              <a:rPr lang="it-IT" sz="2800" b="1" dirty="0" err="1"/>
              <a:t>psicolog</a:t>
            </a:r>
            <a:r>
              <a:rPr lang="it-IT" sz="2800" b="1" dirty="0"/>
              <a:t>* deve spiegare che cosa ci guadagna la persona.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18B3C7D-488C-83FA-3DF6-2F1C7AE9CB5B}"/>
              </a:ext>
            </a:extLst>
          </p:cNvPr>
          <p:cNvSpPr/>
          <p:nvPr/>
        </p:nvSpPr>
        <p:spPr>
          <a:xfrm>
            <a:off x="521064" y="2444878"/>
            <a:ext cx="111498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/>
              <a:t>Formula da dire: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Ci aiuterà a capire meglio…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Può esserci utile per…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Questo ci permette di…</a:t>
            </a:r>
          </a:p>
        </p:txBody>
      </p:sp>
    </p:spTree>
    <p:extLst>
      <p:ext uri="{BB962C8B-B14F-4D97-AF65-F5344CB8AC3E}">
        <p14:creationId xmlns:p14="http://schemas.microsoft.com/office/powerpoint/2010/main" val="132657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6EB6B7-6CA8-DA07-F124-DCF84E3398FB}"/>
              </a:ext>
            </a:extLst>
          </p:cNvPr>
          <p:cNvSpPr/>
          <p:nvPr/>
        </p:nvSpPr>
        <p:spPr>
          <a:xfrm>
            <a:off x="777240" y="206625"/>
            <a:ext cx="8013469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Come proporre il test in 4 passaggi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32AC8EC-7A5F-6E11-D4CE-3F6ABD0D8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471513"/>
              </p:ext>
            </p:extLst>
          </p:nvPr>
        </p:nvGraphicFramePr>
        <p:xfrm>
          <a:off x="9310948" y="215130"/>
          <a:ext cx="2555470" cy="2072640"/>
        </p:xfrm>
        <a:graphic>
          <a:graphicData uri="http://schemas.openxmlformats.org/drawingml/2006/table">
            <a:tbl>
              <a:tblPr/>
              <a:tblGrid>
                <a:gridCol w="2555470">
                  <a:extLst>
                    <a:ext uri="{9D8B030D-6E8A-4147-A177-3AD203B41FA5}">
                      <a16:colId xmlns:a16="http://schemas.microsoft.com/office/drawing/2014/main" val="11095492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>
                          <a:solidFill>
                            <a:schemeClr val="tx1"/>
                          </a:solidFill>
                        </a:rPr>
                        <a:t>1. Obiettivo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338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Metodo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265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>
                          <a:solidFill>
                            <a:schemeClr val="tx1"/>
                          </a:solidFill>
                        </a:rPr>
                        <a:t>3. Beneficio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7263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chemeClr val="bg1"/>
                          </a:solidFill>
                        </a:rPr>
                        <a:t>4. Cornice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578241"/>
                  </a:ext>
                </a:extLst>
              </a:tr>
            </a:tbl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A897A214-B951-C29D-0557-3E029E11EA0F}"/>
              </a:ext>
            </a:extLst>
          </p:cNvPr>
          <p:cNvSpPr/>
          <p:nvPr/>
        </p:nvSpPr>
        <p:spPr>
          <a:xfrm>
            <a:off x="521063" y="4648329"/>
            <a:ext cx="111498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Esempio</a:t>
            </a:r>
          </a:p>
          <a:p>
            <a:pPr algn="just"/>
            <a:r>
              <a:rPr lang="it-IT" sz="2800" dirty="0"/>
              <a:t>“Naturalmente – il test – non lo useremo come una verità assoluta. Lo leggeremo insieme, integrandolo con il colloquio, con la sua storia e con quello che emergerà nel percorso.”</a:t>
            </a:r>
            <a:endParaRPr lang="it-IT" altLang="it-IT" sz="280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977800B-4CA1-E4DD-A11D-26BA47683506}"/>
              </a:ext>
            </a:extLst>
          </p:cNvPr>
          <p:cNvSpPr/>
          <p:nvPr/>
        </p:nvSpPr>
        <p:spPr>
          <a:xfrm>
            <a:off x="521064" y="1159946"/>
            <a:ext cx="8269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L* </a:t>
            </a:r>
            <a:r>
              <a:rPr lang="it-IT" sz="2800" b="1" dirty="0" err="1"/>
              <a:t>psicolog</a:t>
            </a:r>
            <a:r>
              <a:rPr lang="it-IT" sz="2800" b="1" dirty="0"/>
              <a:t>* deve chiarire che il test: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18B3C7D-488C-83FA-3DF6-2F1C7AE9CB5B}"/>
              </a:ext>
            </a:extLst>
          </p:cNvPr>
          <p:cNvSpPr/>
          <p:nvPr/>
        </p:nvSpPr>
        <p:spPr>
          <a:xfrm>
            <a:off x="521063" y="2042363"/>
            <a:ext cx="111498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/>
              <a:t>non è un giudizio;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/>
              <a:t>non è un esame;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/>
              <a:t>non produce da solo una diagnosi;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/>
              <a:t>non decide al posto della persona;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/>
              <a:t>viene letto insieme al colloquio e al contesto. </a:t>
            </a:r>
          </a:p>
        </p:txBody>
      </p:sp>
    </p:spTree>
    <p:extLst>
      <p:ext uri="{BB962C8B-B14F-4D97-AF65-F5344CB8AC3E}">
        <p14:creationId xmlns:p14="http://schemas.microsoft.com/office/powerpoint/2010/main" val="106141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D5A52C-16DB-416A-9D0E-5A6CC8E2EFE3}"/>
              </a:ext>
            </a:extLst>
          </p:cNvPr>
          <p:cNvSpPr/>
          <p:nvPr/>
        </p:nvSpPr>
        <p:spPr>
          <a:xfrm>
            <a:off x="998219" y="256698"/>
            <a:ext cx="10195561" cy="1158445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Esempio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FDB0FFF-477A-4196-AFDA-701888D90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750" y="1704092"/>
            <a:ext cx="11021644" cy="453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“Le propongo questo strumento per capire meglio alcuni aspetti che sono emersi nel colloquio.”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“Si tratta di un questionario strutturato, con risposte guidate.”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“Ci aiuterà a mettere ordine tra alcune difficoltà e a capire quali aspetti meritano priorità.”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“Non è un giudizio sulla persona: lo leggeremo insieme, integrandolo con il colloquio e con il contesto.”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19B7484-483B-611F-6DFD-EF5452691D3F}"/>
              </a:ext>
            </a:extLst>
          </p:cNvPr>
          <p:cNvSpPr/>
          <p:nvPr/>
        </p:nvSpPr>
        <p:spPr>
          <a:xfrm>
            <a:off x="4752705" y="2360786"/>
            <a:ext cx="2503714" cy="669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>
                <a:sym typeface="Wingdings" panose="05000000000000000000" pitchFamily="2" charset="2"/>
              </a:rPr>
              <a:t> </a:t>
            </a:r>
            <a:r>
              <a:rPr lang="it-IT" sz="2800" b="1" dirty="0">
                <a:solidFill>
                  <a:srgbClr val="C00000"/>
                </a:solidFill>
              </a:rPr>
              <a:t>Obiettivo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206333C-5ED6-5AEC-2558-2A32CD7BA0DE}"/>
              </a:ext>
            </a:extLst>
          </p:cNvPr>
          <p:cNvSpPr/>
          <p:nvPr/>
        </p:nvSpPr>
        <p:spPr>
          <a:xfrm>
            <a:off x="9827624" y="3011762"/>
            <a:ext cx="1968136" cy="669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>
                <a:sym typeface="Wingdings" panose="05000000000000000000" pitchFamily="2" charset="2"/>
              </a:rPr>
              <a:t> </a:t>
            </a:r>
            <a:r>
              <a:rPr lang="it-IT" sz="2800" b="1" dirty="0">
                <a:solidFill>
                  <a:srgbClr val="C00000"/>
                </a:solidFill>
              </a:rPr>
              <a:t>Metodo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6527B84-AFF3-3299-A11B-B777F5C3F148}"/>
              </a:ext>
            </a:extLst>
          </p:cNvPr>
          <p:cNvSpPr/>
          <p:nvPr/>
        </p:nvSpPr>
        <p:spPr>
          <a:xfrm>
            <a:off x="3643687" y="4268583"/>
            <a:ext cx="2503714" cy="669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>
                <a:sym typeface="Wingdings" panose="05000000000000000000" pitchFamily="2" charset="2"/>
              </a:rPr>
              <a:t> </a:t>
            </a:r>
            <a:r>
              <a:rPr lang="it-IT" sz="2800" b="1" dirty="0" err="1">
                <a:solidFill>
                  <a:srgbClr val="C00000"/>
                </a:solidFill>
              </a:rPr>
              <a:t>Benificio</a:t>
            </a:r>
            <a:endParaRPr lang="it-IT" sz="2800" b="1" dirty="0">
              <a:solidFill>
                <a:srgbClr val="C00000"/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3E89279-B36F-56FC-9C4F-DB5DA2A8F0DE}"/>
              </a:ext>
            </a:extLst>
          </p:cNvPr>
          <p:cNvSpPr/>
          <p:nvPr/>
        </p:nvSpPr>
        <p:spPr>
          <a:xfrm>
            <a:off x="5775959" y="5571817"/>
            <a:ext cx="2503714" cy="669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>
                <a:sym typeface="Wingdings" panose="05000000000000000000" pitchFamily="2" charset="2"/>
              </a:rPr>
              <a:t> </a:t>
            </a:r>
            <a:r>
              <a:rPr lang="it-IT" sz="2800" b="1" dirty="0">
                <a:solidFill>
                  <a:srgbClr val="C00000"/>
                </a:solidFill>
              </a:rPr>
              <a:t>Cornice</a:t>
            </a:r>
          </a:p>
        </p:txBody>
      </p:sp>
    </p:spTree>
    <p:extLst>
      <p:ext uri="{BB962C8B-B14F-4D97-AF65-F5344CB8AC3E}">
        <p14:creationId xmlns:p14="http://schemas.microsoft.com/office/powerpoint/2010/main" val="33966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BBF643-5699-D503-5FB7-80AB591453B7}"/>
              </a:ext>
            </a:extLst>
          </p:cNvPr>
          <p:cNvSpPr/>
          <p:nvPr/>
        </p:nvSpPr>
        <p:spPr>
          <a:xfrm>
            <a:off x="998219" y="256698"/>
            <a:ext cx="10195561" cy="1158445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Gestire le obiezioni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4249D39-10FC-ABB0-08AA-E12EBCA0C964}"/>
              </a:ext>
            </a:extLst>
          </p:cNvPr>
          <p:cNvSpPr/>
          <p:nvPr/>
        </p:nvSpPr>
        <p:spPr>
          <a:xfrm>
            <a:off x="490716" y="3733412"/>
            <a:ext cx="11210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/>
              <a:t>Validare → ricollegare allo scopo → chiarire la cornice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22F672B-F9C3-24EC-C83B-16E93A6F4D2B}"/>
              </a:ext>
            </a:extLst>
          </p:cNvPr>
          <p:cNvSpPr/>
          <p:nvPr/>
        </p:nvSpPr>
        <p:spPr>
          <a:xfrm>
            <a:off x="998216" y="1889405"/>
            <a:ext cx="10195562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/>
              <a:t>Se la persona fa un’obiezione sull’uso di test,</a:t>
            </a:r>
          </a:p>
          <a:p>
            <a:pPr algn="ctr">
              <a:lnSpc>
                <a:spcPct val="150000"/>
              </a:lnSpc>
            </a:pPr>
            <a:r>
              <a:rPr lang="it-IT" sz="2800" dirty="0"/>
              <a:t> l* </a:t>
            </a:r>
            <a:r>
              <a:rPr lang="it-IT" sz="2800" dirty="0" err="1"/>
              <a:t>psicolog</a:t>
            </a:r>
            <a:r>
              <a:rPr lang="it-IT" sz="2800" dirty="0"/>
              <a:t>* deve usare tre passaggi.</a:t>
            </a:r>
          </a:p>
        </p:txBody>
      </p:sp>
    </p:spTree>
    <p:extLst>
      <p:ext uri="{BB962C8B-B14F-4D97-AF65-F5344CB8AC3E}">
        <p14:creationId xmlns:p14="http://schemas.microsoft.com/office/powerpoint/2010/main" val="390727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BBF643-5699-D503-5FB7-80AB591453B7}"/>
              </a:ext>
            </a:extLst>
          </p:cNvPr>
          <p:cNvSpPr/>
          <p:nvPr/>
        </p:nvSpPr>
        <p:spPr>
          <a:xfrm>
            <a:off x="998219" y="256698"/>
            <a:ext cx="10195561" cy="1158445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Gestire le obiezioni: se la persona fa resistenza  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4249D39-10FC-ABB0-08AA-E12EBCA0C964}"/>
              </a:ext>
            </a:extLst>
          </p:cNvPr>
          <p:cNvSpPr/>
          <p:nvPr/>
        </p:nvSpPr>
        <p:spPr>
          <a:xfrm>
            <a:off x="490716" y="2121731"/>
            <a:ext cx="11210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C00000"/>
                </a:solidFill>
              </a:rPr>
              <a:t>Possibile obiezione - 1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A09AA2-6537-2B8F-7558-21A8F25C098C}"/>
              </a:ext>
            </a:extLst>
          </p:cNvPr>
          <p:cNvSpPr/>
          <p:nvPr/>
        </p:nvSpPr>
        <p:spPr>
          <a:xfrm>
            <a:off x="490715" y="3502954"/>
            <a:ext cx="11210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Obiezione: </a:t>
            </a:r>
            <a:r>
              <a:rPr lang="it-IT" sz="2800" i="1" dirty="0"/>
              <a:t>«Quindi vuole capire se ho qualcosa che non va?»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7202EEC-6FE3-5435-DE8A-5D45A7E4827B}"/>
              </a:ext>
            </a:extLst>
          </p:cNvPr>
          <p:cNvSpPr/>
          <p:nvPr/>
        </p:nvSpPr>
        <p:spPr>
          <a:xfrm>
            <a:off x="490716" y="4363909"/>
            <a:ext cx="11210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Risposta: </a:t>
            </a:r>
            <a:r>
              <a:rPr lang="it-IT" sz="2800" dirty="0"/>
              <a:t>Capisco la preoccupazione. Non lo uso – il test – per etichettarla, ma per comprendere meglio alcuni aspetti emersi e decidere insieme come procedere.</a:t>
            </a: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393058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freesound_community-bell-ringing-6709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12085" y="7436485"/>
            <a:ext cx="487363" cy="48736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385930" y="5633113"/>
            <a:ext cx="11420140" cy="90684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1421130" y="4859772"/>
            <a:ext cx="9349740" cy="66435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Pronti? Via! (2 minuti individualmente)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85930" y="5609050"/>
            <a:ext cx="11420140" cy="906844"/>
          </a:xfrm>
          <a:prstGeom prst="rect">
            <a:avLst/>
          </a:prstGeom>
          <a:solidFill>
            <a:srgbClr val="00905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385930" y="5609050"/>
            <a:ext cx="11420140" cy="9068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4D095E32-17E7-F22F-631C-114DCCF7B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990855"/>
              </p:ext>
            </p:extLst>
          </p:nvPr>
        </p:nvGraphicFramePr>
        <p:xfrm>
          <a:off x="1066800" y="408821"/>
          <a:ext cx="10058400" cy="4145280"/>
        </p:xfrm>
        <a:graphic>
          <a:graphicData uri="http://schemas.openxmlformats.org/drawingml/2006/table">
            <a:tbl>
              <a:tblPr/>
              <a:tblGrid>
                <a:gridCol w="3578103">
                  <a:extLst>
                    <a:ext uri="{9D8B030D-6E8A-4147-A177-3AD203B41FA5}">
                      <a16:colId xmlns:a16="http://schemas.microsoft.com/office/drawing/2014/main" val="1983395388"/>
                    </a:ext>
                  </a:extLst>
                </a:gridCol>
                <a:gridCol w="6480297">
                  <a:extLst>
                    <a:ext uri="{9D8B030D-6E8A-4147-A177-3AD203B41FA5}">
                      <a16:colId xmlns:a16="http://schemas.microsoft.com/office/drawing/2014/main" val="39158741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chemeClr val="bg1"/>
                          </a:solidFill>
                        </a:rPr>
                        <a:t>Area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chemeClr val="bg1"/>
                          </a:solidFill>
                        </a:rPr>
                        <a:t>Domanda guida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864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>
                          <a:solidFill>
                            <a:schemeClr val="bg1"/>
                          </a:solidFill>
                        </a:rPr>
                        <a:t>Domanda valutativa</a:t>
                      </a:r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>
                          <a:solidFill>
                            <a:schemeClr val="bg1"/>
                          </a:solidFill>
                        </a:rPr>
                        <a:t>Perché sto usando il test?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752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>
                          <a:solidFill>
                            <a:schemeClr val="bg1"/>
                          </a:solidFill>
                        </a:rPr>
                        <a:t>Scelta dello strumento</a:t>
                      </a:r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>
                          <a:solidFill>
                            <a:schemeClr val="bg1"/>
                          </a:solidFill>
                        </a:rPr>
                        <a:t>Perché proprio questo test?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6197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>
                          <a:solidFill>
                            <a:schemeClr val="bg1"/>
                          </a:solidFill>
                        </a:rPr>
                        <a:t>Somministrazione</a:t>
                      </a:r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>
                          <a:solidFill>
                            <a:schemeClr val="bg1"/>
                          </a:solidFill>
                        </a:rPr>
                        <a:t>Il dato sarà interpretabile?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2920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 dirty="0">
                          <a:solidFill>
                            <a:schemeClr val="bg1"/>
                          </a:solidFill>
                        </a:rPr>
                        <a:t>Timing/proposta</a:t>
                      </a:r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>
                          <a:solidFill>
                            <a:schemeClr val="bg1"/>
                          </a:solidFill>
                        </a:rPr>
                        <a:t>Quando e come lo propongo?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8820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>
                          <a:solidFill>
                            <a:schemeClr val="bg1"/>
                          </a:solidFill>
                        </a:rPr>
                        <a:t>Interpretazione</a:t>
                      </a:r>
                      <a:endParaRPr lang="it-IT" sz="2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>
                          <a:solidFill>
                            <a:schemeClr val="bg1"/>
                          </a:solidFill>
                        </a:rPr>
                        <a:t>Dove finisce il dato e inizia l’inferenza?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9909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>
                          <a:solidFill>
                            <a:schemeClr val="bg1"/>
                          </a:solidFill>
                        </a:rPr>
                        <a:t>Integrazione</a:t>
                      </a:r>
                      <a:endParaRPr lang="it-IT" sz="2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>
                          <a:solidFill>
                            <a:schemeClr val="bg1"/>
                          </a:solidFill>
                        </a:rPr>
                        <a:t>Come collego test, colloquio e contesto?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6895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2800" b="1">
                          <a:solidFill>
                            <a:schemeClr val="bg1"/>
                          </a:solidFill>
                        </a:rPr>
                        <a:t>Restituzione</a:t>
                      </a:r>
                      <a:endParaRPr lang="it-IT" sz="28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>
                          <a:solidFill>
                            <a:schemeClr val="bg1"/>
                          </a:solidFill>
                        </a:rPr>
                        <a:t>Come comunico senza etichettare?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581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57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BBF643-5699-D503-5FB7-80AB591453B7}"/>
              </a:ext>
            </a:extLst>
          </p:cNvPr>
          <p:cNvSpPr/>
          <p:nvPr/>
        </p:nvSpPr>
        <p:spPr>
          <a:xfrm>
            <a:off x="998219" y="256698"/>
            <a:ext cx="10195561" cy="1158445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Gestire le obiezioni: se la persona fa resistenza  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4249D39-10FC-ABB0-08AA-E12EBCA0C964}"/>
              </a:ext>
            </a:extLst>
          </p:cNvPr>
          <p:cNvSpPr/>
          <p:nvPr/>
        </p:nvSpPr>
        <p:spPr>
          <a:xfrm>
            <a:off x="490716" y="2121731"/>
            <a:ext cx="11210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C00000"/>
                </a:solidFill>
              </a:rPr>
              <a:t>Possibile obiezione - 2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A09AA2-6537-2B8F-7558-21A8F25C098C}"/>
              </a:ext>
            </a:extLst>
          </p:cNvPr>
          <p:cNvSpPr/>
          <p:nvPr/>
        </p:nvSpPr>
        <p:spPr>
          <a:xfrm>
            <a:off x="490715" y="3502954"/>
            <a:ext cx="11210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Obiezione: </a:t>
            </a:r>
            <a:r>
              <a:rPr lang="it-IT" sz="2800" i="1" dirty="0"/>
              <a:t>«Non credo molto ai test»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7202EEC-6FE3-5435-DE8A-5D45A7E4827B}"/>
              </a:ext>
            </a:extLst>
          </p:cNvPr>
          <p:cNvSpPr/>
          <p:nvPr/>
        </p:nvSpPr>
        <p:spPr>
          <a:xfrm>
            <a:off x="490716" y="4363909"/>
            <a:ext cx="11210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Risposta: </a:t>
            </a:r>
            <a:r>
              <a:rPr lang="it-IT" sz="2800" dirty="0"/>
              <a:t>Capisco. In effetti il test da solo non basta. Per questo non lo useremo come verità assoluta, ma come uno strumento in più da integrare con il colloquio e con quello che lei mi sta raccontando.</a:t>
            </a: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36779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BBF643-5699-D503-5FB7-80AB591453B7}"/>
              </a:ext>
            </a:extLst>
          </p:cNvPr>
          <p:cNvSpPr/>
          <p:nvPr/>
        </p:nvSpPr>
        <p:spPr>
          <a:xfrm>
            <a:off x="998219" y="256698"/>
            <a:ext cx="10195561" cy="1158445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Gestire le obiezioni: se la persona fa resistenza  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4249D39-10FC-ABB0-08AA-E12EBCA0C964}"/>
              </a:ext>
            </a:extLst>
          </p:cNvPr>
          <p:cNvSpPr/>
          <p:nvPr/>
        </p:nvSpPr>
        <p:spPr>
          <a:xfrm>
            <a:off x="490716" y="2121731"/>
            <a:ext cx="11210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C00000"/>
                </a:solidFill>
              </a:rPr>
              <a:t>Possibile obiezione - 3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A09AA2-6537-2B8F-7558-21A8F25C098C}"/>
              </a:ext>
            </a:extLst>
          </p:cNvPr>
          <p:cNvSpPr/>
          <p:nvPr/>
        </p:nvSpPr>
        <p:spPr>
          <a:xfrm>
            <a:off x="490715" y="3502954"/>
            <a:ext cx="11210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Obiezione: </a:t>
            </a:r>
            <a:r>
              <a:rPr lang="it-IT" sz="2800" i="1" dirty="0"/>
              <a:t>«Non basta parlare?»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7202EEC-6FE3-5435-DE8A-5D45A7E4827B}"/>
              </a:ext>
            </a:extLst>
          </p:cNvPr>
          <p:cNvSpPr/>
          <p:nvPr/>
        </p:nvSpPr>
        <p:spPr>
          <a:xfrm>
            <a:off x="490716" y="4363909"/>
            <a:ext cx="11210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Risposta: </a:t>
            </a:r>
            <a:r>
              <a:rPr lang="it-IT" sz="2800" dirty="0"/>
              <a:t>Il colloquio resta centrale. Il questionario può aggiungere una traccia più strutturata, che ci aiuta a mettere ordine e a non perdere alcuni aspetti importanti.</a:t>
            </a: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2232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97004B-C62E-00C2-4600-7B1116DE2325}"/>
              </a:ext>
            </a:extLst>
          </p:cNvPr>
          <p:cNvSpPr/>
          <p:nvPr/>
        </p:nvSpPr>
        <p:spPr>
          <a:xfrm>
            <a:off x="777240" y="206625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Quando la proposta di usare il test funziona…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2BD8ADB-A435-190B-1E83-DF3242EA4C5D}"/>
              </a:ext>
            </a:extLst>
          </p:cNvPr>
          <p:cNvSpPr/>
          <p:nvPr/>
        </p:nvSpPr>
        <p:spPr>
          <a:xfrm>
            <a:off x="769620" y="1290357"/>
            <a:ext cx="10652760" cy="45516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Funziona se la persona capisce: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it-IT" sz="28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457200" indent="-4572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perché viene proposto il test;</a:t>
            </a:r>
          </a:p>
          <a:p>
            <a:pPr marL="457200" indent="-4572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cosa dovrà fare;</a:t>
            </a:r>
          </a:p>
          <a:p>
            <a:pPr marL="457200" indent="-4572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come verrà usato il risultato;</a:t>
            </a:r>
          </a:p>
          <a:p>
            <a:pPr marL="457200" indent="-4572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che non è un giudizio;</a:t>
            </a:r>
          </a:p>
          <a:p>
            <a:pPr marL="457200" indent="-4572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che sarà integrato con colloquio e contesto. 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62966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CD778945-9A6B-34F3-01A9-1C0B099D3360}"/>
              </a:ext>
            </a:extLst>
          </p:cNvPr>
          <p:cNvSpPr/>
          <p:nvPr/>
        </p:nvSpPr>
        <p:spPr>
          <a:xfrm>
            <a:off x="777240" y="206625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Role</a:t>
            </a: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play: Proporre un test…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8976438-BF55-22ED-AA50-4AD34F045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1267690"/>
            <a:ext cx="12185522" cy="5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995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usa_riprendiamo_tra_pochi_minut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56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chatgpt.com/backend-api/estuary/content?id=file_00000000f5c471f4b8c4120ea45893f1&amp;ts=494912&amp;p=fs&amp;cid=1&amp;sig=c570642cee195c08b8cff7b36188a2c349825bd52ef7ea5cd60139155c68ed77&amp;v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6550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72796"/>
            <a:ext cx="10881360" cy="716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latin typeface="+mj-lt"/>
                <a:ea typeface="+mj-ea"/>
                <a:cs typeface="+mj-cs"/>
              </a:rPr>
              <a:t>Perché</a:t>
            </a:r>
            <a:r>
              <a:rPr lang="en-US" sz="4000" dirty="0">
                <a:latin typeface="+mj-lt"/>
                <a:ea typeface="+mj-ea"/>
                <a:cs typeface="+mj-cs"/>
              </a:rPr>
              <a:t> </a:t>
            </a:r>
            <a:r>
              <a:rPr lang="it-IT" sz="4000" dirty="0">
                <a:latin typeface="+mj-lt"/>
                <a:ea typeface="+mj-ea"/>
                <a:cs typeface="+mj-cs"/>
              </a:rPr>
              <a:t>il</a:t>
            </a:r>
            <a:r>
              <a:rPr lang="en-US" sz="4000" dirty="0">
                <a:latin typeface="+mj-lt"/>
                <a:ea typeface="+mj-ea"/>
                <a:cs typeface="+mj-cs"/>
              </a:rPr>
              <a:t> </a:t>
            </a:r>
            <a:r>
              <a:rPr lang="en-US" sz="4000" b="1" i="1" dirty="0">
                <a:latin typeface="+mj-lt"/>
                <a:ea typeface="+mj-ea"/>
                <a:cs typeface="+mj-cs"/>
              </a:rPr>
              <a:t>B</a:t>
            </a:r>
            <a:r>
              <a:rPr lang="en-US" sz="3600" b="1" i="1" dirty="0">
                <a:latin typeface="+mj-lt"/>
                <a:ea typeface="+mj-ea"/>
                <a:cs typeface="+mj-cs"/>
              </a:rPr>
              <a:t>IG</a:t>
            </a:r>
            <a:r>
              <a:rPr lang="en-US" sz="4000" b="1" i="1" dirty="0">
                <a:latin typeface="+mj-lt"/>
                <a:ea typeface="+mj-ea"/>
                <a:cs typeface="+mj-cs"/>
              </a:rPr>
              <a:t> F</a:t>
            </a:r>
            <a:r>
              <a:rPr lang="en-US" sz="3600" b="1" i="1" dirty="0">
                <a:latin typeface="+mj-lt"/>
                <a:ea typeface="+mj-ea"/>
                <a:cs typeface="+mj-cs"/>
              </a:rPr>
              <a:t>IVE</a:t>
            </a:r>
            <a:r>
              <a:rPr lang="en-US" sz="4000" b="1" i="1" dirty="0">
                <a:latin typeface="+mj-lt"/>
                <a:ea typeface="+mj-ea"/>
                <a:cs typeface="+mj-cs"/>
              </a:rPr>
              <a:t> Q</a:t>
            </a:r>
            <a:r>
              <a:rPr lang="en-US" sz="3600" b="1" i="1" dirty="0">
                <a:latin typeface="+mj-lt"/>
                <a:ea typeface="+mj-ea"/>
                <a:cs typeface="+mj-cs"/>
              </a:rPr>
              <a:t>UESTIONNAIRE</a:t>
            </a:r>
            <a:r>
              <a:rPr lang="en-US" sz="4000" b="1" i="1" dirty="0">
                <a:latin typeface="+mj-lt"/>
                <a:ea typeface="+mj-ea"/>
                <a:cs typeface="+mj-cs"/>
              </a:rPr>
              <a:t> </a:t>
            </a:r>
            <a:r>
              <a:rPr lang="en-US" sz="4000" dirty="0">
                <a:latin typeface="+mj-lt"/>
                <a:ea typeface="+mj-ea"/>
                <a:cs typeface="+mj-cs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BFQ</a:t>
            </a:r>
            <a:r>
              <a:rPr lang="en-US" sz="4000" dirty="0">
                <a:latin typeface="+mj-lt"/>
                <a:ea typeface="+mj-ea"/>
                <a:cs typeface="+mj-cs"/>
              </a:rPr>
              <a:t>)?</a:t>
            </a:r>
          </a:p>
        </p:txBody>
      </p:sp>
      <p:sp>
        <p:nvSpPr>
          <p:cNvPr id="5" name="Shape 3"/>
          <p:cNvSpPr/>
          <p:nvPr/>
        </p:nvSpPr>
        <p:spPr>
          <a:xfrm>
            <a:off x="0" y="6556248"/>
            <a:ext cx="12191695" cy="301752"/>
          </a:xfrm>
          <a:prstGeom prst="rect">
            <a:avLst/>
          </a:prstGeom>
          <a:solidFill>
            <a:srgbClr val="A73418"/>
          </a:solidFill>
          <a:ln w="12700">
            <a:solidFill>
              <a:srgbClr val="A7341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960120" y="1505712"/>
            <a:ext cx="10469880" cy="79248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ea typeface="Arial" pitchFamily="34" charset="-122"/>
                <a:cs typeface="Arial" pitchFamily="34" charset="-120"/>
              </a:rPr>
              <a:t>Misura Cinque Grandi Fattori di personalità.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960120" y="2602230"/>
            <a:ext cx="10469880" cy="489204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ea typeface="Arial" pitchFamily="34" charset="-122"/>
                <a:cs typeface="Arial" pitchFamily="34" charset="-120"/>
              </a:rPr>
              <a:t>Traduce dimensioni generali in sottodimensioni più osservabili.</a:t>
            </a:r>
          </a:p>
        </p:txBody>
      </p:sp>
      <p:sp>
        <p:nvSpPr>
          <p:cNvPr id="12" name="Text 10"/>
          <p:cNvSpPr/>
          <p:nvPr/>
        </p:nvSpPr>
        <p:spPr>
          <a:xfrm>
            <a:off x="960120" y="3593592"/>
            <a:ext cx="10469880" cy="98755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ea typeface="Arial" pitchFamily="34" charset="-122"/>
                <a:cs typeface="Arial" pitchFamily="34" charset="-120"/>
              </a:rPr>
              <a:t>Lavora </a:t>
            </a:r>
            <a:r>
              <a:rPr lang="en-US" sz="2800" dirty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su una procedura: istruzioni, compilazione, scoring, profilo e restituzione.</a:t>
            </a:r>
          </a:p>
        </p:txBody>
      </p:sp>
      <p:sp>
        <p:nvSpPr>
          <p:cNvPr id="14" name="Text 12"/>
          <p:cNvSpPr/>
          <p:nvPr/>
        </p:nvSpPr>
        <p:spPr>
          <a:xfrm>
            <a:off x="960120" y="4581144"/>
            <a:ext cx="10469880" cy="1011936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2800" dirty="0">
                <a:ea typeface="Arial" pitchFamily="34" charset="-122"/>
                <a:cs typeface="Arial" pitchFamily="34" charset="-120"/>
              </a:rPr>
              <a:t>Mostra</a:t>
            </a:r>
            <a:r>
              <a:rPr lang="en-US" sz="2800" dirty="0">
                <a:ea typeface="Arial" pitchFamily="34" charset="-122"/>
                <a:cs typeface="Arial" pitchFamily="34" charset="-120"/>
              </a:rPr>
              <a:t> il passaggio da dato grezzo a significato psicologico.</a:t>
            </a:r>
          </a:p>
        </p:txBody>
      </p:sp>
    </p:spTree>
    <p:extLst>
      <p:ext uri="{BB962C8B-B14F-4D97-AF65-F5344CB8AC3E}">
        <p14:creationId xmlns:p14="http://schemas.microsoft.com/office/powerpoint/2010/main" val="23895657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70244"/>
            <a:ext cx="10881360" cy="8857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000" dirty="0">
                <a:solidFill>
                  <a:schemeClr val="dk1"/>
                </a:solidFill>
                <a:latin typeface="+mj-lt"/>
                <a:ea typeface="+mj-ea"/>
                <a:cs typeface="+mj-cs"/>
              </a:rPr>
              <a:t>Dalle liste di aggettivi ai questionari</a:t>
            </a:r>
          </a:p>
        </p:txBody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76518" y="1600200"/>
            <a:ext cx="5475642" cy="4480560"/>
          </a:xfrm>
          <a:prstGeom prst="roundRect">
            <a:avLst>
              <a:gd name="adj" fmla="val 1633"/>
            </a:avLst>
          </a:prstGeom>
          <a:solidFill>
            <a:srgbClr val="FAF7F3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355080" y="1600200"/>
            <a:ext cx="5577840" cy="4480560"/>
          </a:xfrm>
          <a:prstGeom prst="roundRect">
            <a:avLst>
              <a:gd name="adj" fmla="val 1633"/>
            </a:avLst>
          </a:prstGeom>
          <a:solidFill>
            <a:srgbClr val="FAF7F3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1554479"/>
            <a:ext cx="4617720" cy="5760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Liste di aggettivi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6835140" y="1675682"/>
            <a:ext cx="4617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Questionari articolati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76518" y="2159773"/>
            <a:ext cx="5475642" cy="679529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Facili</a:t>
            </a: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e rapide da usare.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76518" y="2839302"/>
            <a:ext cx="5475642" cy="7668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Utili</a:t>
            </a: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per individuare marker caratteristici dei tratti.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76518" y="3760337"/>
            <a:ext cx="5475642" cy="1243584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Rischiano</a:t>
            </a: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però di non cogliere tutte le sfumature di una dimensione.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376518" y="5003922"/>
            <a:ext cx="5475642" cy="107683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Non sempre permettono una </a:t>
            </a:r>
            <a:r>
              <a:rPr lang="en-US" sz="28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misura</a:t>
            </a: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completa</a:t>
            </a: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della personalità.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6355080" y="2254130"/>
            <a:ext cx="5577840" cy="720856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Permettono</a:t>
            </a: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di descrivere aspetti più specifici.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6355080" y="3052575"/>
            <a:ext cx="5577840" cy="933584"/>
          </a:xfrm>
          <a:prstGeom prst="rect">
            <a:avLst/>
          </a:prstGeom>
          <a:noFill/>
          <a:ln/>
        </p:spPr>
        <p:txBody>
          <a:bodyPr wrap="square" rtlCol="0" anchor="ctr">
            <a:normAutofit lnSpcReduction="10000"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Collegano</a:t>
            </a: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dimensioni generali e sottodimensioni.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6355080" y="3986159"/>
            <a:ext cx="5577840" cy="862583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Consentono</a:t>
            </a: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una misurazione più strutturata.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6355080" y="5069206"/>
            <a:ext cx="5577840" cy="76648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Richiedono</a:t>
            </a:r>
            <a:r>
              <a:rPr lang="en-US" sz="28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maggiore attenzione a scoring, norme e interpretazione.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65370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777240" y="210312"/>
            <a:ext cx="10652760" cy="7498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5" name="Text 3"/>
          <p:cNvSpPr/>
          <p:nvPr/>
        </p:nvSpPr>
        <p:spPr>
          <a:xfrm>
            <a:off x="868680" y="274320"/>
            <a:ext cx="104698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è costruito </a:t>
            </a:r>
            <a:r>
              <a:rPr lang="en-US" sz="4000" dirty="0" err="1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</a:t>
            </a: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punteggio</a:t>
            </a: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BFQ?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94360" y="1198047"/>
            <a:ext cx="2743200" cy="5053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92D1D"/>
                </a:solidFill>
              </a:rPr>
              <a:t>Struttura gerarchica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91540" y="1932570"/>
            <a:ext cx="2011680" cy="640080"/>
          </a:xfrm>
          <a:prstGeom prst="rect">
            <a:avLst/>
          </a:prstGeom>
          <a:solidFill>
            <a:srgbClr val="A92D1D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DIMENSIONE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1671021" y="2629506"/>
            <a:ext cx="500679" cy="732724"/>
          </a:xfrm>
          <a:prstGeom prst="downArrow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4904" y="3383280"/>
            <a:ext cx="3090672" cy="954114"/>
          </a:xfrm>
          <a:prstGeom prst="rect">
            <a:avLst/>
          </a:prstGeom>
          <a:solidFill>
            <a:srgbClr val="006B3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2 SOTTODIMENSIONI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1668780" y="4367626"/>
            <a:ext cx="502920" cy="926432"/>
          </a:xfrm>
          <a:prstGeom prst="downArrow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5318574"/>
            <a:ext cx="2606040" cy="872280"/>
          </a:xfrm>
          <a:prstGeom prst="rect">
            <a:avLst/>
          </a:prstGeom>
          <a:solidFill>
            <a:srgbClr val="444444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12 ITEM PER SOTTOSCALA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3931920" y="1554480"/>
            <a:ext cx="3108960" cy="1828800"/>
          </a:xfrm>
          <a:prstGeom prst="roundRect">
            <a:avLst>
              <a:gd name="adj" fmla="val 4000"/>
            </a:avLst>
          </a:prstGeom>
          <a:solidFill>
            <a:srgbClr val="FFF6E5"/>
          </a:solidFill>
          <a:ln w="10160">
            <a:solidFill>
              <a:srgbClr val="CCCC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41648" y="1664208"/>
            <a:ext cx="2889504" cy="23774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 in senso positivo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4244071" y="2063782"/>
            <a:ext cx="2484658" cy="1298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Metà delle affermazioni è formulata in modo coerente con il nome della scala.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7406640" y="1554480"/>
            <a:ext cx="3108960" cy="1828800"/>
          </a:xfrm>
          <a:prstGeom prst="roundRect">
            <a:avLst>
              <a:gd name="adj" fmla="val 4000"/>
            </a:avLst>
          </a:prstGeom>
          <a:solidFill>
            <a:srgbClr val="DDEEFF"/>
          </a:solidFill>
          <a:ln w="10160">
            <a:solidFill>
              <a:srgbClr val="CCCCC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16368" y="1664208"/>
            <a:ext cx="2889504" cy="23774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 in senso negativo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7636316" y="2063782"/>
            <a:ext cx="2649608" cy="1298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L’altra metà è formulata in direzione opposta e richiede ricodifica nel conteggio.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5897880" y="3669882"/>
            <a:ext cx="3497132" cy="4659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</a:rPr>
              <a:t>Perché è importante?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4069080" y="4434840"/>
            <a:ext cx="6675120" cy="16371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Controlla</a:t>
            </a:r>
            <a:r>
              <a:rPr lang="en-US" sz="2400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 possibili effetti di risposta automatica;</a:t>
            </a:r>
            <a:endParaRPr lang="en-U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Obbliga</a:t>
            </a:r>
            <a:r>
              <a:rPr lang="en-US" sz="2400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 a gestire correttamente gli item inversi;</a:t>
            </a:r>
            <a:endParaRPr lang="en-U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Rende</a:t>
            </a:r>
            <a:r>
              <a:rPr lang="en-US" sz="2400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 lo scoring una procedura, non una semplice somma.</a:t>
            </a:r>
            <a:endParaRPr lang="en-US" sz="2400" dirty="0"/>
          </a:p>
        </p:txBody>
      </p:sp>
      <p:sp>
        <p:nvSpPr>
          <p:cNvPr id="22" name="Text 30"/>
          <p:cNvSpPr/>
          <p:nvPr/>
        </p:nvSpPr>
        <p:spPr>
          <a:xfrm>
            <a:off x="1165860" y="6345618"/>
            <a:ext cx="9875520" cy="4149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92D1D"/>
                </a:solidFill>
              </a:rPr>
              <a:t>132 item totali: due sottodimensioni per ciascun fattore + scala 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530352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E — Energia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698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F6F6F"/>
                </a:solidFill>
                <a:ea typeface="Arial" pitchFamily="34" charset="-122"/>
                <a:cs typeface="Arial" pitchFamily="34" charset="-120"/>
              </a:rPr>
              <a:t>Dimensione principale e sottodimensioni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94360" y="1298448"/>
            <a:ext cx="10881360" cy="0"/>
          </a:xfrm>
          <a:prstGeom prst="line">
            <a:avLst/>
          </a:prstGeom>
          <a:noFill/>
          <a:ln w="12700">
            <a:solidFill>
              <a:srgbClr val="E7E1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79784" y="1554480"/>
            <a:ext cx="11247120" cy="960120"/>
          </a:xfrm>
          <a:prstGeom prst="roundRect">
            <a:avLst>
              <a:gd name="adj" fmla="val 7619"/>
            </a:avLst>
          </a:prstGeom>
          <a:solidFill>
            <a:srgbClr val="F6EFE8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8384" y="173736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alti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2637184" y="1627632"/>
            <a:ext cx="850392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sé come dinamici, attivi, energici, dominanti e loquaci.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08384" y="2084832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bassi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2637184" y="1993392"/>
            <a:ext cx="9448800" cy="402336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sé come poco dinamici, poco attivi, poco energici, sottomessi o taciturni.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77240" y="283464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6F6F6F"/>
                </a:solidFill>
              </a:rPr>
              <a:t>Sottodimensione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063240" y="2834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6F6F6F"/>
                </a:solidFill>
              </a:rPr>
              <a:t>Cosa coglie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7360920" y="2834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6F6F6F"/>
                </a:solidFill>
              </a:rPr>
              <a:t>Esempio di item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685800" y="3246120"/>
            <a:ext cx="10972800" cy="9601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447288"/>
            <a:ext cx="2011680" cy="3931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a typeface="Arial" pitchFamily="34" charset="-122"/>
                <a:cs typeface="Arial" pitchFamily="34" charset="-120"/>
              </a:rPr>
              <a:t>Dinamismo (Di)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3063240" y="3383280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Comportamenti energici e dinamici, facilità di parola, entusiasmo.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360920" y="3410712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“Mi sembra di essere una persona attiva e vigorosa”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85800" y="4434840"/>
            <a:ext cx="10972800" cy="9601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463600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a typeface="Arial" pitchFamily="34" charset="-122"/>
                <a:cs typeface="Arial" pitchFamily="34" charset="-120"/>
              </a:rPr>
              <a:t>Dominanza (Do)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3063240" y="4572000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Capacità di imporsi, primeggiare e far valere la propria influenza sugli altri.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360920" y="4599432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“Generalmente tendo ad impormi piuttosto che accondiscendere”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9328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freesound_community-bell-ringing-6709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12085" y="7436485"/>
            <a:ext cx="487363" cy="48736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385930" y="5633113"/>
            <a:ext cx="11420140" cy="90684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85930" y="5609050"/>
            <a:ext cx="11420140" cy="906844"/>
          </a:xfrm>
          <a:prstGeom prst="rect">
            <a:avLst/>
          </a:prstGeom>
          <a:solidFill>
            <a:srgbClr val="00905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385930" y="5609050"/>
            <a:ext cx="11420140" cy="9068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85182D59-C64A-62AE-C0E3-94AB61F11324}"/>
              </a:ext>
            </a:extLst>
          </p:cNvPr>
          <p:cNvSpPr txBox="1">
            <a:spLocks/>
          </p:cNvSpPr>
          <p:nvPr/>
        </p:nvSpPr>
        <p:spPr>
          <a:xfrm>
            <a:off x="1659636" y="4826436"/>
            <a:ext cx="8580120" cy="66435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Pronti? Via! (4 minuti a coppie)</a:t>
            </a:r>
          </a:p>
        </p:txBody>
      </p:sp>
      <p:sp>
        <p:nvSpPr>
          <p:cNvPr id="9" name="Rettangolo 8"/>
          <p:cNvSpPr/>
          <p:nvPr/>
        </p:nvSpPr>
        <p:spPr>
          <a:xfrm>
            <a:off x="595507" y="1144302"/>
            <a:ext cx="112105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>
                <a:solidFill>
                  <a:schemeClr val="bg1"/>
                </a:solidFill>
              </a:rPr>
              <a:t>Cosa fare?</a:t>
            </a:r>
          </a:p>
          <a:p>
            <a:pPr marL="514350" indent="-514350" algn="ctr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it-IT" sz="2800" dirty="0">
                <a:solidFill>
                  <a:schemeClr val="bg1"/>
                </a:solidFill>
              </a:rPr>
              <a:t>Quale area avete scelto.</a:t>
            </a:r>
          </a:p>
          <a:p>
            <a:pPr marL="514350" indent="-514350" algn="ctr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it-IT" sz="2800" dirty="0">
                <a:solidFill>
                  <a:schemeClr val="bg1"/>
                </a:solidFill>
              </a:rPr>
              <a:t>Spiegate in una frase perché l’avete scelta.</a:t>
            </a:r>
          </a:p>
          <a:p>
            <a:pPr marL="514350" indent="-514350" algn="ctr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it-IT" sz="2800" dirty="0">
                <a:solidFill>
                  <a:schemeClr val="bg1"/>
                </a:solidFill>
              </a:rPr>
              <a:t>Scegliete insieme una sola parola chiave da portare al gruppo.</a:t>
            </a:r>
          </a:p>
        </p:txBody>
      </p:sp>
    </p:spTree>
    <p:extLst>
      <p:ext uri="{BB962C8B-B14F-4D97-AF65-F5344CB8AC3E}">
        <p14:creationId xmlns:p14="http://schemas.microsoft.com/office/powerpoint/2010/main" val="352474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4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40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A — Amicalità</a:t>
            </a:r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698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6F6F6F"/>
                </a:solidFill>
                <a:ea typeface="Arial" pitchFamily="34" charset="-122"/>
                <a:cs typeface="Arial" pitchFamily="34" charset="-120"/>
              </a:rPr>
              <a:t>Dimensione principale e sottodimensioni</a:t>
            </a:r>
          </a:p>
        </p:txBody>
      </p:sp>
      <p:sp>
        <p:nvSpPr>
          <p:cNvPr id="4" name="Shape 2"/>
          <p:cNvSpPr/>
          <p:nvPr/>
        </p:nvSpPr>
        <p:spPr>
          <a:xfrm>
            <a:off x="594360" y="1298448"/>
            <a:ext cx="10881360" cy="0"/>
          </a:xfrm>
          <a:prstGeom prst="line">
            <a:avLst/>
          </a:prstGeom>
          <a:noFill/>
          <a:ln w="12700">
            <a:solidFill>
              <a:srgbClr val="E7E1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554480"/>
            <a:ext cx="11201400" cy="960120"/>
          </a:xfrm>
          <a:prstGeom prst="roundRect">
            <a:avLst>
              <a:gd name="adj" fmla="val 7619"/>
            </a:avLst>
          </a:prstGeom>
          <a:solidFill>
            <a:srgbClr val="F6EFE8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64592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alti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2743200" y="1561239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sé come cooperativi, cordiali, altruisti, amichevoli, generosi ed empatici.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914400" y="1963575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bassi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2743199" y="1993392"/>
            <a:ext cx="9037983" cy="45720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sé come poco cooperativi, poco cordiali, poco altruisti, poco amichevoli o poco empatici.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77240" y="283464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6F6F6F"/>
                </a:solidFill>
              </a:rPr>
              <a:t>Sottodimensione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063240" y="2834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6F6F6F"/>
                </a:solidFill>
              </a:rPr>
              <a:t>Cosa coglie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7360920" y="2834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6F6F6F"/>
                </a:solidFill>
              </a:rPr>
              <a:t>Esempio di item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685800" y="3154047"/>
            <a:ext cx="10972800" cy="1156467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276397"/>
            <a:ext cx="4108174" cy="74040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Cooperatività</a:t>
            </a:r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/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Empatia</a:t>
            </a:r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(Cp)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3079474" y="3041458"/>
            <a:ext cx="3886200" cy="1332867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Capire e venire incontro alle necessità e agli stati di bisogno degli altri.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360920" y="3070860"/>
            <a:ext cx="3886200" cy="127406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“Se necessario non mi tiro indietro dal dare un aiuto a sconosciuti”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85800" y="4605508"/>
            <a:ext cx="10972800" cy="1374668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4636007"/>
            <a:ext cx="2875722" cy="1181697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Cordialità</a:t>
            </a:r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/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Atteggiamento</a:t>
            </a:r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amichevole (Co)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3154680" y="4560421"/>
            <a:ext cx="3886200" cy="1332867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Affabilità, fiducia e apertura verso gli altri.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406640" y="4589822"/>
            <a:ext cx="3886200" cy="1274064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“Ritengo che in ogni persona ci sia qualcosa di buono”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29732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 — Coscienziosità</a:t>
            </a:r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698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6F6F6F"/>
                </a:solidFill>
                <a:ea typeface="Arial" pitchFamily="34" charset="-122"/>
                <a:cs typeface="Arial" pitchFamily="34" charset="-120"/>
              </a:rPr>
              <a:t>Dimensione principale e sottodimensioni</a:t>
            </a:r>
          </a:p>
        </p:txBody>
      </p:sp>
      <p:sp>
        <p:nvSpPr>
          <p:cNvPr id="4" name="Shape 2"/>
          <p:cNvSpPr/>
          <p:nvPr/>
        </p:nvSpPr>
        <p:spPr>
          <a:xfrm>
            <a:off x="594360" y="1298448"/>
            <a:ext cx="10881360" cy="0"/>
          </a:xfrm>
          <a:prstGeom prst="line">
            <a:avLst/>
          </a:prstGeom>
          <a:noFill/>
          <a:ln w="12700">
            <a:solidFill>
              <a:srgbClr val="E7E1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554480"/>
            <a:ext cx="10972800" cy="960120"/>
          </a:xfrm>
          <a:prstGeom prst="roundRect">
            <a:avLst>
              <a:gd name="adj" fmla="val 7619"/>
            </a:avLst>
          </a:prstGeom>
          <a:solidFill>
            <a:srgbClr val="F6EFE8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618488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alti</a:t>
            </a:r>
          </a:p>
        </p:txBody>
      </p:sp>
      <p:sp>
        <p:nvSpPr>
          <p:cNvPr id="9" name="Text 7"/>
          <p:cNvSpPr/>
          <p:nvPr/>
        </p:nvSpPr>
        <p:spPr>
          <a:xfrm>
            <a:off x="2743200" y="1552194"/>
            <a:ext cx="8503920" cy="420624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sé come riflessivi, scrupolosi, ordinati, accurati e perseveranti.</a:t>
            </a:r>
          </a:p>
        </p:txBody>
      </p:sp>
      <p:sp>
        <p:nvSpPr>
          <p:cNvPr id="10" name="Text 8"/>
          <p:cNvSpPr/>
          <p:nvPr/>
        </p:nvSpPr>
        <p:spPr>
          <a:xfrm>
            <a:off x="914400" y="1952244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bassi</a:t>
            </a:r>
          </a:p>
        </p:txBody>
      </p:sp>
      <p:sp>
        <p:nvSpPr>
          <p:cNvPr id="11" name="Text 9"/>
          <p:cNvSpPr/>
          <p:nvPr/>
        </p:nvSpPr>
        <p:spPr>
          <a:xfrm>
            <a:off x="2743200" y="1993392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sé come poco riflessivi, poco scrupolosi, poco ordinati, </a:t>
            </a:r>
            <a:r>
              <a:rPr lang="en-US" sz="20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poco</a:t>
            </a: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it-IT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accurati</a:t>
            </a: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       o poco perseveranti.</a:t>
            </a:r>
          </a:p>
        </p:txBody>
      </p:sp>
      <p:sp>
        <p:nvSpPr>
          <p:cNvPr id="12" name="Text 10"/>
          <p:cNvSpPr/>
          <p:nvPr/>
        </p:nvSpPr>
        <p:spPr>
          <a:xfrm>
            <a:off x="777240" y="283464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6F6F6F"/>
                </a:solidFill>
              </a:rPr>
              <a:t>Sottodimensione</a:t>
            </a:r>
          </a:p>
        </p:txBody>
      </p:sp>
      <p:sp>
        <p:nvSpPr>
          <p:cNvPr id="13" name="Text 11"/>
          <p:cNvSpPr/>
          <p:nvPr/>
        </p:nvSpPr>
        <p:spPr>
          <a:xfrm>
            <a:off x="3063240" y="2834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6F6F6F"/>
                </a:solidFill>
              </a:rPr>
              <a:t>Cosa coglie</a:t>
            </a:r>
          </a:p>
        </p:txBody>
      </p:sp>
      <p:sp>
        <p:nvSpPr>
          <p:cNvPr id="14" name="Text 12"/>
          <p:cNvSpPr/>
          <p:nvPr/>
        </p:nvSpPr>
        <p:spPr>
          <a:xfrm>
            <a:off x="7360920" y="2834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6F6F6F"/>
                </a:solidFill>
              </a:rPr>
              <a:t>Esempio di item</a:t>
            </a:r>
          </a:p>
        </p:txBody>
      </p:sp>
      <p:sp>
        <p:nvSpPr>
          <p:cNvPr id="15" name="Shape 13"/>
          <p:cNvSpPr/>
          <p:nvPr/>
        </p:nvSpPr>
        <p:spPr>
          <a:xfrm>
            <a:off x="685800" y="3246120"/>
            <a:ext cx="10972800" cy="9601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351276"/>
            <a:ext cx="2011680" cy="749808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Scrupolosità (Sc)</a:t>
            </a:r>
          </a:p>
        </p:txBody>
      </p:sp>
      <p:sp>
        <p:nvSpPr>
          <p:cNvPr id="17" name="Text 15"/>
          <p:cNvSpPr/>
          <p:nvPr/>
        </p:nvSpPr>
        <p:spPr>
          <a:xfrm>
            <a:off x="3063240" y="3383280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Affidabilità, cura dei particolari, amore per l’ordine.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360920" y="3410712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“Di solito curo ogni cosa nei minimi particolari”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85800" y="4434840"/>
            <a:ext cx="10972800" cy="9601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4535424"/>
            <a:ext cx="2011680" cy="75895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Perseveranza (Pe)</a:t>
            </a:r>
          </a:p>
        </p:txBody>
      </p:sp>
      <p:sp>
        <p:nvSpPr>
          <p:cNvPr id="21" name="Text 19"/>
          <p:cNvSpPr/>
          <p:nvPr/>
        </p:nvSpPr>
        <p:spPr>
          <a:xfrm>
            <a:off x="3063240" y="4572000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Persistenza e tenacia nel portare a termine compiti e impegni.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360920" y="4599432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“Porto fino in fondo le decisioni che ho preso”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8908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S — Stabilità emotiva</a:t>
            </a:r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698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6F6F6F"/>
                </a:solidFill>
                <a:ea typeface="Arial" pitchFamily="34" charset="-122"/>
                <a:cs typeface="Arial" pitchFamily="34" charset="-120"/>
              </a:rPr>
              <a:t>Dimensione principale e sottodimensioni</a:t>
            </a:r>
          </a:p>
        </p:txBody>
      </p:sp>
      <p:sp>
        <p:nvSpPr>
          <p:cNvPr id="4" name="Shape 2"/>
          <p:cNvSpPr/>
          <p:nvPr/>
        </p:nvSpPr>
        <p:spPr>
          <a:xfrm>
            <a:off x="594360" y="1298448"/>
            <a:ext cx="10881360" cy="0"/>
          </a:xfrm>
          <a:prstGeom prst="line">
            <a:avLst/>
          </a:prstGeom>
          <a:noFill/>
          <a:ln w="12700">
            <a:solidFill>
              <a:srgbClr val="E7E1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66532" y="1554480"/>
            <a:ext cx="11247120" cy="1051560"/>
          </a:xfrm>
          <a:prstGeom prst="roundRect">
            <a:avLst>
              <a:gd name="adj" fmla="val 7619"/>
            </a:avLst>
          </a:prstGeom>
          <a:solidFill>
            <a:srgbClr val="F6EFE8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95132" y="1655462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alti</a:t>
            </a:r>
          </a:p>
        </p:txBody>
      </p:sp>
      <p:sp>
        <p:nvSpPr>
          <p:cNvPr id="9" name="Text 7"/>
          <p:cNvSpPr/>
          <p:nvPr/>
        </p:nvSpPr>
        <p:spPr>
          <a:xfrm>
            <a:off x="2623932" y="1627632"/>
            <a:ext cx="8915400" cy="45720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sé come poco ansiosi, poco vulnerabili, poco emotivi, poco impulsivi e poco irritabili.</a:t>
            </a:r>
          </a:p>
        </p:txBody>
      </p:sp>
      <p:sp>
        <p:nvSpPr>
          <p:cNvPr id="10" name="Text 8"/>
          <p:cNvSpPr/>
          <p:nvPr/>
        </p:nvSpPr>
        <p:spPr>
          <a:xfrm>
            <a:off x="795132" y="2176272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bassi</a:t>
            </a:r>
          </a:p>
        </p:txBody>
      </p:sp>
      <p:sp>
        <p:nvSpPr>
          <p:cNvPr id="11" name="Text 9"/>
          <p:cNvSpPr/>
          <p:nvPr/>
        </p:nvSpPr>
        <p:spPr>
          <a:xfrm>
            <a:off x="2623932" y="2099740"/>
            <a:ext cx="9448800" cy="451833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sé come più ansiosi, vulnerabili, emotivi, impulsivi, impazienti o irritabili.</a:t>
            </a:r>
          </a:p>
        </p:txBody>
      </p:sp>
      <p:sp>
        <p:nvSpPr>
          <p:cNvPr id="12" name="Text 10"/>
          <p:cNvSpPr/>
          <p:nvPr/>
        </p:nvSpPr>
        <p:spPr>
          <a:xfrm>
            <a:off x="777240" y="283464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6F6F6F"/>
                </a:solidFill>
              </a:rPr>
              <a:t>Sottodimensione</a:t>
            </a:r>
          </a:p>
        </p:txBody>
      </p:sp>
      <p:sp>
        <p:nvSpPr>
          <p:cNvPr id="13" name="Text 11"/>
          <p:cNvSpPr/>
          <p:nvPr/>
        </p:nvSpPr>
        <p:spPr>
          <a:xfrm>
            <a:off x="3063240" y="2834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6F6F6F"/>
                </a:solidFill>
              </a:rPr>
              <a:t>Cosa coglie</a:t>
            </a:r>
          </a:p>
        </p:txBody>
      </p:sp>
      <p:sp>
        <p:nvSpPr>
          <p:cNvPr id="14" name="Text 12"/>
          <p:cNvSpPr/>
          <p:nvPr/>
        </p:nvSpPr>
        <p:spPr>
          <a:xfrm>
            <a:off x="7360920" y="2834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6F6F6F"/>
                </a:solidFill>
              </a:rPr>
              <a:t>Esempio di item</a:t>
            </a:r>
          </a:p>
        </p:txBody>
      </p:sp>
      <p:sp>
        <p:nvSpPr>
          <p:cNvPr id="15" name="Shape 13"/>
          <p:cNvSpPr/>
          <p:nvPr/>
        </p:nvSpPr>
        <p:spPr>
          <a:xfrm>
            <a:off x="685800" y="3246119"/>
            <a:ext cx="10972800" cy="1349603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447287"/>
            <a:ext cx="2011680" cy="1011275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Controllo dell’emozione (Ce)</a:t>
            </a:r>
          </a:p>
        </p:txBody>
      </p:sp>
      <p:sp>
        <p:nvSpPr>
          <p:cNvPr id="17" name="Text 15"/>
          <p:cNvSpPr/>
          <p:nvPr/>
        </p:nvSpPr>
        <p:spPr>
          <a:xfrm>
            <a:off x="3063240" y="3610024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Controllo degli stati di tensione collegati all’esperienza emotiva.</a:t>
            </a:r>
          </a:p>
        </p:txBody>
      </p:sp>
      <p:sp>
        <p:nvSpPr>
          <p:cNvPr id="18" name="Text 16"/>
          <p:cNvSpPr/>
          <p:nvPr/>
        </p:nvSpPr>
        <p:spPr>
          <a:xfrm>
            <a:off x="7360920" y="3623740"/>
            <a:ext cx="4114800" cy="5943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“Di solito non mi capita di reagire in maniera esagerata anche a forti emozioni”</a:t>
            </a:r>
          </a:p>
        </p:txBody>
      </p:sp>
      <p:sp>
        <p:nvSpPr>
          <p:cNvPr id="19" name="Shape 17"/>
          <p:cNvSpPr/>
          <p:nvPr/>
        </p:nvSpPr>
        <p:spPr>
          <a:xfrm>
            <a:off x="685800" y="4897475"/>
            <a:ext cx="10972800" cy="1228608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5098643"/>
            <a:ext cx="2011680" cy="8913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Controllo degli impulsi (Ci)</a:t>
            </a:r>
          </a:p>
        </p:txBody>
      </p:sp>
      <p:sp>
        <p:nvSpPr>
          <p:cNvPr id="21" name="Text 19"/>
          <p:cNvSpPr/>
          <p:nvPr/>
        </p:nvSpPr>
        <p:spPr>
          <a:xfrm>
            <a:off x="3063240" y="5034635"/>
            <a:ext cx="3886200" cy="955348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Controllo del comportamento in situazioni di disagio, conflitto o pericolo.</a:t>
            </a:r>
          </a:p>
        </p:txBody>
      </p:sp>
      <p:sp>
        <p:nvSpPr>
          <p:cNvPr id="22" name="Text 20"/>
          <p:cNvSpPr/>
          <p:nvPr/>
        </p:nvSpPr>
        <p:spPr>
          <a:xfrm>
            <a:off x="7360920" y="5062067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“Di solito non perdo la calma”</a:t>
            </a:r>
          </a:p>
        </p:txBody>
      </p:sp>
    </p:spTree>
    <p:extLst>
      <p:ext uri="{BB962C8B-B14F-4D97-AF65-F5344CB8AC3E}">
        <p14:creationId xmlns:p14="http://schemas.microsoft.com/office/powerpoint/2010/main" val="13356879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M — Apertura mentale</a:t>
            </a:r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698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6F6F6F"/>
                </a:solidFill>
                <a:ea typeface="Arial" pitchFamily="34" charset="-122"/>
                <a:cs typeface="Arial" pitchFamily="34" charset="-120"/>
              </a:rPr>
              <a:t>Dimensione principale e sottodimensioni</a:t>
            </a:r>
          </a:p>
        </p:txBody>
      </p:sp>
      <p:sp>
        <p:nvSpPr>
          <p:cNvPr id="4" name="Shape 2"/>
          <p:cNvSpPr/>
          <p:nvPr/>
        </p:nvSpPr>
        <p:spPr>
          <a:xfrm>
            <a:off x="594360" y="1298448"/>
            <a:ext cx="10881360" cy="0"/>
          </a:xfrm>
          <a:prstGeom prst="line">
            <a:avLst/>
          </a:prstGeom>
          <a:noFill/>
          <a:ln w="12700">
            <a:solidFill>
              <a:srgbClr val="E7E1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452846" y="1540762"/>
            <a:ext cx="11247120" cy="1453896"/>
          </a:xfrm>
          <a:prstGeom prst="roundRect">
            <a:avLst>
              <a:gd name="adj" fmla="val 7619"/>
            </a:avLst>
          </a:prstGeom>
          <a:solidFill>
            <a:srgbClr val="F6EFE8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1446" y="1553824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alti</a:t>
            </a:r>
          </a:p>
        </p:txBody>
      </p:sp>
      <p:sp>
        <p:nvSpPr>
          <p:cNvPr id="9" name="Text 7"/>
          <p:cNvSpPr/>
          <p:nvPr/>
        </p:nvSpPr>
        <p:spPr>
          <a:xfrm>
            <a:off x="2510246" y="1613914"/>
            <a:ext cx="9448800" cy="578029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</a:t>
            </a:r>
            <a:r>
              <a:rPr lang="en-US" sz="20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sé</a:t>
            </a: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come informati, interessati a esperienze nuove e aperti a culture diverse.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1446" y="2293186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bassi</a:t>
            </a:r>
          </a:p>
        </p:txBody>
      </p:sp>
      <p:sp>
        <p:nvSpPr>
          <p:cNvPr id="11" name="Text 9"/>
          <p:cNvSpPr/>
          <p:nvPr/>
        </p:nvSpPr>
        <p:spPr>
          <a:xfrm>
            <a:off x="2510246" y="2371565"/>
            <a:ext cx="9418320" cy="420624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Descrizione di sé come poco interessati alle novità, meno informati o più refrattari al contatto con culture e usanze diverse.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77240" y="30959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6F6F6F"/>
                </a:solidFill>
              </a:rPr>
              <a:t>Sottodimensione</a:t>
            </a:r>
          </a:p>
        </p:txBody>
      </p:sp>
      <p:sp>
        <p:nvSpPr>
          <p:cNvPr id="13" name="Text 11"/>
          <p:cNvSpPr/>
          <p:nvPr/>
        </p:nvSpPr>
        <p:spPr>
          <a:xfrm>
            <a:off x="3063240" y="30959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6F6F6F"/>
                </a:solidFill>
              </a:rPr>
              <a:t>Cosa coglie</a:t>
            </a:r>
          </a:p>
        </p:txBody>
      </p:sp>
      <p:sp>
        <p:nvSpPr>
          <p:cNvPr id="14" name="Text 12"/>
          <p:cNvSpPr/>
          <p:nvPr/>
        </p:nvSpPr>
        <p:spPr>
          <a:xfrm>
            <a:off x="7360920" y="30959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6F6F6F"/>
                </a:solidFill>
              </a:rPr>
              <a:t>Esempio di item</a:t>
            </a:r>
          </a:p>
        </p:txBody>
      </p:sp>
      <p:sp>
        <p:nvSpPr>
          <p:cNvPr id="15" name="Shape 13"/>
          <p:cNvSpPr/>
          <p:nvPr/>
        </p:nvSpPr>
        <p:spPr>
          <a:xfrm>
            <a:off x="664029" y="3433570"/>
            <a:ext cx="10972800" cy="1156717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6909" y="3671969"/>
            <a:ext cx="2011680" cy="649225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Apertura alla cultura (Ac)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3041469" y="3767327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Interesse per informazione, lettura, conoscenza e aggiornamento culturale.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589520" y="3671969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“Sono sempre informato su quello che accade nel mondo”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85800" y="4910980"/>
            <a:ext cx="10972800" cy="1202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5354468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Apertura all’esperienza (Ae)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3063240" y="5094514"/>
            <a:ext cx="3886200" cy="817738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Disposizione favorevole verso novità, prospettive diverse, valori e stili di vita differenti.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761515" y="5206203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“Ogni novità mi affascina”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76980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Scala L — Lie</a:t>
            </a:r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698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6F6F6F"/>
                </a:solidFill>
                <a:ea typeface="Arial" pitchFamily="34" charset="-122"/>
                <a:cs typeface="Arial" pitchFamily="34" charset="-120"/>
              </a:rPr>
              <a:t>Stile di risposta e immagine di sé</a:t>
            </a:r>
          </a:p>
        </p:txBody>
      </p:sp>
      <p:sp>
        <p:nvSpPr>
          <p:cNvPr id="4" name="Shape 2"/>
          <p:cNvSpPr/>
          <p:nvPr/>
        </p:nvSpPr>
        <p:spPr>
          <a:xfrm>
            <a:off x="594360" y="1298448"/>
            <a:ext cx="10881360" cy="0"/>
          </a:xfrm>
          <a:prstGeom prst="line">
            <a:avLst/>
          </a:prstGeom>
          <a:noFill/>
          <a:ln w="12700">
            <a:solidFill>
              <a:srgbClr val="E7E1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600200"/>
            <a:ext cx="10972800" cy="1280160"/>
          </a:xfrm>
          <a:prstGeom prst="roundRect">
            <a:avLst>
              <a:gd name="adj" fmla="val 5714"/>
            </a:avLst>
          </a:prstGeom>
          <a:solidFill>
            <a:srgbClr val="F6EFE8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201168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A cosa serve?</a:t>
            </a:r>
          </a:p>
        </p:txBody>
      </p:sp>
      <p:sp>
        <p:nvSpPr>
          <p:cNvPr id="9" name="Text 7"/>
          <p:cNvSpPr/>
          <p:nvPr/>
        </p:nvSpPr>
        <p:spPr>
          <a:xfrm>
            <a:off x="2834640" y="1897380"/>
            <a:ext cx="8321040" cy="5486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Fornisce un’indicazione sulla tendenza del rispondente a presentare un profilo falsato di sé, in senso eccessivamente positivo o negativo.</a:t>
            </a:r>
          </a:p>
        </p:txBody>
      </p:sp>
      <p:sp>
        <p:nvSpPr>
          <p:cNvPr id="10" name="Shape 8"/>
          <p:cNvSpPr/>
          <p:nvPr/>
        </p:nvSpPr>
        <p:spPr>
          <a:xfrm>
            <a:off x="685800" y="3246120"/>
            <a:ext cx="5303520" cy="1234440"/>
          </a:xfrm>
          <a:prstGeom prst="roundRect">
            <a:avLst>
              <a:gd name="adj" fmla="val 5926"/>
            </a:avLst>
          </a:prstGeom>
          <a:solidFill>
            <a:srgbClr val="FAF7F3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55080" y="3246120"/>
            <a:ext cx="5303520" cy="1234440"/>
          </a:xfrm>
          <a:prstGeom prst="roundRect">
            <a:avLst>
              <a:gd name="adj" fmla="val 5926"/>
            </a:avLst>
          </a:prstGeom>
          <a:solidFill>
            <a:srgbClr val="FAF7F3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429000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molto elevati</a:t>
            </a:r>
          </a:p>
        </p:txBody>
      </p:sp>
      <p:sp>
        <p:nvSpPr>
          <p:cNvPr id="13" name="Text 11"/>
          <p:cNvSpPr/>
          <p:nvPr/>
        </p:nvSpPr>
        <p:spPr>
          <a:xfrm>
            <a:off x="914400" y="3822192"/>
            <a:ext cx="4754880" cy="521208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Possibile immagine di sé artificiosamente “positiva”.</a:t>
            </a:r>
          </a:p>
        </p:txBody>
      </p:sp>
      <p:sp>
        <p:nvSpPr>
          <p:cNvPr id="14" name="Text 12"/>
          <p:cNvSpPr/>
          <p:nvPr/>
        </p:nvSpPr>
        <p:spPr>
          <a:xfrm>
            <a:off x="6583680" y="3429000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Punteggi molto bassi</a:t>
            </a:r>
          </a:p>
        </p:txBody>
      </p:sp>
      <p:sp>
        <p:nvSpPr>
          <p:cNvPr id="15" name="Text 13"/>
          <p:cNvSpPr/>
          <p:nvPr/>
        </p:nvSpPr>
        <p:spPr>
          <a:xfrm>
            <a:off x="6583680" y="3822192"/>
            <a:ext cx="4754880" cy="521208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Possibile immagine di sé artificiosamente “negativa”.</a:t>
            </a:r>
          </a:p>
        </p:txBody>
      </p:sp>
      <p:sp>
        <p:nvSpPr>
          <p:cNvPr id="16" name="Text 14"/>
          <p:cNvSpPr/>
          <p:nvPr/>
        </p:nvSpPr>
        <p:spPr>
          <a:xfrm>
            <a:off x="914400" y="49834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6F6F6F"/>
                </a:solidFill>
                <a:ea typeface="Arial" pitchFamily="34" charset="-122"/>
                <a:cs typeface="Arial" pitchFamily="34" charset="-120"/>
              </a:rPr>
              <a:t>Esempi di item</a:t>
            </a:r>
          </a:p>
        </p:txBody>
      </p:sp>
      <p:sp>
        <p:nvSpPr>
          <p:cNvPr id="17" name="Text 15"/>
          <p:cNvSpPr/>
          <p:nvPr/>
        </p:nvSpPr>
        <p:spPr>
          <a:xfrm>
            <a:off x="2926080" y="493776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“Sono sempre andato completamente d’accordo con </a:t>
            </a:r>
            <a:r>
              <a:rPr lang="en-US" sz="20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tutti</a:t>
            </a: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”.</a:t>
            </a:r>
          </a:p>
          <a:p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“Non ho mai detto una </a:t>
            </a:r>
            <a:r>
              <a:rPr lang="en-US" sz="2000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bugia</a:t>
            </a: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0862009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04703" y="199861"/>
            <a:ext cx="8797833" cy="677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 err="1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Cautele</a:t>
            </a:r>
            <a:r>
              <a:rPr lang="en-US" sz="40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interpretative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12648" y="960120"/>
            <a:ext cx="10698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6F6F6F"/>
                </a:solidFill>
                <a:ea typeface="Arial" pitchFamily="34" charset="-122"/>
                <a:cs typeface="Arial" pitchFamily="34" charset="-120"/>
              </a:rPr>
              <a:t>Il profilo non coincide con la persona</a:t>
            </a:r>
          </a:p>
        </p:txBody>
      </p:sp>
      <p:sp>
        <p:nvSpPr>
          <p:cNvPr id="4" name="Shape 2"/>
          <p:cNvSpPr/>
          <p:nvPr/>
        </p:nvSpPr>
        <p:spPr>
          <a:xfrm>
            <a:off x="594360" y="1298448"/>
            <a:ext cx="10881360" cy="0"/>
          </a:xfrm>
          <a:prstGeom prst="line">
            <a:avLst/>
          </a:prstGeom>
          <a:noFill/>
          <a:ln w="12700">
            <a:solidFill>
              <a:srgbClr val="E7E1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68680" y="1604119"/>
            <a:ext cx="10469880" cy="837326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ea typeface="Arial" pitchFamily="34" charset="-122"/>
                <a:cs typeface="Arial" pitchFamily="34" charset="-120"/>
              </a:rPr>
              <a:t>Le dimensioni descrivono tendenze nella risposta al questionario, non definizioni totali della persona.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68680" y="2747116"/>
            <a:ext cx="10469880" cy="847779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ea typeface="Arial" pitchFamily="34" charset="-122"/>
                <a:cs typeface="Arial" pitchFamily="34" charset="-120"/>
              </a:rPr>
              <a:t>Ogni punteggio va letto insieme al colloquio, alla storia, al contesto e al quesito valutativo.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960120" y="3960656"/>
            <a:ext cx="10469880" cy="752421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ea typeface="Arial" pitchFamily="34" charset="-122"/>
                <a:cs typeface="Arial" pitchFamily="34" charset="-120"/>
              </a:rPr>
              <a:t>Le sottodimensioni possono chiarire meglio dove si colloca il punto critico o la risorsa.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960120" y="5078838"/>
            <a:ext cx="10469880" cy="76679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ea typeface="Arial" pitchFamily="34" charset="-122"/>
                <a:cs typeface="Arial" pitchFamily="34" charset="-120"/>
              </a:rPr>
              <a:t>La scala L aiuta a valutare la qualità complessiva del profilo e lo stile di presentazione di sé.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07721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881360" cy="5029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Dal questionario alla restituzione</a:t>
            </a:r>
          </a:p>
        </p:txBody>
      </p:sp>
      <p:sp>
        <p:nvSpPr>
          <p:cNvPr id="3" name="Shape 1"/>
          <p:cNvSpPr/>
          <p:nvPr/>
        </p:nvSpPr>
        <p:spPr>
          <a:xfrm>
            <a:off x="594360" y="1298448"/>
            <a:ext cx="10881360" cy="0"/>
          </a:xfrm>
          <a:prstGeom prst="line">
            <a:avLst/>
          </a:prstGeom>
          <a:noFill/>
          <a:ln w="12700">
            <a:solidFill>
              <a:srgbClr val="E7E1D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89855" y="1965959"/>
            <a:ext cx="2011680" cy="3188643"/>
          </a:xfrm>
          <a:prstGeom prst="roundRect">
            <a:avLst>
              <a:gd name="adj" fmla="val 3636"/>
            </a:avLst>
          </a:prstGeom>
          <a:solidFill>
            <a:srgbClr val="F6EFE8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89955" y="1471858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1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529043" y="1901787"/>
            <a:ext cx="1933304" cy="822961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Istruzioni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18455" y="2612571"/>
            <a:ext cx="1554480" cy="2429691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La persona deve capire come rispondere e perché il test viene proposto.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2760181" y="1965960"/>
            <a:ext cx="2212848" cy="3188642"/>
          </a:xfrm>
          <a:prstGeom prst="roundRect">
            <a:avLst>
              <a:gd name="adj" fmla="val 3636"/>
            </a:avLst>
          </a:prstGeom>
          <a:solidFill>
            <a:srgbClr val="FAF7F3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09852" y="1489818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2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2749732" y="1950934"/>
            <a:ext cx="2233747" cy="722378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Compilazione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2821575" y="2822877"/>
            <a:ext cx="2148840" cy="1626331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Controllare completezza, comprensione e condizioni di somministrazione.</a:t>
            </a:r>
          </a:p>
        </p:txBody>
      </p:sp>
      <p:sp>
        <p:nvSpPr>
          <p:cNvPr id="14" name="Shape 12"/>
          <p:cNvSpPr/>
          <p:nvPr/>
        </p:nvSpPr>
        <p:spPr>
          <a:xfrm>
            <a:off x="5166360" y="1965959"/>
            <a:ext cx="2011680" cy="3188643"/>
          </a:xfrm>
          <a:prstGeom prst="roundRect">
            <a:avLst>
              <a:gd name="adj" fmla="val 3636"/>
            </a:avLst>
          </a:prstGeom>
          <a:solidFill>
            <a:srgbClr val="F6EFE8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24009" y="1489817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3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5528854" y="2130552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8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Scoring</a:t>
            </a:r>
          </a:p>
        </p:txBody>
      </p:sp>
      <p:sp>
        <p:nvSpPr>
          <p:cNvPr id="17" name="Text 15"/>
          <p:cNvSpPr/>
          <p:nvPr/>
        </p:nvSpPr>
        <p:spPr>
          <a:xfrm>
            <a:off x="5375364" y="2660905"/>
            <a:ext cx="1685109" cy="1931997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it-IT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Applicare</a:t>
            </a: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it-IT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correttamente</a:t>
            </a: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it-IT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punteggi</a:t>
            </a:r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, inversioni e somme.</a:t>
            </a:r>
          </a:p>
        </p:txBody>
      </p:sp>
      <p:sp>
        <p:nvSpPr>
          <p:cNvPr id="18" name="Shape 16"/>
          <p:cNvSpPr/>
          <p:nvPr/>
        </p:nvSpPr>
        <p:spPr>
          <a:xfrm>
            <a:off x="7406640" y="1965960"/>
            <a:ext cx="2011680" cy="3188642"/>
          </a:xfrm>
          <a:prstGeom prst="roundRect">
            <a:avLst>
              <a:gd name="adj" fmla="val 3636"/>
            </a:avLst>
          </a:prstGeom>
          <a:solidFill>
            <a:srgbClr val="FAF7F3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38166" y="1517904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4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7772400" y="2117489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8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Profilo</a:t>
            </a:r>
          </a:p>
        </p:txBody>
      </p:sp>
      <p:sp>
        <p:nvSpPr>
          <p:cNvPr id="21" name="Text 19"/>
          <p:cNvSpPr/>
          <p:nvPr/>
        </p:nvSpPr>
        <p:spPr>
          <a:xfrm>
            <a:off x="7371371" y="2551175"/>
            <a:ext cx="2011680" cy="21488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Trasformare i punteggi e leggerli per dimensioni e sottodimensioni.</a:t>
            </a:r>
          </a:p>
        </p:txBody>
      </p:sp>
      <p:sp>
        <p:nvSpPr>
          <p:cNvPr id="22" name="Shape 20"/>
          <p:cNvSpPr/>
          <p:nvPr/>
        </p:nvSpPr>
        <p:spPr>
          <a:xfrm>
            <a:off x="9646920" y="1965959"/>
            <a:ext cx="2011680" cy="3188643"/>
          </a:xfrm>
          <a:prstGeom prst="roundRect">
            <a:avLst>
              <a:gd name="adj" fmla="val 3636"/>
            </a:avLst>
          </a:prstGeom>
          <a:solidFill>
            <a:srgbClr val="F6EFE8"/>
          </a:solidFill>
          <a:ln w="12700">
            <a:solidFill>
              <a:srgbClr val="E7E1D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447020" y="1517903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5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9614263" y="2059359"/>
            <a:ext cx="2090057" cy="482019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800" b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Restituzione</a:t>
            </a:r>
          </a:p>
        </p:txBody>
      </p:sp>
      <p:sp>
        <p:nvSpPr>
          <p:cNvPr id="25" name="Text 23"/>
          <p:cNvSpPr/>
          <p:nvPr/>
        </p:nvSpPr>
        <p:spPr>
          <a:xfrm>
            <a:off x="9761220" y="2722300"/>
            <a:ext cx="1783080" cy="1660288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Tradurre il dato in significati prudenti e utili.</a:t>
            </a:r>
          </a:p>
        </p:txBody>
      </p:sp>
      <p:sp>
        <p:nvSpPr>
          <p:cNvPr id="26" name="Text 24"/>
          <p:cNvSpPr/>
          <p:nvPr/>
        </p:nvSpPr>
        <p:spPr>
          <a:xfrm>
            <a:off x="914400" y="5538652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73418"/>
                </a:solidFill>
                <a:ea typeface="Arial" pitchFamily="34" charset="-122"/>
                <a:cs typeface="Arial" pitchFamily="34" charset="-120"/>
              </a:rPr>
              <a:t>Prima controllo la procedura, poi interpreto il risultato.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43054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usa_riprendiamo_tra_pochi_minut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7891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8673" y="152020"/>
            <a:ext cx="610872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4000" b="1" dirty="0">
                <a:solidFill>
                  <a:srgbClr val="1B1B1B"/>
                </a:solidFill>
              </a:rPr>
              <a:t>Mettiti</a:t>
            </a:r>
            <a:r>
              <a:rPr sz="4000" b="1" dirty="0">
                <a:solidFill>
                  <a:srgbClr val="1B1B1B"/>
                </a:solidFill>
              </a:rPr>
              <a:t> </a:t>
            </a:r>
            <a:r>
              <a:rPr sz="4000" b="1" dirty="0" err="1">
                <a:solidFill>
                  <a:srgbClr val="1B1B1B"/>
                </a:solidFill>
              </a:rPr>
              <a:t>alla</a:t>
            </a:r>
            <a:r>
              <a:rPr sz="4000" b="1" dirty="0">
                <a:solidFill>
                  <a:srgbClr val="1B1B1B"/>
                </a:solidFill>
              </a:rPr>
              <a:t> </a:t>
            </a:r>
            <a:r>
              <a:rPr sz="4000" b="1" dirty="0" err="1">
                <a:solidFill>
                  <a:srgbClr val="1B1B1B"/>
                </a:solidFill>
              </a:rPr>
              <a:t>prova</a:t>
            </a:r>
            <a:r>
              <a:rPr sz="4000" b="1" dirty="0">
                <a:solidFill>
                  <a:srgbClr val="1B1B1B"/>
                </a:solidFill>
              </a:rPr>
              <a:t> con </a:t>
            </a:r>
            <a:r>
              <a:rPr sz="4000" b="1" dirty="0" err="1">
                <a:solidFill>
                  <a:srgbClr val="1B1B1B"/>
                </a:solidFill>
              </a:rPr>
              <a:t>il</a:t>
            </a:r>
            <a:r>
              <a:rPr sz="4000" b="1" dirty="0">
                <a:solidFill>
                  <a:srgbClr val="1B1B1B"/>
                </a:solidFill>
              </a:rPr>
              <a:t> BFQ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1207" y="914400"/>
            <a:ext cx="613821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dirty="0">
                <a:solidFill>
                  <a:srgbClr val="747474"/>
                </a:solidFill>
              </a:rPr>
              <a:t>Dal </a:t>
            </a:r>
            <a:r>
              <a:rPr sz="3200" dirty="0" err="1">
                <a:solidFill>
                  <a:srgbClr val="747474"/>
                </a:solidFill>
              </a:rPr>
              <a:t>protocollo</a:t>
            </a:r>
            <a:r>
              <a:rPr sz="3200" dirty="0">
                <a:solidFill>
                  <a:srgbClr val="747474"/>
                </a:solidFill>
              </a:rPr>
              <a:t> </a:t>
            </a:r>
            <a:r>
              <a:rPr sz="3200" dirty="0" err="1">
                <a:solidFill>
                  <a:srgbClr val="747474"/>
                </a:solidFill>
              </a:rPr>
              <a:t>alla</a:t>
            </a:r>
            <a:r>
              <a:rPr sz="3200" dirty="0">
                <a:solidFill>
                  <a:srgbClr val="747474"/>
                </a:solidFill>
              </a:rPr>
              <a:t> mini-</a:t>
            </a:r>
            <a:r>
              <a:rPr sz="3200" dirty="0" err="1">
                <a:solidFill>
                  <a:srgbClr val="747474"/>
                </a:solidFill>
              </a:rPr>
              <a:t>restituzione</a:t>
            </a:r>
            <a:endParaRPr sz="3200" dirty="0">
              <a:solidFill>
                <a:srgbClr val="747474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1207" y="1435608"/>
            <a:ext cx="10963656" cy="10972"/>
          </a:xfrm>
          <a:prstGeom prst="rect">
            <a:avLst/>
          </a:prstGeom>
          <a:solidFill>
            <a:srgbClr val="D2D2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53440" y="1794052"/>
            <a:ext cx="10241280" cy="68031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it-IT" sz="2800" dirty="0">
                <a:solidFill>
                  <a:srgbClr val="1B1B1B"/>
                </a:solidFill>
              </a:rPr>
              <a:t>Ciascun* r</a:t>
            </a:r>
            <a:r>
              <a:rPr sz="2800" dirty="0" err="1">
                <a:solidFill>
                  <a:srgbClr val="1B1B1B"/>
                </a:solidFill>
              </a:rPr>
              <a:t>icever</a:t>
            </a:r>
            <a:r>
              <a:rPr lang="it-IT" sz="2800" dirty="0">
                <a:solidFill>
                  <a:srgbClr val="1B1B1B"/>
                </a:solidFill>
              </a:rPr>
              <a:t>à</a:t>
            </a:r>
            <a:r>
              <a:rPr sz="2800" dirty="0">
                <a:solidFill>
                  <a:srgbClr val="1B1B1B"/>
                </a:solidFill>
              </a:rPr>
              <a:t> un </a:t>
            </a:r>
            <a:r>
              <a:rPr lang="it-IT" sz="2800" dirty="0">
                <a:solidFill>
                  <a:srgbClr val="1B1B1B"/>
                </a:solidFill>
              </a:rPr>
              <a:t>protocollo</a:t>
            </a:r>
            <a:r>
              <a:rPr sz="2800" dirty="0">
                <a:solidFill>
                  <a:srgbClr val="1B1B1B"/>
                </a:solidFill>
              </a:rPr>
              <a:t> </a:t>
            </a:r>
            <a:r>
              <a:rPr sz="2800" dirty="0" err="1">
                <a:solidFill>
                  <a:srgbClr val="1B1B1B"/>
                </a:solidFill>
              </a:rPr>
              <a:t>già</a:t>
            </a:r>
            <a:r>
              <a:rPr sz="2800" dirty="0">
                <a:solidFill>
                  <a:srgbClr val="1B1B1B"/>
                </a:solidFill>
              </a:rPr>
              <a:t> </a:t>
            </a:r>
            <a:r>
              <a:rPr sz="2800" dirty="0" err="1">
                <a:solidFill>
                  <a:srgbClr val="1B1B1B"/>
                </a:solidFill>
              </a:rPr>
              <a:t>compilato</a:t>
            </a:r>
            <a:r>
              <a:rPr sz="2800" dirty="0">
                <a:solidFill>
                  <a:srgbClr val="1B1B1B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3440" y="2640788"/>
            <a:ext cx="10241280" cy="3840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514350" indent="-514350">
              <a:buClr>
                <a:srgbClr val="C00000"/>
              </a:buClr>
              <a:buSzPct val="130000"/>
              <a:buFont typeface="+mj-lt"/>
              <a:buAutoNum type="arabicPeriod"/>
            </a:pPr>
            <a:r>
              <a:rPr sz="2800" dirty="0"/>
              <a:t>Prima </a:t>
            </a:r>
            <a:r>
              <a:rPr sz="2800" dirty="0" err="1"/>
              <a:t>fase</a:t>
            </a:r>
            <a:r>
              <a:rPr sz="2800" dirty="0">
                <a:solidFill>
                  <a:srgbClr val="1B1B1B"/>
                </a:solidFill>
              </a:rPr>
              <a:t>: </a:t>
            </a:r>
            <a:r>
              <a:rPr sz="2800" b="1" dirty="0" err="1">
                <a:solidFill>
                  <a:srgbClr val="1B1B1B"/>
                </a:solidFill>
              </a:rPr>
              <a:t>controlla</a:t>
            </a:r>
            <a:r>
              <a:rPr sz="2800" dirty="0">
                <a:solidFill>
                  <a:srgbClr val="1B1B1B"/>
                </a:solidFill>
              </a:rPr>
              <a:t> </a:t>
            </a:r>
            <a:r>
              <a:rPr sz="2800" dirty="0" err="1">
                <a:solidFill>
                  <a:srgbClr val="1B1B1B"/>
                </a:solidFill>
              </a:rPr>
              <a:t>il</a:t>
            </a:r>
            <a:r>
              <a:rPr sz="2800" dirty="0">
                <a:solidFill>
                  <a:srgbClr val="1B1B1B"/>
                </a:solidFill>
              </a:rPr>
              <a:t> </a:t>
            </a:r>
            <a:r>
              <a:rPr sz="2800" dirty="0" err="1">
                <a:solidFill>
                  <a:srgbClr val="1B1B1B"/>
                </a:solidFill>
              </a:rPr>
              <a:t>foglio</a:t>
            </a:r>
            <a:r>
              <a:rPr sz="2800" dirty="0">
                <a:solidFill>
                  <a:srgbClr val="1B1B1B"/>
                </a:solidFill>
              </a:rPr>
              <a:t> di </a:t>
            </a:r>
            <a:r>
              <a:rPr sz="2800" dirty="0" err="1">
                <a:solidFill>
                  <a:srgbClr val="1B1B1B"/>
                </a:solidFill>
              </a:rPr>
              <a:t>risposta</a:t>
            </a:r>
            <a:r>
              <a:rPr sz="2800" dirty="0">
                <a:solidFill>
                  <a:srgbClr val="1B1B1B"/>
                </a:solidFill>
              </a:rPr>
              <a:t> e la </a:t>
            </a:r>
            <a:r>
              <a:rPr sz="2800" dirty="0" err="1">
                <a:solidFill>
                  <a:srgbClr val="1B1B1B"/>
                </a:solidFill>
              </a:rPr>
              <a:t>qualità</a:t>
            </a:r>
            <a:r>
              <a:rPr sz="2800" dirty="0">
                <a:solidFill>
                  <a:srgbClr val="1B1B1B"/>
                </a:solidFill>
              </a:rPr>
              <a:t> del </a:t>
            </a:r>
            <a:r>
              <a:rPr sz="2800" dirty="0" err="1">
                <a:solidFill>
                  <a:srgbClr val="1B1B1B"/>
                </a:solidFill>
              </a:rPr>
              <a:t>protocollo</a:t>
            </a:r>
            <a:r>
              <a:rPr sz="2800" dirty="0">
                <a:solidFill>
                  <a:srgbClr val="1B1B1B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3440" y="3418028"/>
            <a:ext cx="10241280" cy="38404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marL="514350" indent="-514350">
              <a:buClr>
                <a:srgbClr val="C00000"/>
              </a:buClr>
              <a:buFont typeface="+mj-lt"/>
              <a:buAutoNum type="arabicPeriod"/>
              <a:defRPr sz="2800" b="1">
                <a:solidFill>
                  <a:srgbClr val="FFC000"/>
                </a:solidFill>
              </a:defRPr>
            </a:lvl1pPr>
          </a:lstStyle>
          <a:p>
            <a:pPr>
              <a:buSzPct val="130000"/>
              <a:buFont typeface="+mj-lt"/>
              <a:buAutoNum type="arabicPeriod" startAt="2"/>
            </a:pPr>
            <a:r>
              <a:rPr b="0" dirty="0" err="1">
                <a:solidFill>
                  <a:schemeClr val="tx1"/>
                </a:solidFill>
              </a:rPr>
              <a:t>Seconda</a:t>
            </a:r>
            <a:r>
              <a:rPr b="0" dirty="0">
                <a:solidFill>
                  <a:schemeClr val="tx1"/>
                </a:solidFill>
              </a:rPr>
              <a:t> </a:t>
            </a:r>
            <a:r>
              <a:rPr b="0" dirty="0" err="1">
                <a:solidFill>
                  <a:schemeClr val="tx1"/>
                </a:solidFill>
              </a:rPr>
              <a:t>fase</a:t>
            </a:r>
            <a:r>
              <a:rPr b="0" dirty="0">
                <a:solidFill>
                  <a:schemeClr val="tx1"/>
                </a:solidFill>
              </a:rPr>
              <a:t>: </a:t>
            </a:r>
            <a:r>
              <a:rPr dirty="0" err="1">
                <a:solidFill>
                  <a:schemeClr val="tx1"/>
                </a:solidFill>
              </a:rPr>
              <a:t>esegui</a:t>
            </a:r>
            <a:r>
              <a:rPr b="0" dirty="0">
                <a:solidFill>
                  <a:schemeClr val="tx1"/>
                </a:solidFill>
              </a:rPr>
              <a:t> lo scoring e la </a:t>
            </a:r>
            <a:r>
              <a:rPr b="0" dirty="0" err="1">
                <a:solidFill>
                  <a:schemeClr val="tx1"/>
                </a:solidFill>
              </a:rPr>
              <a:t>trasformazione</a:t>
            </a:r>
            <a:r>
              <a:rPr b="0" dirty="0">
                <a:solidFill>
                  <a:schemeClr val="tx1"/>
                </a:solidFill>
              </a:rPr>
              <a:t> </a:t>
            </a:r>
            <a:r>
              <a:rPr b="0" dirty="0" err="1">
                <a:solidFill>
                  <a:schemeClr val="tx1"/>
                </a:solidFill>
              </a:rPr>
              <a:t>dei</a:t>
            </a:r>
            <a:r>
              <a:rPr b="0" dirty="0">
                <a:solidFill>
                  <a:schemeClr val="tx1"/>
                </a:solidFill>
              </a:rPr>
              <a:t> </a:t>
            </a:r>
            <a:r>
              <a:rPr b="0" dirty="0" err="1">
                <a:solidFill>
                  <a:schemeClr val="tx1"/>
                </a:solidFill>
              </a:rPr>
              <a:t>punteggi</a:t>
            </a:r>
            <a:r>
              <a:rPr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3440" y="4195268"/>
            <a:ext cx="10241280" cy="579932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marL="514350" indent="-514350">
              <a:buClr>
                <a:srgbClr val="C00000"/>
              </a:buClr>
              <a:buFont typeface="+mj-lt"/>
              <a:buAutoNum type="arabicPeriod" startAt="2"/>
              <a:defRPr sz="2800" b="1">
                <a:solidFill>
                  <a:srgbClr val="FFC000"/>
                </a:solidFill>
              </a:defRPr>
            </a:lvl1pPr>
          </a:lstStyle>
          <a:p>
            <a:pPr>
              <a:buSzPct val="130000"/>
              <a:buFont typeface="+mj-lt"/>
              <a:buAutoNum type="arabicPeriod" startAt="3"/>
            </a:pPr>
            <a:r>
              <a:rPr b="0" dirty="0" err="1">
                <a:solidFill>
                  <a:schemeClr val="tx1"/>
                </a:solidFill>
              </a:rPr>
              <a:t>Terza</a:t>
            </a:r>
            <a:r>
              <a:rPr b="0" dirty="0">
                <a:solidFill>
                  <a:schemeClr val="tx1"/>
                </a:solidFill>
              </a:rPr>
              <a:t> </a:t>
            </a:r>
            <a:r>
              <a:rPr b="0" dirty="0" err="1">
                <a:solidFill>
                  <a:schemeClr val="tx1"/>
                </a:solidFill>
              </a:rPr>
              <a:t>fase</a:t>
            </a:r>
            <a:r>
              <a:rPr b="0" dirty="0">
                <a:solidFill>
                  <a:schemeClr val="tx1"/>
                </a:solidFill>
              </a:rPr>
              <a:t>: </a:t>
            </a:r>
            <a:r>
              <a:rPr dirty="0" err="1">
                <a:solidFill>
                  <a:schemeClr val="tx1"/>
                </a:solidFill>
              </a:rPr>
              <a:t>individua</a:t>
            </a:r>
            <a:r>
              <a:rPr b="0" dirty="0">
                <a:solidFill>
                  <a:schemeClr val="tx1"/>
                </a:solidFill>
              </a:rPr>
              <a:t> 3 </a:t>
            </a:r>
            <a:r>
              <a:rPr b="0" dirty="0" err="1">
                <a:solidFill>
                  <a:schemeClr val="tx1"/>
                </a:solidFill>
              </a:rPr>
              <a:t>risultati</a:t>
            </a:r>
            <a:r>
              <a:rPr b="0" dirty="0">
                <a:solidFill>
                  <a:schemeClr val="tx1"/>
                </a:solidFill>
              </a:rPr>
              <a:t> </a:t>
            </a:r>
            <a:r>
              <a:rPr b="0" dirty="0" err="1">
                <a:solidFill>
                  <a:schemeClr val="tx1"/>
                </a:solidFill>
              </a:rPr>
              <a:t>essenziali</a:t>
            </a:r>
            <a:r>
              <a:rPr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3440" y="4972508"/>
            <a:ext cx="10241280" cy="666292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marL="514350" indent="-514350">
              <a:buClr>
                <a:srgbClr val="C00000"/>
              </a:buClr>
              <a:buFont typeface="+mj-lt"/>
              <a:buAutoNum type="arabicPeriod" startAt="3"/>
              <a:defRPr sz="2800" b="1">
                <a:solidFill>
                  <a:srgbClr val="FFC000"/>
                </a:solidFill>
              </a:defRPr>
            </a:lvl1pPr>
          </a:lstStyle>
          <a:p>
            <a:pPr>
              <a:buSzPct val="130000"/>
              <a:buFont typeface="+mj-lt"/>
              <a:buAutoNum type="arabicPeriod" startAt="4"/>
            </a:pPr>
            <a:r>
              <a:rPr b="0" dirty="0" err="1">
                <a:solidFill>
                  <a:schemeClr val="tx1"/>
                </a:solidFill>
              </a:rPr>
              <a:t>Quarta</a:t>
            </a:r>
            <a:r>
              <a:rPr b="0" dirty="0">
                <a:solidFill>
                  <a:schemeClr val="tx1"/>
                </a:solidFill>
              </a:rPr>
              <a:t> </a:t>
            </a:r>
            <a:r>
              <a:rPr b="0" dirty="0" err="1">
                <a:solidFill>
                  <a:schemeClr val="tx1"/>
                </a:solidFill>
              </a:rPr>
              <a:t>fase</a:t>
            </a:r>
            <a:r>
              <a:rPr b="0" dirty="0">
                <a:solidFill>
                  <a:schemeClr val="tx1"/>
                </a:solidFill>
              </a:rPr>
              <a:t>: </a:t>
            </a:r>
            <a:r>
              <a:rPr dirty="0" err="1">
                <a:solidFill>
                  <a:schemeClr val="tx1"/>
                </a:solidFill>
              </a:rPr>
              <a:t>prepara</a:t>
            </a:r>
            <a:r>
              <a:rPr b="0" dirty="0">
                <a:solidFill>
                  <a:schemeClr val="tx1"/>
                </a:solidFill>
              </a:rPr>
              <a:t> una mini-</a:t>
            </a:r>
            <a:r>
              <a:rPr b="0" dirty="0" err="1">
                <a:solidFill>
                  <a:schemeClr val="tx1"/>
                </a:solidFill>
              </a:rPr>
              <a:t>restituzione</a:t>
            </a:r>
            <a:r>
              <a:rPr b="0" dirty="0">
                <a:solidFill>
                  <a:schemeClr val="tx1"/>
                </a:solidFill>
              </a:rPr>
              <a:t> non </a:t>
            </a:r>
            <a:r>
              <a:rPr b="0" dirty="0" err="1">
                <a:solidFill>
                  <a:schemeClr val="tx1"/>
                </a:solidFill>
              </a:rPr>
              <a:t>etichettante</a:t>
            </a:r>
            <a:r>
              <a:rPr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612880" y="6446520"/>
            <a:ext cx="3200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>
                <a:solidFill>
                  <a:srgbClr val="FFFFFF"/>
                </a:solidFill>
                <a:latin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4097779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8673" y="152020"/>
            <a:ext cx="610872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4000" b="1" dirty="0">
                <a:solidFill>
                  <a:srgbClr val="1B1B1B"/>
                </a:solidFill>
              </a:rPr>
              <a:t>Mettiti</a:t>
            </a:r>
            <a:r>
              <a:rPr sz="4000" b="1" dirty="0">
                <a:solidFill>
                  <a:srgbClr val="1B1B1B"/>
                </a:solidFill>
              </a:rPr>
              <a:t> </a:t>
            </a:r>
            <a:r>
              <a:rPr sz="4000" b="1" dirty="0" err="1">
                <a:solidFill>
                  <a:srgbClr val="1B1B1B"/>
                </a:solidFill>
              </a:rPr>
              <a:t>alla</a:t>
            </a:r>
            <a:r>
              <a:rPr sz="4000" b="1" dirty="0">
                <a:solidFill>
                  <a:srgbClr val="1B1B1B"/>
                </a:solidFill>
              </a:rPr>
              <a:t> </a:t>
            </a:r>
            <a:r>
              <a:rPr sz="4000" b="1" dirty="0" err="1">
                <a:solidFill>
                  <a:srgbClr val="1B1B1B"/>
                </a:solidFill>
              </a:rPr>
              <a:t>prova</a:t>
            </a:r>
            <a:r>
              <a:rPr sz="4000" b="1" dirty="0">
                <a:solidFill>
                  <a:srgbClr val="1B1B1B"/>
                </a:solidFill>
              </a:rPr>
              <a:t> con </a:t>
            </a:r>
            <a:r>
              <a:rPr sz="4000" b="1" dirty="0" err="1">
                <a:solidFill>
                  <a:srgbClr val="1B1B1B"/>
                </a:solidFill>
              </a:rPr>
              <a:t>il</a:t>
            </a:r>
            <a:r>
              <a:rPr sz="4000" b="1" dirty="0">
                <a:solidFill>
                  <a:srgbClr val="1B1B1B"/>
                </a:solidFill>
              </a:rPr>
              <a:t> BFQ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1207" y="914400"/>
            <a:ext cx="405688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rgbClr val="747474"/>
                </a:solidFill>
              </a:rPr>
              <a:t>Contesto esercitazione </a:t>
            </a:r>
            <a:endParaRPr sz="3200" dirty="0">
              <a:solidFill>
                <a:srgbClr val="747474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1207" y="1435608"/>
            <a:ext cx="10963656" cy="10972"/>
          </a:xfrm>
          <a:prstGeom prst="rect">
            <a:avLst/>
          </a:prstGeom>
          <a:solidFill>
            <a:srgbClr val="D2D2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0251" y="1553669"/>
            <a:ext cx="11005568" cy="42531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C00000"/>
                </a:solidFill>
              </a:rPr>
              <a:t>Rispondente</a:t>
            </a:r>
            <a:r>
              <a:rPr lang="it-IT" sz="2800" b="1" dirty="0"/>
              <a:t>:</a:t>
            </a:r>
            <a:r>
              <a:rPr lang="it-IT" sz="2800" dirty="0"/>
              <a:t> uomo, 40 anni.</a:t>
            </a:r>
          </a:p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C00000"/>
                </a:solidFill>
              </a:rPr>
              <a:t>Professione</a:t>
            </a:r>
            <a:r>
              <a:rPr lang="it-IT" sz="2800" b="1" dirty="0"/>
              <a:t>:</a:t>
            </a:r>
            <a:r>
              <a:rPr lang="it-IT" sz="2800" dirty="0"/>
              <a:t> impiegato contabile.</a:t>
            </a:r>
            <a:br>
              <a:rPr lang="it-IT" sz="2800" dirty="0"/>
            </a:br>
            <a:r>
              <a:rPr lang="it-IT" sz="2800" b="1" dirty="0" err="1">
                <a:solidFill>
                  <a:srgbClr val="C00000"/>
                </a:solidFill>
              </a:rPr>
              <a:t>Setting</a:t>
            </a:r>
            <a:r>
              <a:rPr lang="it-IT" sz="2800" b="1" dirty="0"/>
              <a:t>:</a:t>
            </a:r>
            <a:r>
              <a:rPr lang="it-IT" sz="2800" dirty="0"/>
              <a:t> consultazione psicologica in studio privato.</a:t>
            </a:r>
          </a:p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C00000"/>
                </a:solidFill>
              </a:rPr>
              <a:t>Richiesta</a:t>
            </a:r>
            <a:r>
              <a:rPr lang="it-IT" sz="2800" b="1" dirty="0"/>
              <a:t>:</a:t>
            </a:r>
            <a:r>
              <a:rPr lang="it-IT" sz="2800" dirty="0"/>
              <a:t> comprendere meglio alcune difficoltà legate a: stress lavorativo; responsabilità; decisioni; relazioni professionali. </a:t>
            </a:r>
          </a:p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C00000"/>
                </a:solidFill>
              </a:rPr>
              <a:t>Quesito</a:t>
            </a:r>
            <a:r>
              <a:rPr lang="it-IT" sz="2800" b="1" dirty="0"/>
              <a:t>:</a:t>
            </a:r>
            <a:r>
              <a:rPr lang="it-IT" sz="2800" dirty="0"/>
              <a:t> Comprendere risorse e aree di vulnerabilità nel funzionamento personale, per orientare una prima restituzione psicologica.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612880" y="6446520"/>
            <a:ext cx="3200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>
                <a:solidFill>
                  <a:srgbClr val="FFFFFF"/>
                </a:solidFill>
                <a:latin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815676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7240" y="206625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Il test da solo non </a:t>
            </a:r>
            <a:r>
              <a:rPr sz="4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basta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6246" y="2834640"/>
            <a:ext cx="1704108" cy="960120"/>
          </a:xfrm>
          <a:prstGeom prst="roundRect">
            <a:avLst/>
          </a:prstGeom>
          <a:solidFill>
            <a:srgbClr val="FFF2CC"/>
          </a:solidFill>
          <a:ln>
            <a:solidFill>
              <a:srgbClr val="FFF2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400" b="1" dirty="0">
                <a:solidFill>
                  <a:srgbClr val="000000"/>
                </a:solidFill>
                <a:latin typeface="Calibri"/>
              </a:rPr>
              <a:t>DOMANDA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9467" y="2852928"/>
            <a:ext cx="411480" cy="960120"/>
          </a:xfrm>
          <a:prstGeom prst="rect">
            <a:avLst/>
          </a:prstGeom>
          <a:noFill/>
        </p:spPr>
        <p:txBody>
          <a:bodyPr wrap="none" lIns="45720" rIns="45720" anchor="ctr">
            <a:spAutoFit/>
          </a:bodyPr>
          <a:lstStyle/>
          <a:p>
            <a:pPr algn="ctr"/>
            <a:r>
              <a:rPr sz="3800" b="1" i="0">
                <a:solidFill>
                  <a:srgbClr val="828282"/>
                </a:solidFill>
                <a:latin typeface="Calibri"/>
              </a:rPr>
              <a:t>→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288396" y="2834640"/>
            <a:ext cx="2057400" cy="960120"/>
          </a:xfrm>
          <a:prstGeom prst="roundRect">
            <a:avLst/>
          </a:prstGeom>
          <a:solidFill>
            <a:srgbClr val="DDEBF7"/>
          </a:solidFill>
          <a:ln>
            <a:solidFill>
              <a:srgbClr val="DDEB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400" b="1" dirty="0">
                <a:solidFill>
                  <a:srgbClr val="000000"/>
                </a:solidFill>
                <a:latin typeface="Calibri"/>
              </a:rPr>
              <a:t>STRUMENTO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5642" y="2852928"/>
            <a:ext cx="411480" cy="960120"/>
          </a:xfrm>
          <a:prstGeom prst="rect">
            <a:avLst/>
          </a:prstGeom>
          <a:noFill/>
        </p:spPr>
        <p:txBody>
          <a:bodyPr wrap="none" lIns="45720" rIns="45720" anchor="ctr">
            <a:spAutoFit/>
          </a:bodyPr>
          <a:lstStyle/>
          <a:p>
            <a:pPr algn="ctr"/>
            <a:r>
              <a:rPr sz="3800" b="1" i="0" dirty="0">
                <a:solidFill>
                  <a:srgbClr val="828282"/>
                </a:solidFill>
                <a:latin typeface="Calibri"/>
              </a:rPr>
              <a:t>→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8112" y="2834640"/>
            <a:ext cx="1417320" cy="960120"/>
          </a:xfrm>
          <a:prstGeom prst="roundRect">
            <a:avLst/>
          </a:prstGeom>
          <a:solidFill>
            <a:srgbClr val="E2EFDA"/>
          </a:solidFill>
          <a:ln>
            <a:solidFill>
              <a:srgbClr val="E2EF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400" b="1">
                <a:solidFill>
                  <a:srgbClr val="000000"/>
                </a:solidFill>
                <a:latin typeface="Calibri"/>
              </a:rPr>
              <a:t>DATO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91737" y="2852928"/>
            <a:ext cx="411480" cy="960120"/>
          </a:xfrm>
          <a:prstGeom prst="rect">
            <a:avLst/>
          </a:prstGeom>
          <a:noFill/>
        </p:spPr>
        <p:txBody>
          <a:bodyPr wrap="none" lIns="45720" rIns="45720" anchor="ctr">
            <a:spAutoFit/>
          </a:bodyPr>
          <a:lstStyle/>
          <a:p>
            <a:pPr algn="ctr"/>
            <a:r>
              <a:rPr sz="3800" b="1" i="0" dirty="0">
                <a:solidFill>
                  <a:srgbClr val="828282"/>
                </a:solidFill>
                <a:latin typeface="Calibri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27750" y="2834640"/>
            <a:ext cx="2240280" cy="960120"/>
          </a:xfrm>
          <a:prstGeom prst="roundRect">
            <a:avLst/>
          </a:prstGeom>
          <a:solidFill>
            <a:srgbClr val="E6E0F1"/>
          </a:solidFill>
          <a:ln>
            <a:solidFill>
              <a:srgbClr val="E6E0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400" b="1" dirty="0">
                <a:solidFill>
                  <a:srgbClr val="000000"/>
                </a:solidFill>
                <a:latin typeface="Calibri"/>
              </a:rPr>
              <a:t>INTEGRAZIONE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92561" y="2852928"/>
            <a:ext cx="411480" cy="960120"/>
          </a:xfrm>
          <a:prstGeom prst="rect">
            <a:avLst/>
          </a:prstGeom>
          <a:noFill/>
        </p:spPr>
        <p:txBody>
          <a:bodyPr wrap="none" lIns="45720" rIns="45720" anchor="ctr">
            <a:spAutoFit/>
          </a:bodyPr>
          <a:lstStyle/>
          <a:p>
            <a:pPr algn="ctr"/>
            <a:r>
              <a:rPr sz="3800" b="1" i="0" dirty="0">
                <a:solidFill>
                  <a:srgbClr val="828282"/>
                </a:solidFill>
                <a:latin typeface="Calibri"/>
              </a:rP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85034" y="2834640"/>
            <a:ext cx="2148840" cy="960120"/>
          </a:xfrm>
          <a:prstGeom prst="roundRect">
            <a:avLst/>
          </a:prstGeom>
          <a:solidFill>
            <a:srgbClr val="FCE4D6"/>
          </a:solidFill>
          <a:ln>
            <a:solidFill>
              <a:srgbClr val="FCE4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400" b="1">
                <a:solidFill>
                  <a:srgbClr val="000000"/>
                </a:solidFill>
                <a:latin typeface="Calibri"/>
              </a:rPr>
              <a:t>RESTITUZIONE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4210014"/>
            <a:ext cx="9646920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>
              <a:lnSpc>
                <a:spcPct val="150000"/>
              </a:lnSpc>
            </a:pPr>
            <a:r>
              <a:rPr dirty="0"/>
              <a:t>Un test non è un </a:t>
            </a:r>
            <a:r>
              <a:rPr lang="it-IT" dirty="0"/>
              <a:t>atto</a:t>
            </a:r>
            <a:r>
              <a:rPr dirty="0"/>
              <a:t> </a:t>
            </a:r>
            <a:r>
              <a:rPr dirty="0" err="1"/>
              <a:t>isolato</a:t>
            </a:r>
            <a:r>
              <a:rPr dirty="0"/>
              <a:t>: è una </a:t>
            </a:r>
            <a:r>
              <a:rPr b="1" dirty="0" err="1"/>
              <a:t>decisione</a:t>
            </a:r>
            <a:r>
              <a:rPr dirty="0"/>
              <a:t> </a:t>
            </a:r>
            <a:r>
              <a:rPr dirty="0" err="1"/>
              <a:t>dentro</a:t>
            </a:r>
            <a:r>
              <a:rPr dirty="0"/>
              <a:t> un </a:t>
            </a:r>
            <a:r>
              <a:rPr b="1" dirty="0" err="1"/>
              <a:t>processo</a:t>
            </a:r>
            <a:r>
              <a:rPr dirty="0"/>
              <a:t>.</a:t>
            </a:r>
            <a:endParaRPr lang="it-IT" dirty="0"/>
          </a:p>
          <a:p>
            <a:pPr algn="ctr"/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0" y="6419088"/>
            <a:ext cx="12191999" cy="45720"/>
          </a:xfrm>
          <a:prstGeom prst="rect">
            <a:avLst/>
          </a:prstGeom>
          <a:solidFill>
            <a:srgbClr val="C73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0" y="6464808"/>
            <a:ext cx="12191999" cy="393192"/>
          </a:xfrm>
          <a:prstGeom prst="rect">
            <a:avLst/>
          </a:prstGeom>
          <a:solidFill>
            <a:srgbClr val="8F201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extBox 7"/>
          <p:cNvSpPr txBox="1"/>
          <p:nvPr/>
        </p:nvSpPr>
        <p:spPr>
          <a:xfrm>
            <a:off x="975360" y="2422571"/>
            <a:ext cx="10241280" cy="201285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514350" indent="-514350" algn="ctr">
              <a:buClr>
                <a:srgbClr val="C00000"/>
              </a:buClr>
              <a:buSzPct val="130000"/>
              <a:buFont typeface="+mj-lt"/>
              <a:buAutoNum type="arabicPeriod"/>
            </a:pPr>
            <a:r>
              <a:rPr sz="3600" dirty="0">
                <a:solidFill>
                  <a:schemeClr val="bg1"/>
                </a:solidFill>
              </a:rPr>
              <a:t>Prima </a:t>
            </a:r>
            <a:r>
              <a:rPr sz="3600" dirty="0" err="1">
                <a:solidFill>
                  <a:schemeClr val="bg1"/>
                </a:solidFill>
              </a:rPr>
              <a:t>fase</a:t>
            </a:r>
            <a:r>
              <a:rPr sz="3600" dirty="0">
                <a:solidFill>
                  <a:schemeClr val="bg1"/>
                </a:solidFill>
              </a:rPr>
              <a:t>: </a:t>
            </a:r>
            <a:endParaRPr lang="it-IT" sz="3600" dirty="0">
              <a:solidFill>
                <a:schemeClr val="bg1"/>
              </a:solidFill>
            </a:endParaRPr>
          </a:p>
          <a:p>
            <a:pPr algn="ctr">
              <a:buClr>
                <a:srgbClr val="C00000"/>
              </a:buClr>
              <a:buSzPct val="130000"/>
            </a:pPr>
            <a:r>
              <a:rPr sz="3600" b="1" dirty="0" err="1">
                <a:solidFill>
                  <a:schemeClr val="bg1"/>
                </a:solidFill>
              </a:rPr>
              <a:t>controlla</a:t>
            </a:r>
            <a:r>
              <a:rPr sz="3600" dirty="0">
                <a:solidFill>
                  <a:schemeClr val="bg1"/>
                </a:solidFill>
              </a:rPr>
              <a:t> </a:t>
            </a:r>
            <a:r>
              <a:rPr sz="3600" dirty="0" err="1">
                <a:solidFill>
                  <a:schemeClr val="bg1"/>
                </a:solidFill>
              </a:rPr>
              <a:t>il</a:t>
            </a:r>
            <a:r>
              <a:rPr sz="3600" dirty="0">
                <a:solidFill>
                  <a:schemeClr val="bg1"/>
                </a:solidFill>
              </a:rPr>
              <a:t> </a:t>
            </a:r>
            <a:r>
              <a:rPr sz="3600" dirty="0" err="1">
                <a:solidFill>
                  <a:schemeClr val="bg1"/>
                </a:solidFill>
              </a:rPr>
              <a:t>foglio</a:t>
            </a:r>
            <a:r>
              <a:rPr sz="3600" dirty="0">
                <a:solidFill>
                  <a:schemeClr val="bg1"/>
                </a:solidFill>
              </a:rPr>
              <a:t> di </a:t>
            </a:r>
            <a:r>
              <a:rPr sz="3600" dirty="0" err="1">
                <a:solidFill>
                  <a:schemeClr val="bg1"/>
                </a:solidFill>
              </a:rPr>
              <a:t>risposta</a:t>
            </a:r>
            <a:r>
              <a:rPr sz="3600" dirty="0">
                <a:solidFill>
                  <a:schemeClr val="bg1"/>
                </a:solidFill>
              </a:rPr>
              <a:t> e la </a:t>
            </a:r>
            <a:r>
              <a:rPr sz="3600" dirty="0" err="1">
                <a:solidFill>
                  <a:schemeClr val="bg1"/>
                </a:solidFill>
              </a:rPr>
              <a:t>qualità</a:t>
            </a:r>
            <a:r>
              <a:rPr sz="3600" dirty="0">
                <a:solidFill>
                  <a:schemeClr val="bg1"/>
                </a:solidFill>
              </a:rPr>
              <a:t> del </a:t>
            </a:r>
            <a:r>
              <a:rPr sz="3600" dirty="0" err="1">
                <a:solidFill>
                  <a:schemeClr val="bg1"/>
                </a:solidFill>
              </a:rPr>
              <a:t>protocollo</a:t>
            </a:r>
            <a:r>
              <a:rPr sz="3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73395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TextBox 9"/>
          <p:cNvSpPr txBox="1"/>
          <p:nvPr/>
        </p:nvSpPr>
        <p:spPr>
          <a:xfrm>
            <a:off x="975360" y="2559488"/>
            <a:ext cx="10241280" cy="139202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marL="514350" indent="-514350" algn="ctr">
              <a:buClr>
                <a:srgbClr val="C00000"/>
              </a:buClr>
              <a:buSzPct val="130000"/>
              <a:buFont typeface="+mj-lt"/>
              <a:buAutoNum type="arabicPeriod"/>
              <a:defRPr sz="3600">
                <a:solidFill>
                  <a:schemeClr val="bg1"/>
                </a:solidFill>
              </a:defRPr>
            </a:lvl1pPr>
          </a:lstStyle>
          <a:p>
            <a:pPr>
              <a:buFont typeface="+mj-lt"/>
              <a:buAutoNum type="arabicPeriod" startAt="2"/>
            </a:pPr>
            <a:r>
              <a:rPr dirty="0" err="1"/>
              <a:t>Seconda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: </a:t>
            </a:r>
            <a:endParaRPr lang="it-IT" dirty="0"/>
          </a:p>
          <a:p>
            <a:pPr marL="0" indent="0">
              <a:buNone/>
            </a:pPr>
            <a:r>
              <a:rPr b="1" dirty="0" err="1"/>
              <a:t>esegui</a:t>
            </a:r>
            <a:r>
              <a:rPr dirty="0"/>
              <a:t> lo scoring e la </a:t>
            </a:r>
            <a:r>
              <a:rPr dirty="0" err="1"/>
              <a:t>trasformazione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punteggi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50612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8D6AEE3-4FB1-6DE8-2717-8603645CF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378" y="102637"/>
            <a:ext cx="8901405" cy="6568750"/>
          </a:xfrm>
          <a:prstGeom prst="rect">
            <a:avLst/>
          </a:prstGeom>
        </p:spPr>
      </p:pic>
      <p:sp>
        <p:nvSpPr>
          <p:cNvPr id="30" name="Parentesi graffa aperta 29"/>
          <p:cNvSpPr/>
          <p:nvPr/>
        </p:nvSpPr>
        <p:spPr>
          <a:xfrm>
            <a:off x="1883391" y="3159931"/>
            <a:ext cx="395785" cy="533195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30"/>
          <p:cNvSpPr/>
          <p:nvPr/>
        </p:nvSpPr>
        <p:spPr>
          <a:xfrm>
            <a:off x="188259" y="3250063"/>
            <a:ext cx="1585950" cy="3275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</a:rPr>
              <a:t>ENERGIA</a:t>
            </a:r>
          </a:p>
        </p:txBody>
      </p:sp>
      <p:sp>
        <p:nvSpPr>
          <p:cNvPr id="270" name="Parentesi graffa aperta 269"/>
          <p:cNvSpPr/>
          <p:nvPr/>
        </p:nvSpPr>
        <p:spPr>
          <a:xfrm>
            <a:off x="1883391" y="3816351"/>
            <a:ext cx="395785" cy="533195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5" name="Rettangolo 274"/>
          <p:cNvSpPr/>
          <p:nvPr/>
        </p:nvSpPr>
        <p:spPr>
          <a:xfrm>
            <a:off x="188259" y="3919175"/>
            <a:ext cx="1585950" cy="3275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</a:rPr>
              <a:t>AMICALITÀ</a:t>
            </a:r>
          </a:p>
        </p:txBody>
      </p:sp>
      <p:sp>
        <p:nvSpPr>
          <p:cNvPr id="297" name="Parentesi graffa aperta 296"/>
          <p:cNvSpPr/>
          <p:nvPr/>
        </p:nvSpPr>
        <p:spPr>
          <a:xfrm>
            <a:off x="1883390" y="4478001"/>
            <a:ext cx="395785" cy="533195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8" name="Rettangolo 297"/>
          <p:cNvSpPr/>
          <p:nvPr/>
        </p:nvSpPr>
        <p:spPr>
          <a:xfrm>
            <a:off x="188259" y="4580825"/>
            <a:ext cx="1585950" cy="3275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tx1"/>
                </a:solidFill>
              </a:rPr>
              <a:t>COSCIENZIOSITÀ</a:t>
            </a:r>
          </a:p>
        </p:txBody>
      </p:sp>
      <p:sp>
        <p:nvSpPr>
          <p:cNvPr id="299" name="Parentesi graffa aperta 298"/>
          <p:cNvSpPr/>
          <p:nvPr/>
        </p:nvSpPr>
        <p:spPr>
          <a:xfrm>
            <a:off x="1883390" y="5139651"/>
            <a:ext cx="395785" cy="533195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0" name="Rettangolo 299"/>
          <p:cNvSpPr/>
          <p:nvPr/>
        </p:nvSpPr>
        <p:spPr>
          <a:xfrm>
            <a:off x="188259" y="5085862"/>
            <a:ext cx="1585950" cy="5756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tx1"/>
                </a:solidFill>
              </a:rPr>
              <a:t>STABILITÀ EMOTIVA</a:t>
            </a:r>
          </a:p>
        </p:txBody>
      </p:sp>
      <p:sp>
        <p:nvSpPr>
          <p:cNvPr id="302" name="Parentesi graffa aperta 301"/>
          <p:cNvSpPr/>
          <p:nvPr/>
        </p:nvSpPr>
        <p:spPr>
          <a:xfrm>
            <a:off x="1885740" y="5801301"/>
            <a:ext cx="395785" cy="533195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3" name="Rettangolo 302"/>
          <p:cNvSpPr/>
          <p:nvPr/>
        </p:nvSpPr>
        <p:spPr>
          <a:xfrm>
            <a:off x="188259" y="5792885"/>
            <a:ext cx="1585950" cy="5756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tx1"/>
                </a:solidFill>
              </a:rPr>
              <a:t>APERTURA MENTALE</a:t>
            </a:r>
          </a:p>
        </p:txBody>
      </p:sp>
      <p:sp>
        <p:nvSpPr>
          <p:cNvPr id="32" name="Ovale 31"/>
          <p:cNvSpPr/>
          <p:nvPr/>
        </p:nvSpPr>
        <p:spPr>
          <a:xfrm>
            <a:off x="2143289" y="2709322"/>
            <a:ext cx="683411" cy="40578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000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270" grpId="0" animBg="1"/>
      <p:bldP spid="275" grpId="0" animBg="1"/>
      <p:bldP spid="297" grpId="0" animBg="1"/>
      <p:bldP spid="298" grpId="0" animBg="1"/>
      <p:bldP spid="299" grpId="0" animBg="1"/>
      <p:bldP spid="300" grpId="0" animBg="1"/>
      <p:bldP spid="302" grpId="0" animBg="1"/>
      <p:bldP spid="303" grpId="0" animBg="1"/>
      <p:bldP spid="3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1B5F33FF-447B-25C4-991B-4986F035F49E}"/>
              </a:ext>
            </a:extLst>
          </p:cNvPr>
          <p:cNvSpPr txBox="1"/>
          <p:nvPr/>
        </p:nvSpPr>
        <p:spPr>
          <a:xfrm>
            <a:off x="4297110" y="122291"/>
            <a:ext cx="359778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4000" b="1" dirty="0">
                <a:solidFill>
                  <a:srgbClr val="1B1B1B"/>
                </a:solidFill>
              </a:rPr>
              <a:t>Profilo in sintesi</a:t>
            </a:r>
            <a:endParaRPr sz="4000" b="1" dirty="0">
              <a:solidFill>
                <a:srgbClr val="1B1B1B"/>
              </a:solidFill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320842" y="738737"/>
            <a:ext cx="11550316" cy="11297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just">
              <a:buClr>
                <a:srgbClr val="009051"/>
              </a:buClr>
              <a:buSzPct val="110000"/>
              <a:buFont typeface="Arial" panose="020B0604020202020204" pitchFamily="34" charset="0"/>
              <a:buChar char="•"/>
            </a:pPr>
            <a:r>
              <a:rPr lang="it-IT" sz="2200" b="1" dirty="0"/>
              <a:t> </a:t>
            </a:r>
            <a:r>
              <a:rPr lang="it-IT" sz="2200" b="1" dirty="0">
                <a:solidFill>
                  <a:srgbClr val="009051"/>
                </a:solidFill>
              </a:rPr>
              <a:t>Energia</a:t>
            </a:r>
            <a:r>
              <a:rPr lang="it-IT" sz="2200" b="1" dirty="0"/>
              <a:t> </a:t>
            </a:r>
            <a:r>
              <a:rPr lang="it-IT" sz="2200" dirty="0">
                <a:solidFill>
                  <a:srgbClr val="009051"/>
                </a:solidFill>
              </a:rPr>
              <a:t>(E=40)</a:t>
            </a:r>
            <a:r>
              <a:rPr lang="it-IT" sz="2200" dirty="0"/>
              <a:t>:</a:t>
            </a:r>
            <a:r>
              <a:rPr lang="it-IT" sz="2200" dirty="0">
                <a:solidFill>
                  <a:srgbClr val="009051"/>
                </a:solidFill>
              </a:rPr>
              <a:t> </a:t>
            </a:r>
            <a:r>
              <a:rPr lang="it-IT" sz="2200" dirty="0"/>
              <a:t>livello basso, soprattutto per la </a:t>
            </a:r>
            <a:r>
              <a:rPr lang="it-IT" sz="2200" b="1" dirty="0">
                <a:solidFill>
                  <a:srgbClr val="7030A0"/>
                </a:solidFill>
              </a:rPr>
              <a:t>Dominanza</a:t>
            </a:r>
            <a:r>
              <a:rPr lang="it-IT" sz="2200" b="1" dirty="0">
                <a:solidFill>
                  <a:srgbClr val="FFC000"/>
                </a:solidFill>
              </a:rPr>
              <a:t> </a:t>
            </a:r>
            <a:r>
              <a:rPr lang="it-IT" sz="2200" b="1" dirty="0"/>
              <a:t>(Do=37)</a:t>
            </a:r>
            <a:r>
              <a:rPr lang="it-IT" sz="2200" dirty="0"/>
              <a:t>; il </a:t>
            </a:r>
            <a:r>
              <a:rPr lang="it-IT" sz="2200" b="1" dirty="0">
                <a:solidFill>
                  <a:srgbClr val="7030A0"/>
                </a:solidFill>
              </a:rPr>
              <a:t>Dinamismo</a:t>
            </a:r>
            <a:r>
              <a:rPr lang="it-IT" sz="2200" b="1" dirty="0"/>
              <a:t> (Di=47)</a:t>
            </a:r>
            <a:r>
              <a:rPr lang="it-IT" sz="2200" dirty="0"/>
              <a:t> è nella norma. La persona può essere attiva, ma poco incline a imporsi o prendere posizione in modo diretto.</a:t>
            </a: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320842" y="1959972"/>
            <a:ext cx="11550316" cy="742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just">
              <a:buClr>
                <a:srgbClr val="009051"/>
              </a:buClr>
              <a:buSzPct val="110000"/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rgbClr val="009051"/>
                </a:solidFill>
              </a:rPr>
              <a:t> </a:t>
            </a:r>
            <a:r>
              <a:rPr lang="it-IT" sz="2200" b="1" dirty="0" err="1">
                <a:solidFill>
                  <a:srgbClr val="009051"/>
                </a:solidFill>
              </a:rPr>
              <a:t>Amicalità</a:t>
            </a:r>
            <a:r>
              <a:rPr lang="it-IT" sz="2200" b="1" dirty="0"/>
              <a:t> </a:t>
            </a:r>
            <a:r>
              <a:rPr lang="it-IT" sz="2200" dirty="0">
                <a:solidFill>
                  <a:srgbClr val="009051"/>
                </a:solidFill>
              </a:rPr>
              <a:t>(A=53)</a:t>
            </a:r>
            <a:r>
              <a:rPr lang="it-IT" sz="2200" dirty="0"/>
              <a:t>:</a:t>
            </a:r>
            <a:r>
              <a:rPr lang="it-IT" sz="2200" dirty="0">
                <a:solidFill>
                  <a:srgbClr val="009051"/>
                </a:solidFill>
              </a:rPr>
              <a:t> </a:t>
            </a:r>
            <a:r>
              <a:rPr lang="it-IT" sz="2200" dirty="0"/>
              <a:t>nella norma, con </a:t>
            </a:r>
            <a:r>
              <a:rPr lang="it-IT" sz="2200" b="1" dirty="0" err="1">
                <a:solidFill>
                  <a:srgbClr val="7030A0"/>
                </a:solidFill>
              </a:rPr>
              <a:t>Cooperatività</a:t>
            </a:r>
            <a:r>
              <a:rPr lang="it-IT" sz="2200" b="1" dirty="0">
                <a:solidFill>
                  <a:srgbClr val="7030A0"/>
                </a:solidFill>
              </a:rPr>
              <a:t>/Empatia</a:t>
            </a:r>
            <a:r>
              <a:rPr lang="it-IT" sz="2200" b="1" dirty="0"/>
              <a:t> alta (</a:t>
            </a:r>
            <a:r>
              <a:rPr lang="it-IT" sz="2200" b="1" dirty="0" err="1"/>
              <a:t>Cp</a:t>
            </a:r>
            <a:r>
              <a:rPr lang="it-IT" sz="2200" b="1" dirty="0"/>
              <a:t>=62)</a:t>
            </a:r>
            <a:r>
              <a:rPr lang="it-IT" sz="2200" dirty="0"/>
              <a:t> e </a:t>
            </a:r>
            <a:r>
              <a:rPr lang="it-IT" sz="2200" b="1" dirty="0">
                <a:solidFill>
                  <a:srgbClr val="7030A0"/>
                </a:solidFill>
              </a:rPr>
              <a:t>Cordialità</a:t>
            </a:r>
            <a:r>
              <a:rPr lang="it-IT" sz="2200" b="1" dirty="0"/>
              <a:t> </a:t>
            </a:r>
            <a:r>
              <a:rPr lang="it-IT" sz="2200" dirty="0"/>
              <a:t>più contenuta </a:t>
            </a:r>
            <a:r>
              <a:rPr lang="it-IT" sz="2200" b="1" dirty="0"/>
              <a:t>(Co=45)</a:t>
            </a:r>
            <a:r>
              <a:rPr lang="it-IT" sz="2200" dirty="0"/>
              <a:t>. Disponibile verso gli altri, ma con stile relazionale riservato.</a:t>
            </a: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320842" y="2879058"/>
            <a:ext cx="11550316" cy="7742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just">
              <a:buClr>
                <a:srgbClr val="009051"/>
              </a:buClr>
              <a:buSzPct val="110000"/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rgbClr val="009051"/>
                </a:solidFill>
              </a:rPr>
              <a:t> Coscienziosità</a:t>
            </a:r>
            <a:r>
              <a:rPr lang="it-IT" sz="2200" b="1" dirty="0"/>
              <a:t> </a:t>
            </a:r>
            <a:r>
              <a:rPr lang="it-IT" sz="2200" dirty="0">
                <a:solidFill>
                  <a:srgbClr val="009051"/>
                </a:solidFill>
              </a:rPr>
              <a:t>(C=64)</a:t>
            </a:r>
            <a:r>
              <a:rPr lang="it-IT" sz="2200" dirty="0"/>
              <a:t>:</a:t>
            </a:r>
            <a:r>
              <a:rPr lang="it-IT" sz="2200" dirty="0">
                <a:solidFill>
                  <a:srgbClr val="009051"/>
                </a:solidFill>
              </a:rPr>
              <a:t> </a:t>
            </a:r>
            <a:r>
              <a:rPr lang="it-IT" sz="2200" dirty="0"/>
              <a:t>alta, soprattutto per la </a:t>
            </a:r>
            <a:r>
              <a:rPr lang="it-IT" sz="2200" b="1" dirty="0">
                <a:solidFill>
                  <a:srgbClr val="7030A0"/>
                </a:solidFill>
              </a:rPr>
              <a:t>Scrupolosità</a:t>
            </a:r>
            <a:r>
              <a:rPr lang="it-IT" sz="2200" b="1" dirty="0"/>
              <a:t> (Sc=73)</a:t>
            </a:r>
            <a:r>
              <a:rPr lang="it-IT" sz="2200" dirty="0"/>
              <a:t>; la </a:t>
            </a:r>
            <a:r>
              <a:rPr lang="it-IT" sz="2200" b="1" dirty="0">
                <a:solidFill>
                  <a:srgbClr val="7030A0"/>
                </a:solidFill>
              </a:rPr>
              <a:t>Perseveranza</a:t>
            </a:r>
            <a:r>
              <a:rPr lang="it-IT" sz="2200" b="1" dirty="0"/>
              <a:t> (Pe=49)</a:t>
            </a:r>
            <a:r>
              <a:rPr lang="it-IT" sz="2200" dirty="0"/>
              <a:t> è nella norma. Forte precisione, responsabilità e cura del compito.</a:t>
            </a: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320842" y="3853044"/>
            <a:ext cx="11550316" cy="8495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just">
              <a:buClr>
                <a:srgbClr val="009051"/>
              </a:buClr>
              <a:buSzPct val="110000"/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rgbClr val="009051"/>
                </a:solidFill>
              </a:rPr>
              <a:t> Stabilità emotiva </a:t>
            </a:r>
            <a:r>
              <a:rPr lang="it-IT" sz="2200" dirty="0">
                <a:solidFill>
                  <a:srgbClr val="009051"/>
                </a:solidFill>
              </a:rPr>
              <a:t>(S=32)</a:t>
            </a:r>
            <a:r>
              <a:rPr lang="it-IT" sz="2200" dirty="0"/>
              <a:t>: bassa, con </a:t>
            </a:r>
            <a:r>
              <a:rPr lang="it-IT" sz="2200" b="1" dirty="0">
                <a:solidFill>
                  <a:srgbClr val="7030A0"/>
                </a:solidFill>
              </a:rPr>
              <a:t>Controllo dell’emozione </a:t>
            </a:r>
            <a:r>
              <a:rPr lang="it-IT" sz="2200" b="1" dirty="0"/>
              <a:t>(Ce=33)</a:t>
            </a:r>
            <a:r>
              <a:rPr lang="it-IT" sz="2200" dirty="0"/>
              <a:t> e </a:t>
            </a:r>
            <a:r>
              <a:rPr lang="it-IT" sz="2200" b="1" dirty="0">
                <a:solidFill>
                  <a:srgbClr val="7030A0"/>
                </a:solidFill>
              </a:rPr>
              <a:t>Controllo degli impulsi</a:t>
            </a:r>
            <a:r>
              <a:rPr lang="it-IT" sz="2200" b="1" dirty="0"/>
              <a:t> (Ci=36)</a:t>
            </a:r>
            <a:r>
              <a:rPr lang="it-IT" sz="2200" dirty="0"/>
              <a:t> bassi. Possibile maggiore vulnerabilità allo stress e al sovraccarico.</a:t>
            </a: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320842" y="4902354"/>
            <a:ext cx="11550316" cy="7567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just">
              <a:buClr>
                <a:srgbClr val="009051"/>
              </a:buClr>
              <a:buSzPct val="110000"/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rgbClr val="009051"/>
                </a:solidFill>
              </a:rPr>
              <a:t> Apertura mentale </a:t>
            </a:r>
            <a:r>
              <a:rPr lang="it-IT" sz="2200" dirty="0">
                <a:solidFill>
                  <a:srgbClr val="009051"/>
                </a:solidFill>
              </a:rPr>
              <a:t>(M=57)</a:t>
            </a:r>
            <a:r>
              <a:rPr lang="it-IT" sz="2200" dirty="0"/>
              <a:t>: medio-alta, con </a:t>
            </a:r>
            <a:r>
              <a:rPr lang="it-IT" sz="2200" b="1" dirty="0">
                <a:solidFill>
                  <a:srgbClr val="7030A0"/>
                </a:solidFill>
              </a:rPr>
              <a:t>Apertura alla cultura </a:t>
            </a:r>
            <a:r>
              <a:rPr lang="it-IT" sz="2200" b="1" dirty="0"/>
              <a:t>(</a:t>
            </a:r>
            <a:r>
              <a:rPr lang="it-IT" sz="2200" b="1" dirty="0" err="1"/>
              <a:t>Ac</a:t>
            </a:r>
            <a:r>
              <a:rPr lang="it-IT" sz="2200" b="1" dirty="0"/>
              <a:t>=58)</a:t>
            </a:r>
            <a:r>
              <a:rPr lang="it-IT" sz="2200" dirty="0"/>
              <a:t> e </a:t>
            </a:r>
            <a:r>
              <a:rPr lang="it-IT" sz="2200" b="1" dirty="0">
                <a:solidFill>
                  <a:srgbClr val="7030A0"/>
                </a:solidFill>
              </a:rPr>
              <a:t>Apertura all’esperienza</a:t>
            </a:r>
            <a:r>
              <a:rPr lang="it-IT" sz="2200" b="1" dirty="0"/>
              <a:t> (</a:t>
            </a:r>
            <a:r>
              <a:rPr lang="it-IT" sz="2200" b="1" dirty="0" err="1"/>
              <a:t>Ae</a:t>
            </a:r>
            <a:r>
              <a:rPr lang="it-IT" sz="2200" b="1" dirty="0"/>
              <a:t>=53)</a:t>
            </a:r>
            <a:r>
              <a:rPr lang="it-IT" sz="2200" dirty="0"/>
              <a:t> adeguate. Interesse per conoscenza, riflessione e prospettive diverse.</a:t>
            </a: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320842" y="5858863"/>
            <a:ext cx="11550316" cy="7799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just">
              <a:buClr>
                <a:srgbClr val="009051"/>
              </a:buClr>
              <a:buSzPct val="110000"/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rgbClr val="0070C0"/>
                </a:solidFill>
              </a:rPr>
              <a:t> Scala L (L=32)</a:t>
            </a:r>
            <a:r>
              <a:rPr lang="it-IT" sz="2200" dirty="0"/>
              <a:t>: bassa; non emerge una marcata tendenza a presentarsi in modo eccessivamente favorevole. Il dato va comunque letto insieme al resto del profilo.</a:t>
            </a:r>
          </a:p>
        </p:txBody>
      </p:sp>
    </p:spTree>
    <p:extLst>
      <p:ext uri="{BB962C8B-B14F-4D97-AF65-F5344CB8AC3E}">
        <p14:creationId xmlns:p14="http://schemas.microsoft.com/office/powerpoint/2010/main" val="24826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1B5F33FF-447B-25C4-991B-4986F035F49E}"/>
              </a:ext>
            </a:extLst>
          </p:cNvPr>
          <p:cNvSpPr txBox="1"/>
          <p:nvPr/>
        </p:nvSpPr>
        <p:spPr>
          <a:xfrm>
            <a:off x="3074018" y="192928"/>
            <a:ext cx="616399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4000" b="1" dirty="0">
                <a:solidFill>
                  <a:srgbClr val="1B1B1B"/>
                </a:solidFill>
              </a:rPr>
              <a:t>Lettura integrata del profilo </a:t>
            </a:r>
            <a:endParaRPr sz="4000" b="1" dirty="0">
              <a:solidFill>
                <a:srgbClr val="1B1B1B"/>
              </a:solidFill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632318" y="1209675"/>
            <a:ext cx="10894996" cy="469392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just"/>
            <a:r>
              <a:rPr lang="it-IT" sz="2400" dirty="0">
                <a:sym typeface="Wingdings" panose="05000000000000000000" pitchFamily="2" charset="2"/>
              </a:rPr>
              <a:t> </a:t>
            </a:r>
            <a:r>
              <a:rPr lang="it-IT" sz="2400" dirty="0"/>
              <a:t>Nel complesso, il profilo suggerisce una persona accurata, responsabile e orientata alla qualità, con una buona disponibilità verso gli altri e interesse per la riflessione e per prospettive differenti.</a:t>
            </a:r>
          </a:p>
          <a:p>
            <a:pPr algn="just"/>
            <a:r>
              <a:rPr lang="it-IT" sz="2400" dirty="0">
                <a:sym typeface="Wingdings" panose="05000000000000000000" pitchFamily="2" charset="2"/>
              </a:rPr>
              <a:t> </a:t>
            </a:r>
            <a:r>
              <a:rPr lang="it-IT" sz="2400" dirty="0"/>
              <a:t>L’elemento più significativo sembra essere la combinazione tra Scrupolosità elevata e Stabilità emotiva bassa: </a:t>
            </a:r>
            <a:r>
              <a:rPr lang="it-IT" sz="2400" dirty="0">
                <a:sym typeface="Wingdings" panose="05000000000000000000" pitchFamily="2" charset="2"/>
              </a:rPr>
              <a:t> </a:t>
            </a:r>
            <a:r>
              <a:rPr lang="it-IT" sz="2400" dirty="0"/>
              <a:t>il bisogno di fare bene e mantenere standard elevati può rappresentare una risorsa, ma potrebbe accompagnarsi, soprattutto nei momenti di forte richiesta, a maggiore tensione interna, preoccupazione e sovraccarico emotivo.</a:t>
            </a:r>
          </a:p>
          <a:p>
            <a:pPr algn="just"/>
            <a:r>
              <a:rPr lang="it-IT" sz="2400" dirty="0">
                <a:sym typeface="Wingdings" panose="05000000000000000000" pitchFamily="2" charset="2"/>
              </a:rPr>
              <a:t> </a:t>
            </a:r>
            <a:r>
              <a:rPr lang="it-IT" sz="2400" dirty="0"/>
              <a:t>Sul piano relazionale emerge uno stile collaborativo ma poco dominante: </a:t>
            </a:r>
            <a:r>
              <a:rPr lang="it-IT" sz="2400" dirty="0">
                <a:sym typeface="Wingdings" panose="05000000000000000000" pitchFamily="2" charset="2"/>
              </a:rPr>
              <a:t> </a:t>
            </a:r>
            <a:r>
              <a:rPr lang="it-IT" sz="2400" dirty="0"/>
              <a:t>la persona può essere attiva e disponibile, pur mostrando una minore propensione a imporsi, prendere spazio o sostenere il confronto in modo diretto.</a:t>
            </a:r>
          </a:p>
          <a:p>
            <a:pPr algn="just"/>
            <a:r>
              <a:rPr lang="it-IT" sz="2400" dirty="0">
                <a:sym typeface="Wingdings" panose="05000000000000000000" pitchFamily="2" charset="2"/>
              </a:rPr>
              <a:t> </a:t>
            </a:r>
            <a:r>
              <a:rPr lang="it-IT" sz="2400" dirty="0"/>
              <a:t>La Scala L bassa invita comunque a leggere queste indicazioni insieme al colloquio e al contesto, senza trasformarle in definizioni rigide della persona.</a:t>
            </a:r>
          </a:p>
        </p:txBody>
      </p:sp>
    </p:spTree>
    <p:extLst>
      <p:ext uri="{BB962C8B-B14F-4D97-AF65-F5344CB8AC3E}">
        <p14:creationId xmlns:p14="http://schemas.microsoft.com/office/powerpoint/2010/main" val="21573183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7999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778945-9A6B-34F3-01A9-1C0B099D3360}"/>
              </a:ext>
            </a:extLst>
          </p:cNvPr>
          <p:cNvSpPr/>
          <p:nvPr/>
        </p:nvSpPr>
        <p:spPr>
          <a:xfrm>
            <a:off x="777240" y="206625"/>
            <a:ext cx="10652760" cy="5553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Esercitazione: </a:t>
            </a: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costruire una breve sintesi del profilo…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5440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778945-9A6B-34F3-01A9-1C0B099D3360}"/>
              </a:ext>
            </a:extLst>
          </p:cNvPr>
          <p:cNvSpPr/>
          <p:nvPr/>
        </p:nvSpPr>
        <p:spPr>
          <a:xfrm>
            <a:off x="777240" y="206625"/>
            <a:ext cx="10652760" cy="5553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Esercitazione: </a:t>
            </a: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costruire una breve sintesi del profilo…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2"/>
          <p:cNvSpPr/>
          <p:nvPr/>
        </p:nvSpPr>
        <p:spPr>
          <a:xfrm>
            <a:off x="584707" y="1065005"/>
            <a:ext cx="512390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747474"/>
                </a:solidFill>
              </a:rPr>
              <a:t>Fase 1 — Scrittura individuale</a:t>
            </a:r>
          </a:p>
        </p:txBody>
      </p:sp>
      <p:sp>
        <p:nvSpPr>
          <p:cNvPr id="5" name="Rectangle 3"/>
          <p:cNvSpPr/>
          <p:nvPr/>
        </p:nvSpPr>
        <p:spPr>
          <a:xfrm>
            <a:off x="584707" y="1638808"/>
            <a:ext cx="10963656" cy="10972"/>
          </a:xfrm>
          <a:prstGeom prst="rect">
            <a:avLst/>
          </a:prstGeom>
          <a:solidFill>
            <a:srgbClr val="D2D2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Shape 19"/>
          <p:cNvSpPr/>
          <p:nvPr/>
        </p:nvSpPr>
        <p:spPr>
          <a:xfrm>
            <a:off x="777240" y="2373900"/>
            <a:ext cx="10652760" cy="1221378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D0C4"/>
            </a:solidFill>
            <a:prstDash val="solid"/>
          </a:ln>
        </p:spPr>
      </p:sp>
      <p:sp>
        <p:nvSpPr>
          <p:cNvPr id="7" name="Text 20"/>
          <p:cNvSpPr/>
          <p:nvPr/>
        </p:nvSpPr>
        <p:spPr>
          <a:xfrm>
            <a:off x="1005840" y="2575068"/>
            <a:ext cx="2103120" cy="698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frase deve contenere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21"/>
          <p:cNvSpPr/>
          <p:nvPr/>
        </p:nvSpPr>
        <p:spPr>
          <a:xfrm>
            <a:off x="3442716" y="2856572"/>
            <a:ext cx="164592" cy="176349"/>
          </a:xfrm>
          <a:prstGeom prst="ellipse">
            <a:avLst/>
          </a:prstGeom>
          <a:solidFill>
            <a:srgbClr val="6B7D5D"/>
          </a:solidFill>
          <a:ln w="12700">
            <a:solidFill>
              <a:srgbClr val="6B7D5D"/>
            </a:solidFill>
            <a:prstDash val="solid"/>
          </a:ln>
        </p:spPr>
      </p:sp>
      <p:sp>
        <p:nvSpPr>
          <p:cNvPr id="9" name="Text 22"/>
          <p:cNvSpPr/>
          <p:nvPr/>
        </p:nvSpPr>
        <p:spPr>
          <a:xfrm>
            <a:off x="3735324" y="2810852"/>
            <a:ext cx="1124712" cy="3331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Risorsa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hape 23"/>
          <p:cNvSpPr/>
          <p:nvPr/>
        </p:nvSpPr>
        <p:spPr>
          <a:xfrm>
            <a:off x="4997196" y="2856572"/>
            <a:ext cx="164592" cy="176349"/>
          </a:xfrm>
          <a:prstGeom prst="ellipse">
            <a:avLst/>
          </a:prstGeom>
          <a:solidFill>
            <a:srgbClr val="B76E27"/>
          </a:solidFill>
          <a:ln w="12700">
            <a:solidFill>
              <a:srgbClr val="B76E27"/>
            </a:solidFill>
            <a:prstDash val="solid"/>
          </a:ln>
        </p:spPr>
      </p:sp>
      <p:sp>
        <p:nvSpPr>
          <p:cNvPr id="11" name="Text 24"/>
          <p:cNvSpPr/>
          <p:nvPr/>
        </p:nvSpPr>
        <p:spPr>
          <a:xfrm>
            <a:off x="5289804" y="2810852"/>
            <a:ext cx="1490472" cy="3331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Vulnerabilità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hape 25"/>
          <p:cNvSpPr/>
          <p:nvPr/>
        </p:nvSpPr>
        <p:spPr>
          <a:xfrm>
            <a:off x="7008876" y="2856572"/>
            <a:ext cx="164592" cy="176349"/>
          </a:xfrm>
          <a:prstGeom prst="ellipse">
            <a:avLst/>
          </a:prstGeom>
          <a:solidFill>
            <a:srgbClr val="225E62"/>
          </a:solidFill>
          <a:ln w="12700">
            <a:solidFill>
              <a:srgbClr val="225E62"/>
            </a:solidFill>
            <a:prstDash val="solid"/>
          </a:ln>
        </p:spPr>
      </p:sp>
      <p:sp>
        <p:nvSpPr>
          <p:cNvPr id="13" name="Text 26"/>
          <p:cNvSpPr/>
          <p:nvPr/>
        </p:nvSpPr>
        <p:spPr>
          <a:xfrm>
            <a:off x="7301484" y="2810852"/>
            <a:ext cx="1856232" cy="3331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Stile relazionale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hape 27"/>
          <p:cNvSpPr/>
          <p:nvPr/>
        </p:nvSpPr>
        <p:spPr>
          <a:xfrm>
            <a:off x="9386316" y="2856572"/>
            <a:ext cx="164592" cy="176349"/>
          </a:xfrm>
          <a:prstGeom prst="ellipse">
            <a:avLst/>
          </a:prstGeom>
          <a:solidFill>
            <a:srgbClr val="8B1E16"/>
          </a:solidFill>
          <a:ln w="12700">
            <a:solidFill>
              <a:srgbClr val="8B1E16"/>
            </a:solidFill>
            <a:prstDash val="solid"/>
          </a:ln>
        </p:spPr>
      </p:sp>
      <p:sp>
        <p:nvSpPr>
          <p:cNvPr id="15" name="Text 28"/>
          <p:cNvSpPr/>
          <p:nvPr/>
        </p:nvSpPr>
        <p:spPr>
          <a:xfrm>
            <a:off x="9678924" y="2810852"/>
            <a:ext cx="1417320" cy="3331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lang="en-US" sz="24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Prudenza</a:t>
            </a:r>
          </a:p>
        </p:txBody>
      </p:sp>
      <p:sp>
        <p:nvSpPr>
          <p:cNvPr id="16" name="Text 30"/>
          <p:cNvSpPr/>
          <p:nvPr/>
        </p:nvSpPr>
        <p:spPr>
          <a:xfrm>
            <a:off x="1123789" y="4111260"/>
            <a:ext cx="10050179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280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Scrivi una sintesi di massimo 25–30 parole. </a:t>
            </a:r>
            <a:r>
              <a:rPr lang="it-IT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 spiegare tutto: scegli ciò che è clinicamente più informativo.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31188" y="5346515"/>
            <a:ext cx="11420140" cy="906844"/>
          </a:xfrm>
          <a:prstGeom prst="rect">
            <a:avLst/>
          </a:prstGeom>
          <a:noFill/>
          <a:ln w="76200">
            <a:solidFill>
              <a:srgbClr val="009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438808" y="5334484"/>
            <a:ext cx="11420140" cy="906844"/>
          </a:xfrm>
          <a:prstGeom prst="rect">
            <a:avLst/>
          </a:prstGeom>
          <a:solidFill>
            <a:srgbClr val="00905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431188" y="5322452"/>
            <a:ext cx="11420140" cy="9068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381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4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778945-9A6B-34F3-01A9-1C0B099D3360}"/>
              </a:ext>
            </a:extLst>
          </p:cNvPr>
          <p:cNvSpPr/>
          <p:nvPr/>
        </p:nvSpPr>
        <p:spPr>
          <a:xfrm>
            <a:off x="777240" y="206625"/>
            <a:ext cx="10652760" cy="5553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Esercitazione: </a:t>
            </a: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costruire una breve sintesi del profilo…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2"/>
          <p:cNvSpPr/>
          <p:nvPr/>
        </p:nvSpPr>
        <p:spPr>
          <a:xfrm>
            <a:off x="584707" y="1065005"/>
            <a:ext cx="49736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rgbClr val="747474"/>
                </a:solidFill>
              </a:rPr>
              <a:t>Fase 2 — Confronto a coppie</a:t>
            </a:r>
          </a:p>
        </p:txBody>
      </p:sp>
      <p:sp>
        <p:nvSpPr>
          <p:cNvPr id="5" name="Rectangle 3"/>
          <p:cNvSpPr/>
          <p:nvPr/>
        </p:nvSpPr>
        <p:spPr>
          <a:xfrm>
            <a:off x="584707" y="1638808"/>
            <a:ext cx="10963656" cy="10972"/>
          </a:xfrm>
          <a:prstGeom prst="rect">
            <a:avLst/>
          </a:prstGeom>
          <a:solidFill>
            <a:srgbClr val="D2D2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ttangolo 16"/>
          <p:cNvSpPr/>
          <p:nvPr/>
        </p:nvSpPr>
        <p:spPr>
          <a:xfrm>
            <a:off x="431188" y="6128193"/>
            <a:ext cx="11420140" cy="511889"/>
          </a:xfrm>
          <a:prstGeom prst="rect">
            <a:avLst/>
          </a:prstGeom>
          <a:noFill/>
          <a:ln w="76200">
            <a:solidFill>
              <a:srgbClr val="009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438808" y="6116162"/>
            <a:ext cx="11420140" cy="511889"/>
          </a:xfrm>
          <a:prstGeom prst="rect">
            <a:avLst/>
          </a:prstGeom>
          <a:solidFill>
            <a:srgbClr val="00905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431188" y="6104130"/>
            <a:ext cx="11420140" cy="5118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Shape 4"/>
          <p:cNvSpPr/>
          <p:nvPr/>
        </p:nvSpPr>
        <p:spPr>
          <a:xfrm>
            <a:off x="685800" y="1816100"/>
            <a:ext cx="3657600" cy="4160520"/>
          </a:xfrm>
          <a:prstGeom prst="roundRect">
            <a:avLst>
              <a:gd name="adj" fmla="val 2000"/>
            </a:avLst>
          </a:prstGeom>
          <a:solidFill>
            <a:srgbClr val="F8EED6"/>
          </a:solidFill>
          <a:ln w="12700">
            <a:solidFill>
              <a:srgbClr val="C89B3C"/>
            </a:solidFill>
            <a:prstDash val="solid"/>
          </a:ln>
        </p:spPr>
      </p:sp>
      <p:sp>
        <p:nvSpPr>
          <p:cNvPr id="21" name="Text 5"/>
          <p:cNvSpPr/>
          <p:nvPr/>
        </p:nvSpPr>
        <p:spPr>
          <a:xfrm>
            <a:off x="1005840" y="213614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89B3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minuti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6"/>
          <p:cNvSpPr/>
          <p:nvPr/>
        </p:nvSpPr>
        <p:spPr>
          <a:xfrm>
            <a:off x="1005840" y="26390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Confronto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7"/>
          <p:cNvSpPr/>
          <p:nvPr/>
        </p:nvSpPr>
        <p:spPr>
          <a:xfrm>
            <a:off x="781812" y="2986532"/>
            <a:ext cx="3465576" cy="20848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Ognuno legge la propria frase. La coppia sceglie o riscrive una sintesi finale.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hape 8"/>
          <p:cNvSpPr/>
          <p:nvPr/>
        </p:nvSpPr>
        <p:spPr>
          <a:xfrm>
            <a:off x="4709160" y="1816100"/>
            <a:ext cx="676656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D9D0C4"/>
            </a:solidFill>
            <a:prstDash val="solid"/>
          </a:ln>
        </p:spPr>
      </p:sp>
      <p:sp>
        <p:nvSpPr>
          <p:cNvPr id="25" name="Text 9"/>
          <p:cNvSpPr/>
          <p:nvPr/>
        </p:nvSpPr>
        <p:spPr>
          <a:xfrm>
            <a:off x="6583680" y="1908262"/>
            <a:ext cx="30175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di revisione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Shape 10"/>
          <p:cNvSpPr/>
          <p:nvPr/>
        </p:nvSpPr>
        <p:spPr>
          <a:xfrm>
            <a:off x="4980940" y="2898942"/>
            <a:ext cx="164592" cy="164592"/>
          </a:xfrm>
          <a:prstGeom prst="ellipse">
            <a:avLst/>
          </a:prstGeom>
          <a:solidFill>
            <a:srgbClr val="8B1E16"/>
          </a:solidFill>
          <a:ln w="12700">
            <a:solidFill>
              <a:srgbClr val="8B1E16"/>
            </a:solidFill>
            <a:prstDash val="solid"/>
          </a:ln>
        </p:spPr>
      </p:sp>
      <p:sp>
        <p:nvSpPr>
          <p:cNvPr id="27" name="Text 11"/>
          <p:cNvSpPr/>
          <p:nvPr/>
        </p:nvSpPr>
        <p:spPr>
          <a:xfrm>
            <a:off x="5273548" y="2853222"/>
            <a:ext cx="56509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 davvero una sintesi, non un elenco?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Shape 12"/>
          <p:cNvSpPr/>
          <p:nvPr/>
        </p:nvSpPr>
        <p:spPr>
          <a:xfrm>
            <a:off x="4980940" y="3367207"/>
            <a:ext cx="164592" cy="164592"/>
          </a:xfrm>
          <a:prstGeom prst="ellipse">
            <a:avLst/>
          </a:prstGeom>
          <a:solidFill>
            <a:srgbClr val="6B7D5D"/>
          </a:solidFill>
          <a:ln w="12700">
            <a:solidFill>
              <a:srgbClr val="6B7D5D"/>
            </a:solidFill>
            <a:prstDash val="solid"/>
          </a:ln>
        </p:spPr>
      </p:sp>
      <p:sp>
        <p:nvSpPr>
          <p:cNvPr id="29" name="Text 13"/>
          <p:cNvSpPr/>
          <p:nvPr/>
        </p:nvSpPr>
        <p:spPr>
          <a:xfrm>
            <a:off x="5273548" y="3439882"/>
            <a:ext cx="59070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just">
              <a:buNone/>
            </a:pP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Contiene almeno una risorsa e una vulnerabilità?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Shape 14"/>
          <p:cNvSpPr/>
          <p:nvPr/>
        </p:nvSpPr>
        <p:spPr>
          <a:xfrm>
            <a:off x="4980940" y="4171536"/>
            <a:ext cx="164592" cy="164592"/>
          </a:xfrm>
          <a:prstGeom prst="ellipse">
            <a:avLst/>
          </a:prstGeom>
          <a:solidFill>
            <a:srgbClr val="B76E27"/>
          </a:solidFill>
          <a:ln w="12700">
            <a:solidFill>
              <a:srgbClr val="B76E27"/>
            </a:solidFill>
            <a:prstDash val="solid"/>
          </a:ln>
        </p:spPr>
      </p:sp>
      <p:sp>
        <p:nvSpPr>
          <p:cNvPr id="31" name="Text 15"/>
          <p:cNvSpPr/>
          <p:nvPr/>
        </p:nvSpPr>
        <p:spPr>
          <a:xfrm>
            <a:off x="5273548" y="4100416"/>
            <a:ext cx="56509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 lo stile relazionale?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Shape 16"/>
          <p:cNvSpPr/>
          <p:nvPr/>
        </p:nvSpPr>
        <p:spPr>
          <a:xfrm>
            <a:off x="4980940" y="4577588"/>
            <a:ext cx="164592" cy="164592"/>
          </a:xfrm>
          <a:prstGeom prst="ellipse">
            <a:avLst/>
          </a:prstGeom>
          <a:solidFill>
            <a:srgbClr val="225E62"/>
          </a:solidFill>
          <a:ln w="12700">
            <a:solidFill>
              <a:srgbClr val="225E62"/>
            </a:solidFill>
            <a:prstDash val="solid"/>
          </a:ln>
        </p:spPr>
      </p:sp>
      <p:sp>
        <p:nvSpPr>
          <p:cNvPr id="33" name="Text 17"/>
          <p:cNvSpPr/>
          <p:nvPr/>
        </p:nvSpPr>
        <p:spPr>
          <a:xfrm>
            <a:off x="5273548" y="4531868"/>
            <a:ext cx="56509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Usa un linguaggio prudente?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 19"/>
          <p:cNvSpPr/>
          <p:nvPr/>
        </p:nvSpPr>
        <p:spPr>
          <a:xfrm>
            <a:off x="5273548" y="5034787"/>
            <a:ext cx="5650992" cy="7637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just">
              <a:buNone/>
            </a:pP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Potrebbe essere detta in restituzione senza risultare giudicante?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Shape 18"/>
          <p:cNvSpPr/>
          <p:nvPr/>
        </p:nvSpPr>
        <p:spPr>
          <a:xfrm>
            <a:off x="4980940" y="5104572"/>
            <a:ext cx="164592" cy="164592"/>
          </a:xfrm>
          <a:prstGeom prst="ellipse">
            <a:avLst/>
          </a:prstGeom>
          <a:solidFill>
            <a:srgbClr val="C89B3C"/>
          </a:solidFill>
          <a:ln w="12700">
            <a:solidFill>
              <a:srgbClr val="C89B3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97587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4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1B5F33FF-447B-25C4-991B-4986F035F49E}"/>
              </a:ext>
            </a:extLst>
          </p:cNvPr>
          <p:cNvSpPr txBox="1"/>
          <p:nvPr/>
        </p:nvSpPr>
        <p:spPr>
          <a:xfrm>
            <a:off x="2718418" y="1239485"/>
            <a:ext cx="688444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4000" dirty="0">
                <a:solidFill>
                  <a:srgbClr val="1B1B1B"/>
                </a:solidFill>
              </a:rPr>
              <a:t>Due letture possibili del profilo </a:t>
            </a:r>
            <a:endParaRPr sz="4000" dirty="0">
              <a:solidFill>
                <a:srgbClr val="1B1B1B"/>
              </a:solidFill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1225805" y="2065904"/>
            <a:ext cx="9860422" cy="140208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just"/>
            <a:r>
              <a:rPr lang="it-IT" sz="2800" dirty="0"/>
              <a:t>Sintesi_1: Il profilo suggerisce una persona precisa, affidabile e cooperativa, con stile poco dominante e </a:t>
            </a:r>
            <a:r>
              <a:rPr lang="it-IT" sz="2800" i="1" dirty="0"/>
              <a:t>possibile</a:t>
            </a:r>
            <a:r>
              <a:rPr lang="it-IT" sz="2800" dirty="0"/>
              <a:t> maggiore sensibilità allo stress nei momenti di forte pressione.</a:t>
            </a: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1225805" y="3638933"/>
            <a:ext cx="9860422" cy="1520613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just"/>
            <a:r>
              <a:rPr lang="it-IT" sz="2800" dirty="0"/>
              <a:t>Sintesi_2: È un profilo caratterizzato da precisione, affidabilità e apertura, con </a:t>
            </a:r>
            <a:r>
              <a:rPr lang="it-IT" sz="2800" i="1" dirty="0"/>
              <a:t>possibile</a:t>
            </a:r>
            <a:r>
              <a:rPr lang="it-IT" sz="2800" dirty="0"/>
              <a:t> vulnerabilità allo stress e una modalità relazionale più cauta che assertiva.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CD778945-9A6B-34F3-01A9-1C0B099D3360}"/>
              </a:ext>
            </a:extLst>
          </p:cNvPr>
          <p:cNvSpPr/>
          <p:nvPr/>
        </p:nvSpPr>
        <p:spPr>
          <a:xfrm>
            <a:off x="777240" y="206625"/>
            <a:ext cx="10652760" cy="8093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Esercitazione: </a:t>
            </a: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costruire una breve sintesi del profilo…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647700" y="5330496"/>
            <a:ext cx="11049000" cy="8994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 anchor="ctr">
            <a:noAutofit/>
          </a:bodyPr>
          <a:lstStyle/>
          <a:p>
            <a:pPr algn="just"/>
            <a:r>
              <a:rPr lang="it-IT" sz="2800" b="1" dirty="0"/>
              <a:t>N.B. Una buona sintesi è fedele ai dati, integrata, breve, prudente e utile                      in restituzione.</a:t>
            </a:r>
          </a:p>
        </p:txBody>
      </p:sp>
    </p:spTree>
    <p:extLst>
      <p:ext uri="{BB962C8B-B14F-4D97-AF65-F5344CB8AC3E}">
        <p14:creationId xmlns:p14="http://schemas.microsoft.com/office/powerpoint/2010/main" val="245314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CD778945-9A6B-34F3-01A9-1C0B099D3360}"/>
              </a:ext>
            </a:extLst>
          </p:cNvPr>
          <p:cNvSpPr/>
          <p:nvPr/>
        </p:nvSpPr>
        <p:spPr>
          <a:xfrm>
            <a:off x="777240" y="206625"/>
            <a:ext cx="10652760" cy="8093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Esercitazione: </a:t>
            </a: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costruire una breve sintesi del profilo…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hape 4"/>
          <p:cNvSpPr/>
          <p:nvPr/>
        </p:nvSpPr>
        <p:spPr>
          <a:xfrm>
            <a:off x="868680" y="1407026"/>
            <a:ext cx="10469880" cy="2009274"/>
          </a:xfrm>
          <a:prstGeom prst="roundRect">
            <a:avLst>
              <a:gd name="adj" fmla="val 2462"/>
            </a:avLst>
          </a:prstGeom>
          <a:solidFill>
            <a:srgbClr val="FFFFFF"/>
          </a:solidFill>
          <a:ln w="12700">
            <a:solidFill>
              <a:srgbClr val="D9D0C4"/>
            </a:solidFill>
            <a:prstDash val="solid"/>
          </a:ln>
        </p:spPr>
      </p:sp>
      <p:sp>
        <p:nvSpPr>
          <p:cNvPr id="11" name="Text 5"/>
          <p:cNvSpPr/>
          <p:nvPr/>
        </p:nvSpPr>
        <p:spPr>
          <a:xfrm>
            <a:off x="1234440" y="154178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passaggio difficile non è trovare un aggettivo per ogni scala.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554480" y="2300732"/>
            <a:ext cx="9052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8B1E1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 scegliere pochi elementi, integrarli e formulare una frase che restituisca complessità senza trasformarsi in etichetta.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hape 7"/>
          <p:cNvSpPr/>
          <p:nvPr/>
        </p:nvSpPr>
        <p:spPr>
          <a:xfrm>
            <a:off x="1615440" y="3871153"/>
            <a:ext cx="2468221" cy="980049"/>
          </a:xfrm>
          <a:prstGeom prst="roundRect">
            <a:avLst>
              <a:gd name="adj" fmla="val 14545"/>
            </a:avLst>
          </a:prstGeom>
          <a:solidFill>
            <a:srgbClr val="6B7D5D"/>
          </a:solidFill>
          <a:ln w="12700">
            <a:solidFill>
              <a:srgbClr val="6B7D5D"/>
            </a:solidFill>
            <a:prstDash val="solid"/>
          </a:ln>
        </p:spPr>
      </p:sp>
      <p:sp>
        <p:nvSpPr>
          <p:cNvPr id="14" name="Text 8"/>
          <p:cNvSpPr/>
          <p:nvPr/>
        </p:nvSpPr>
        <p:spPr>
          <a:xfrm>
            <a:off x="1688592" y="4182869"/>
            <a:ext cx="232195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Fedele ai dati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hape 9"/>
          <p:cNvSpPr/>
          <p:nvPr/>
        </p:nvSpPr>
        <p:spPr>
          <a:xfrm>
            <a:off x="4331208" y="3871153"/>
            <a:ext cx="2833883" cy="980049"/>
          </a:xfrm>
          <a:prstGeom prst="roundRect">
            <a:avLst>
              <a:gd name="adj" fmla="val 14545"/>
            </a:avLst>
          </a:prstGeom>
          <a:solidFill>
            <a:srgbClr val="225E62"/>
          </a:solidFill>
          <a:ln w="12700">
            <a:solidFill>
              <a:srgbClr val="225E62"/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4404360" y="4182869"/>
            <a:ext cx="268761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Clinicamente prudente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hape 11"/>
          <p:cNvSpPr/>
          <p:nvPr/>
        </p:nvSpPr>
        <p:spPr>
          <a:xfrm>
            <a:off x="7421880" y="3871153"/>
            <a:ext cx="3062422" cy="980049"/>
          </a:xfrm>
          <a:prstGeom prst="roundRect">
            <a:avLst>
              <a:gd name="adj" fmla="val 14545"/>
            </a:avLst>
          </a:prstGeom>
          <a:solidFill>
            <a:srgbClr val="C89B3C"/>
          </a:solidFill>
          <a:ln w="12700">
            <a:solidFill>
              <a:srgbClr val="C89B3C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7495032" y="4182869"/>
            <a:ext cx="2916157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Utile in restituzione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1316355" y="5071308"/>
            <a:ext cx="952881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N.B. il profilo </a:t>
            </a: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suggerisce; il </a:t>
            </a:r>
            <a:r>
              <a:rPr lang="en-US" sz="2800" b="1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colloquio </a:t>
            </a:r>
            <a:r>
              <a:rPr lang="en-US" sz="2800" dirty="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verifica e contestualizza.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11567160" y="6205220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</a:rPr>
              <a:t>8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688208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347472"/>
            <a:ext cx="10817352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Q-P.I.S.T.A.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Una </a:t>
            </a:r>
            <a:r>
              <a:rPr sz="4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griglia</a:t>
            </a:r>
            <a:r>
              <a:rPr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per </a:t>
            </a:r>
            <a:r>
              <a:rPr sz="4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scegliere</a:t>
            </a:r>
            <a:r>
              <a:rPr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 </a:t>
            </a:r>
            <a:r>
              <a:rPr sz="4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usare</a:t>
            </a:r>
            <a:r>
              <a:rPr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sz="4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</a:t>
            </a:r>
            <a:r>
              <a:rPr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test in modo </a:t>
            </a:r>
            <a:r>
              <a:rPr sz="4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ordinato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2349325"/>
            <a:ext cx="1572768" cy="3437636"/>
          </a:xfrm>
          <a:prstGeom prst="roundRect">
            <a:avLst/>
          </a:prstGeom>
          <a:solidFill>
            <a:srgbClr val="FFF6D7"/>
          </a:solidFill>
          <a:ln w="1016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008" tIns="91440" rIns="64008" rtlCol="0" anchor="ctr"/>
          <a:lstStyle/>
          <a:p>
            <a:pPr algn="ctr"/>
            <a:r>
              <a:rPr sz="7200" b="1" dirty="0">
                <a:solidFill>
                  <a:srgbClr val="191919"/>
                </a:solidFill>
              </a:rPr>
              <a:t>Q</a:t>
            </a:r>
            <a:endParaRPr lang="it-IT" sz="7200" b="1" dirty="0">
              <a:solidFill>
                <a:srgbClr val="191919"/>
              </a:solidFill>
            </a:endParaRPr>
          </a:p>
          <a:p>
            <a:pPr algn="ctr"/>
            <a:r>
              <a:rPr lang="it-IT" sz="2800" b="1" dirty="0">
                <a:solidFill>
                  <a:srgbClr val="191919"/>
                </a:solidFill>
              </a:rPr>
              <a:t>Quesito</a:t>
            </a:r>
          </a:p>
          <a:p>
            <a:pPr algn="ctr"/>
            <a:endParaRPr lang="it-IT" sz="2800" b="1" dirty="0">
              <a:solidFill>
                <a:srgbClr val="191919"/>
              </a:solidFill>
            </a:endParaRPr>
          </a:p>
          <a:p>
            <a:pPr algn="ctr"/>
            <a:endParaRPr lang="it-IT" sz="2800" b="1" dirty="0">
              <a:solidFill>
                <a:srgbClr val="191919"/>
              </a:solidFill>
            </a:endParaRPr>
          </a:p>
          <a:p>
            <a:pPr algn="ctr"/>
            <a:endParaRPr sz="2800" b="1" dirty="0">
              <a:solidFill>
                <a:srgbClr val="191919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504" y="3702129"/>
            <a:ext cx="896112" cy="18288"/>
          </a:xfrm>
          <a:prstGeom prst="rect">
            <a:avLst/>
          </a:prstGeom>
          <a:solidFill>
            <a:srgbClr val="DAA6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ight Arrow 5"/>
          <p:cNvSpPr/>
          <p:nvPr/>
        </p:nvSpPr>
        <p:spPr>
          <a:xfrm>
            <a:off x="2085381" y="3914339"/>
            <a:ext cx="309799" cy="425973"/>
          </a:xfrm>
          <a:prstGeom prst="rightArrow">
            <a:avLst/>
          </a:prstGeom>
          <a:solidFill>
            <a:srgbClr val="7D7D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2404872" y="2349325"/>
            <a:ext cx="1572768" cy="3437636"/>
          </a:xfrm>
          <a:prstGeom prst="roundRect">
            <a:avLst/>
          </a:prstGeom>
          <a:solidFill>
            <a:srgbClr val="E7F2FA"/>
          </a:solidFill>
          <a:ln w="1016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008" tIns="91440" rIns="64008" rtlCol="0" anchor="ctr"/>
          <a:lstStyle/>
          <a:p>
            <a:pPr algn="ctr"/>
            <a:r>
              <a:rPr sz="7200" b="1" dirty="0">
                <a:solidFill>
                  <a:srgbClr val="191919"/>
                </a:solidFill>
              </a:rPr>
              <a:t>P</a:t>
            </a:r>
            <a:endParaRPr lang="it-IT" sz="7200" b="1" dirty="0">
              <a:solidFill>
                <a:srgbClr val="191919"/>
              </a:solidFill>
            </a:endParaRPr>
          </a:p>
          <a:p>
            <a:pPr algn="ctr"/>
            <a:r>
              <a:rPr lang="it-IT" sz="2400" b="1" dirty="0">
                <a:solidFill>
                  <a:srgbClr val="191919"/>
                </a:solidFill>
              </a:rPr>
              <a:t>Persona e
contesto</a:t>
            </a:r>
          </a:p>
          <a:p>
            <a:pPr algn="ctr">
              <a:spcBef>
                <a:spcPts val="600"/>
              </a:spcBef>
            </a:pPr>
            <a:endParaRPr lang="it-IT" sz="2400" b="1" dirty="0">
              <a:solidFill>
                <a:srgbClr val="191919"/>
              </a:solidFill>
            </a:endParaRPr>
          </a:p>
          <a:p>
            <a:pPr algn="ctr">
              <a:spcBef>
                <a:spcPts val="600"/>
              </a:spcBef>
            </a:pPr>
            <a:endParaRPr lang="it-IT" sz="2400" b="1" dirty="0">
              <a:solidFill>
                <a:srgbClr val="191919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20924" y="3683841"/>
            <a:ext cx="896112" cy="18288"/>
          </a:xfrm>
          <a:prstGeom prst="rect">
            <a:avLst/>
          </a:prstGeom>
          <a:solidFill>
            <a:srgbClr val="397F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ight Arrow 8"/>
          <p:cNvSpPr/>
          <p:nvPr/>
        </p:nvSpPr>
        <p:spPr>
          <a:xfrm>
            <a:off x="4033053" y="3914339"/>
            <a:ext cx="309799" cy="425973"/>
          </a:xfrm>
          <a:prstGeom prst="rightArrow">
            <a:avLst/>
          </a:prstGeom>
          <a:solidFill>
            <a:srgbClr val="7D7D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4352544" y="2349325"/>
            <a:ext cx="1572768" cy="3437636"/>
          </a:xfrm>
          <a:prstGeom prst="roundRect">
            <a:avLst/>
          </a:prstGeom>
          <a:solidFill>
            <a:srgbClr val="EEF8E8"/>
          </a:solidFill>
          <a:ln w="1016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008" tIns="91440" rIns="64008" rtlCol="0" anchor="ctr"/>
          <a:lstStyle/>
          <a:p>
            <a:pPr algn="ctr"/>
            <a:r>
              <a:rPr sz="7200" b="1" dirty="0">
                <a:solidFill>
                  <a:srgbClr val="191919"/>
                </a:solidFill>
              </a:rPr>
              <a:t>I</a:t>
            </a:r>
          </a:p>
          <a:p>
            <a:pPr algn="ctr"/>
            <a:r>
              <a:rPr sz="2200" b="1" dirty="0">
                <a:solidFill>
                  <a:srgbClr val="191919"/>
                </a:solidFill>
              </a:rPr>
              <a:t>Info
</a:t>
            </a:r>
            <a:r>
              <a:rPr lang="it-IT" sz="2200" b="1" dirty="0">
                <a:solidFill>
                  <a:srgbClr val="191919"/>
                </a:solidFill>
              </a:rPr>
              <a:t>disponibili</a:t>
            </a:r>
          </a:p>
          <a:p>
            <a:pPr algn="ctr"/>
            <a:endParaRPr lang="it-IT" sz="2200" b="1" dirty="0">
              <a:solidFill>
                <a:srgbClr val="191919"/>
              </a:solidFill>
            </a:endParaRPr>
          </a:p>
          <a:p>
            <a:pPr algn="ctr"/>
            <a:endParaRPr lang="it-IT" sz="2200" b="1" dirty="0">
              <a:solidFill>
                <a:srgbClr val="191919"/>
              </a:solidFill>
            </a:endParaRPr>
          </a:p>
          <a:p>
            <a:pPr algn="ctr"/>
            <a:endParaRPr sz="2200" b="1" dirty="0">
              <a:solidFill>
                <a:srgbClr val="191919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68596" y="3682825"/>
            <a:ext cx="896112" cy="18288"/>
          </a:xfrm>
          <a:prstGeom prst="rect">
            <a:avLst/>
          </a:prstGeom>
          <a:solidFill>
            <a:srgbClr val="619D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ight Arrow 11"/>
          <p:cNvSpPr/>
          <p:nvPr/>
        </p:nvSpPr>
        <p:spPr>
          <a:xfrm>
            <a:off x="5980725" y="3914339"/>
            <a:ext cx="309799" cy="425973"/>
          </a:xfrm>
          <a:prstGeom prst="rightArrow">
            <a:avLst/>
          </a:prstGeom>
          <a:solidFill>
            <a:srgbClr val="7D7D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6300216" y="2349324"/>
            <a:ext cx="1572768" cy="3532427"/>
          </a:xfrm>
          <a:prstGeom prst="roundRect">
            <a:avLst/>
          </a:prstGeom>
          <a:solidFill>
            <a:srgbClr val="F3EFFA"/>
          </a:solidFill>
          <a:ln w="1016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008" tIns="91440" rIns="64008" rtlCol="0" anchor="ctr"/>
          <a:lstStyle/>
          <a:p>
            <a:pPr algn="ctr"/>
            <a:r>
              <a:rPr sz="7200" b="1" dirty="0">
                <a:solidFill>
                  <a:srgbClr val="191919"/>
                </a:solidFill>
              </a:rPr>
              <a:t>S</a:t>
            </a:r>
          </a:p>
          <a:p>
            <a:pPr algn="ctr">
              <a:spcBef>
                <a:spcPts val="600"/>
              </a:spcBef>
            </a:pPr>
            <a:r>
              <a:rPr lang="it-IT" sz="2200" b="1" dirty="0">
                <a:solidFill>
                  <a:srgbClr val="191919"/>
                </a:solidFill>
              </a:rPr>
              <a:t>Strumento</a:t>
            </a:r>
          </a:p>
          <a:p>
            <a:pPr algn="ctr">
              <a:spcBef>
                <a:spcPts val="600"/>
              </a:spcBef>
            </a:pPr>
            <a:endParaRPr lang="it-IT" sz="2200" b="1" dirty="0">
              <a:solidFill>
                <a:srgbClr val="191919"/>
              </a:solidFill>
            </a:endParaRPr>
          </a:p>
          <a:p>
            <a:pPr algn="ctr">
              <a:spcBef>
                <a:spcPts val="600"/>
              </a:spcBef>
            </a:pPr>
            <a:endParaRPr lang="it-IT" sz="2200" b="1" dirty="0">
              <a:solidFill>
                <a:srgbClr val="191919"/>
              </a:solidFill>
            </a:endParaRPr>
          </a:p>
          <a:p>
            <a:pPr algn="ctr">
              <a:spcBef>
                <a:spcPts val="600"/>
              </a:spcBef>
            </a:pPr>
            <a:endParaRPr sz="2200" b="1" dirty="0">
              <a:solidFill>
                <a:srgbClr val="191919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38544" y="3720417"/>
            <a:ext cx="896112" cy="18288"/>
          </a:xfrm>
          <a:prstGeom prst="rect">
            <a:avLst/>
          </a:prstGeom>
          <a:solidFill>
            <a:srgbClr val="704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ight Arrow 14"/>
          <p:cNvSpPr/>
          <p:nvPr/>
        </p:nvSpPr>
        <p:spPr>
          <a:xfrm>
            <a:off x="7928397" y="3914339"/>
            <a:ext cx="309799" cy="425973"/>
          </a:xfrm>
          <a:prstGeom prst="rightArrow">
            <a:avLst/>
          </a:prstGeom>
          <a:solidFill>
            <a:srgbClr val="7D7D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8247888" y="2349324"/>
            <a:ext cx="1618488" cy="3532427"/>
          </a:xfrm>
          <a:prstGeom prst="roundRect">
            <a:avLst/>
          </a:prstGeom>
          <a:solidFill>
            <a:srgbClr val="FFEEE3"/>
          </a:solidFill>
          <a:ln w="1016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008" tIns="91440" rIns="64008" rtlCol="0" anchor="ctr"/>
          <a:lstStyle/>
          <a:p>
            <a:pPr algn="ctr"/>
            <a:r>
              <a:rPr sz="7200" b="1" dirty="0">
                <a:solidFill>
                  <a:srgbClr val="191919"/>
                </a:solidFill>
              </a:rPr>
              <a:t>T</a:t>
            </a:r>
          </a:p>
          <a:p>
            <a:pPr algn="ctr">
              <a:spcBef>
                <a:spcPts val="600"/>
              </a:spcBef>
            </a:pPr>
            <a:r>
              <a:rPr lang="it-IT" sz="2000" b="1" dirty="0">
                <a:solidFill>
                  <a:srgbClr val="191919"/>
                </a:solidFill>
              </a:rPr>
              <a:t>Trattamento</a:t>
            </a:r>
            <a:r>
              <a:rPr sz="2200" b="1" dirty="0">
                <a:solidFill>
                  <a:srgbClr val="191919"/>
                </a:solidFill>
              </a:rPr>
              <a:t>
del </a:t>
            </a:r>
            <a:r>
              <a:rPr lang="it-IT" sz="2200" b="1" dirty="0">
                <a:solidFill>
                  <a:srgbClr val="191919"/>
                </a:solidFill>
              </a:rPr>
              <a:t>dato</a:t>
            </a:r>
          </a:p>
          <a:p>
            <a:pPr algn="ctr">
              <a:spcBef>
                <a:spcPts val="600"/>
              </a:spcBef>
            </a:pPr>
            <a:endParaRPr lang="it-IT" sz="2200" b="1" dirty="0">
              <a:solidFill>
                <a:srgbClr val="191919"/>
              </a:solidFill>
            </a:endParaRPr>
          </a:p>
          <a:p>
            <a:pPr algn="ctr">
              <a:spcBef>
                <a:spcPts val="600"/>
              </a:spcBef>
            </a:pPr>
            <a:endParaRPr sz="2200" b="1" dirty="0">
              <a:solidFill>
                <a:srgbClr val="191919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586216" y="3720417"/>
            <a:ext cx="896112" cy="18288"/>
          </a:xfrm>
          <a:prstGeom prst="rect">
            <a:avLst/>
          </a:prstGeom>
          <a:solidFill>
            <a:srgbClr val="C64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ight Arrow 17"/>
          <p:cNvSpPr/>
          <p:nvPr/>
        </p:nvSpPr>
        <p:spPr>
          <a:xfrm>
            <a:off x="9912645" y="3914339"/>
            <a:ext cx="309799" cy="425973"/>
          </a:xfrm>
          <a:prstGeom prst="rightArrow">
            <a:avLst/>
          </a:prstGeom>
          <a:solidFill>
            <a:srgbClr val="7D7D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10195560" y="2349324"/>
            <a:ext cx="1572768" cy="3532427"/>
          </a:xfrm>
          <a:prstGeom prst="roundRect">
            <a:avLst/>
          </a:prstGeom>
          <a:solidFill>
            <a:srgbClr val="E5F6F3"/>
          </a:solidFill>
          <a:ln w="1016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008" tIns="91440" rIns="64008" rtlCol="0" anchor="ctr"/>
          <a:lstStyle/>
          <a:p>
            <a:pPr algn="ctr"/>
            <a:r>
              <a:rPr sz="7200" b="1" dirty="0">
                <a:solidFill>
                  <a:srgbClr val="191919"/>
                </a:solidFill>
              </a:rPr>
              <a:t>A</a:t>
            </a:r>
          </a:p>
          <a:p>
            <a:pPr algn="ctr">
              <a:spcBef>
                <a:spcPts val="600"/>
              </a:spcBef>
            </a:pPr>
            <a:r>
              <a:rPr sz="2400" b="1" dirty="0">
                <a:solidFill>
                  <a:srgbClr val="191919"/>
                </a:solidFill>
              </a:rPr>
              <a:t>Azione
</a:t>
            </a:r>
            <a:r>
              <a:rPr lang="it-IT" b="1" dirty="0">
                <a:solidFill>
                  <a:srgbClr val="191919"/>
                </a:solidFill>
              </a:rPr>
              <a:t>professionale</a:t>
            </a:r>
          </a:p>
          <a:p>
            <a:pPr algn="ctr">
              <a:spcBef>
                <a:spcPts val="600"/>
              </a:spcBef>
            </a:pPr>
            <a:endParaRPr lang="it-IT" b="1" dirty="0">
              <a:solidFill>
                <a:srgbClr val="191919"/>
              </a:solidFill>
            </a:endParaRPr>
          </a:p>
          <a:p>
            <a:pPr algn="ctr">
              <a:spcBef>
                <a:spcPts val="600"/>
              </a:spcBef>
            </a:pPr>
            <a:endParaRPr lang="it-IT" b="1" dirty="0">
              <a:solidFill>
                <a:srgbClr val="191919"/>
              </a:solidFill>
            </a:endParaRPr>
          </a:p>
          <a:p>
            <a:pPr algn="ctr">
              <a:spcBef>
                <a:spcPts val="600"/>
              </a:spcBef>
            </a:pPr>
            <a:endParaRPr b="1" dirty="0">
              <a:solidFill>
                <a:srgbClr val="191919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531856" y="3691969"/>
            <a:ext cx="896112" cy="18288"/>
          </a:xfrm>
          <a:prstGeom prst="rect">
            <a:avLst/>
          </a:prstGeom>
          <a:solidFill>
            <a:srgbClr val="308F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0" y="6336792"/>
            <a:ext cx="12191999" cy="27432"/>
          </a:xfrm>
          <a:prstGeom prst="rect">
            <a:avLst/>
          </a:prstGeom>
          <a:solidFill>
            <a:srgbClr val="E158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0" y="6382512"/>
            <a:ext cx="12191999" cy="475488"/>
          </a:xfrm>
          <a:prstGeom prst="rect">
            <a:avLst/>
          </a:prstGeom>
          <a:solidFill>
            <a:srgbClr val="9B26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D527536-7BDE-DD96-F03C-A32F4BE167D0}"/>
              </a:ext>
            </a:extLst>
          </p:cNvPr>
          <p:cNvSpPr txBox="1"/>
          <p:nvPr/>
        </p:nvSpPr>
        <p:spPr>
          <a:xfrm>
            <a:off x="551434" y="4372893"/>
            <a:ext cx="14351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rgbClr val="191919"/>
                </a:solidFill>
              </a:defRPr>
            </a:lvl1pPr>
          </a:lstStyle>
          <a:p>
            <a:r>
              <a:rPr lang="it-IT" i="1" dirty="0"/>
              <a:t>Qual è la
domanda
valutativa?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6183F512-27F5-81C2-C19F-4261FD63C1EC}"/>
              </a:ext>
            </a:extLst>
          </p:cNvPr>
          <p:cNvSpPr txBox="1"/>
          <p:nvPr/>
        </p:nvSpPr>
        <p:spPr>
          <a:xfrm>
            <a:off x="2448306" y="4558313"/>
            <a:ext cx="14859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i="1" dirty="0">
                <a:solidFill>
                  <a:srgbClr val="191919"/>
                </a:solidFill>
              </a:rPr>
              <a:t>Chi ho davanti e
in quale
situazione?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578015C2-D312-F029-D560-49A1DE96FD13}"/>
              </a:ext>
            </a:extLst>
          </p:cNvPr>
          <p:cNvSpPr txBox="1"/>
          <p:nvPr/>
        </p:nvSpPr>
        <p:spPr>
          <a:xfrm>
            <a:off x="4395978" y="4680670"/>
            <a:ext cx="1485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i="1" dirty="0">
                <a:solidFill>
                  <a:srgbClr val="191919"/>
                </a:solidFill>
              </a:rPr>
              <a:t>Che cosa
so già?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F4C41377-A5B1-4377-A452-AA9ADBE6C483}"/>
              </a:ext>
            </a:extLst>
          </p:cNvPr>
          <p:cNvSpPr txBox="1"/>
          <p:nvPr/>
        </p:nvSpPr>
        <p:spPr>
          <a:xfrm>
            <a:off x="6343650" y="4526782"/>
            <a:ext cx="1485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i="1" dirty="0">
                <a:solidFill>
                  <a:srgbClr val="191919"/>
                </a:solidFill>
              </a:rPr>
              <a:t>Quale test
scelgo e
perché?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8668EFDF-BEDB-6D89-1704-ED16FAAC6197}"/>
              </a:ext>
            </a:extLst>
          </p:cNvPr>
          <p:cNvSpPr txBox="1"/>
          <p:nvPr/>
        </p:nvSpPr>
        <p:spPr>
          <a:xfrm>
            <a:off x="8346186" y="4702924"/>
            <a:ext cx="1485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i="1" dirty="0">
                <a:solidFill>
                  <a:srgbClr val="191919"/>
                </a:solidFill>
              </a:rPr>
              <a:t>Come interpreto
il risultato?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881A41B5-334A-CDF6-1BA3-63658A24A0C8}"/>
              </a:ext>
            </a:extLst>
          </p:cNvPr>
          <p:cNvSpPr txBox="1"/>
          <p:nvPr/>
        </p:nvSpPr>
        <p:spPr>
          <a:xfrm>
            <a:off x="10236962" y="4604470"/>
            <a:ext cx="14859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solidFill>
                  <a:srgbClr val="191919"/>
                </a:solidFill>
              </a:rPr>
              <a:t>Che cosa faccio
con quel dato?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11"/>
          <p:cNvSpPr txBox="1"/>
          <p:nvPr/>
        </p:nvSpPr>
        <p:spPr>
          <a:xfrm>
            <a:off x="775546" y="2043649"/>
            <a:ext cx="10640907" cy="386608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marL="514350" indent="-514350" algn="ctr">
              <a:buClr>
                <a:srgbClr val="C00000"/>
              </a:buClr>
              <a:buSzPct val="130000"/>
              <a:buFont typeface="+mj-lt"/>
              <a:buAutoNum type="arabicPeriod" startAt="2"/>
              <a:defRPr sz="3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>
              <a:buFont typeface="+mj-lt"/>
              <a:buAutoNum type="arabicPeriod" startAt="3"/>
            </a:pPr>
            <a:r>
              <a:rPr dirty="0" err="1"/>
              <a:t>Terza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: </a:t>
            </a:r>
            <a:r>
              <a:rPr dirty="0" err="1"/>
              <a:t>individua</a:t>
            </a:r>
            <a:r>
              <a:rPr dirty="0"/>
              <a:t> 3 </a:t>
            </a:r>
            <a:r>
              <a:rPr dirty="0" err="1"/>
              <a:t>risultati</a:t>
            </a:r>
            <a:r>
              <a:rPr dirty="0"/>
              <a:t> </a:t>
            </a:r>
            <a:r>
              <a:rPr dirty="0" err="1"/>
              <a:t>essenziali</a:t>
            </a:r>
            <a:r>
              <a:rPr dirty="0"/>
              <a:t>.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lnSpc>
                <a:spcPct val="150000"/>
              </a:lnSpc>
              <a:buNone/>
            </a:pPr>
            <a:r>
              <a:rPr lang="it-IT" sz="2800" dirty="0"/>
              <a:t>Seleziona le seguenti informazioni:</a:t>
            </a:r>
          </a:p>
          <a:p>
            <a:pPr>
              <a:lnSpc>
                <a:spcPct val="15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it-IT" sz="2800" dirty="0"/>
              <a:t>Una dimensione principale molto alta o molto bassa;</a:t>
            </a:r>
          </a:p>
          <a:p>
            <a:pPr>
              <a:lnSpc>
                <a:spcPct val="15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it-IT" sz="2800" dirty="0"/>
              <a:t>Una discrepanza interessante tra due sottodimensioni;</a:t>
            </a:r>
          </a:p>
          <a:p>
            <a:pPr>
              <a:lnSpc>
                <a:spcPct val="15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it-IT" sz="2800" dirty="0"/>
              <a:t>Un’indicazione sulla Scala L o sulla qualità interpretativa del profilo. 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0948670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13"/>
          <p:cNvSpPr txBox="1"/>
          <p:nvPr/>
        </p:nvSpPr>
        <p:spPr>
          <a:xfrm>
            <a:off x="937260" y="2068000"/>
            <a:ext cx="10241280" cy="1326692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marL="514350" indent="-514350" algn="ctr">
              <a:buClr>
                <a:srgbClr val="C00000"/>
              </a:buClr>
              <a:buSzPct val="130000"/>
              <a:buFont typeface="+mj-lt"/>
              <a:buAutoNum type="arabicPeriod" startAt="2"/>
              <a:defRPr sz="3600">
                <a:solidFill>
                  <a:schemeClr val="bg1"/>
                </a:solidFill>
              </a:defRPr>
            </a:lvl1pPr>
          </a:lstStyle>
          <a:p>
            <a:pPr>
              <a:buFont typeface="+mj-lt"/>
              <a:buAutoNum type="arabicPeriod" startAt="4"/>
            </a:pPr>
            <a:r>
              <a:rPr dirty="0" err="1"/>
              <a:t>Quarta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: </a:t>
            </a:r>
            <a:endParaRPr lang="it-IT" dirty="0"/>
          </a:p>
          <a:p>
            <a:pPr marL="0" indent="0">
              <a:buNone/>
            </a:pPr>
            <a:r>
              <a:rPr b="1" dirty="0" err="1"/>
              <a:t>prepara</a:t>
            </a:r>
            <a:r>
              <a:rPr dirty="0"/>
              <a:t> una mini-</a:t>
            </a:r>
            <a:r>
              <a:rPr dirty="0" err="1"/>
              <a:t>restituzione</a:t>
            </a:r>
            <a:r>
              <a:rPr dirty="0"/>
              <a:t> non </a:t>
            </a:r>
            <a:r>
              <a:rPr dirty="0" err="1"/>
              <a:t>etichettante</a:t>
            </a:r>
            <a:r>
              <a:rPr dirty="0"/>
              <a:t>.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182773"/>
              </p:ext>
            </p:extLst>
          </p:nvPr>
        </p:nvGraphicFramePr>
        <p:xfrm>
          <a:off x="88900" y="3623732"/>
          <a:ext cx="11938000" cy="2676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333">
                  <a:extLst>
                    <a:ext uri="{9D8B030D-6E8A-4147-A177-3AD203B41FA5}">
                      <a16:colId xmlns:a16="http://schemas.microsoft.com/office/drawing/2014/main" val="1435416392"/>
                    </a:ext>
                  </a:extLst>
                </a:gridCol>
                <a:gridCol w="6180667">
                  <a:extLst>
                    <a:ext uri="{9D8B030D-6E8A-4147-A177-3AD203B41FA5}">
                      <a16:colId xmlns:a16="http://schemas.microsoft.com/office/drawing/2014/main" val="34952072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A92D1D"/>
                          </a:solidFill>
                        </a:rPr>
                        <a:t>Evitare</a:t>
                      </a:r>
                      <a:endParaRPr lang="it-IT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6B3F"/>
                          </a:solidFill>
                        </a:rPr>
                        <a:t>Preferire</a:t>
                      </a:r>
                      <a:endParaRPr lang="it-IT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245807"/>
                  </a:ext>
                </a:extLst>
              </a:tr>
              <a:tr h="5433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“È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instabile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”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293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“Il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profilo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suggerisce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…”</a:t>
                      </a:r>
                      <a:endParaRPr lang="en-US" sz="2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024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“È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rigido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”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293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“Il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dato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è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coerente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con…”</a:t>
                      </a:r>
                      <a:endParaRPr lang="en-US" sz="2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68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“È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fatto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così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”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293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“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Potrebbe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essere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utile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approfondire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…”</a:t>
                      </a:r>
                      <a:endParaRPr lang="en-US" sz="2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759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“Il test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dimostra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che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…”</a:t>
                      </a:r>
                      <a:endParaRPr lang="en-US" sz="2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293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“Da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leggere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insieme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al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colloquio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…”</a:t>
                      </a:r>
                      <a:endParaRPr lang="en-US" sz="2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916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045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13"/>
          <p:cNvSpPr txBox="1"/>
          <p:nvPr/>
        </p:nvSpPr>
        <p:spPr>
          <a:xfrm>
            <a:off x="975360" y="1195635"/>
            <a:ext cx="10241280" cy="1326692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marL="514350" indent="-514350" algn="ctr">
              <a:buClr>
                <a:srgbClr val="C00000"/>
              </a:buClr>
              <a:buSzPct val="130000"/>
              <a:buFont typeface="+mj-lt"/>
              <a:buAutoNum type="arabicPeriod" startAt="2"/>
              <a:defRPr sz="3600">
                <a:solidFill>
                  <a:schemeClr val="bg1"/>
                </a:solidFill>
              </a:defRPr>
            </a:lvl1pPr>
          </a:lstStyle>
          <a:p>
            <a:pPr>
              <a:buFont typeface="+mj-lt"/>
              <a:buAutoNum type="arabicPeriod" startAt="4"/>
            </a:pPr>
            <a:r>
              <a:rPr lang="it-IT" b="1" dirty="0">
                <a:solidFill>
                  <a:srgbClr val="C00000"/>
                </a:solidFill>
              </a:rPr>
              <a:t>BIS</a:t>
            </a:r>
            <a:r>
              <a:rPr lang="it-IT" dirty="0"/>
              <a:t> </a:t>
            </a:r>
            <a:r>
              <a:rPr lang="it-IT" b="1" dirty="0"/>
              <a:t>Cosa approfondire nel colloquio?</a:t>
            </a:r>
          </a:p>
          <a:p>
            <a:pPr marL="0" indent="0">
              <a:buNone/>
            </a:pPr>
            <a:endParaRPr dirty="0"/>
          </a:p>
        </p:txBody>
      </p:sp>
      <p:sp>
        <p:nvSpPr>
          <p:cNvPr id="7" name="TextBox 7"/>
          <p:cNvSpPr txBox="1"/>
          <p:nvPr/>
        </p:nvSpPr>
        <p:spPr>
          <a:xfrm>
            <a:off x="820783" y="2081165"/>
            <a:ext cx="10241280" cy="99225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i="1" dirty="0">
                <a:solidFill>
                  <a:schemeClr val="bg1"/>
                </a:solidFill>
              </a:rPr>
              <a:t>Quanto il senso del dovere sostiene la persona e quanto, invece, la sovraccarica?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820783" y="3238069"/>
            <a:ext cx="10241280" cy="65314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i="1" dirty="0">
                <a:solidFill>
                  <a:schemeClr val="bg1"/>
                </a:solidFill>
              </a:rPr>
              <a:t>La precisione è vissuta come risorsa o come obbligo interno?</a:t>
            </a:r>
          </a:p>
        </p:txBody>
      </p:sp>
      <p:sp>
        <p:nvSpPr>
          <p:cNvPr id="10" name="TextBox 7"/>
          <p:cNvSpPr txBox="1"/>
          <p:nvPr/>
        </p:nvSpPr>
        <p:spPr>
          <a:xfrm>
            <a:off x="820783" y="4013033"/>
            <a:ext cx="10241280" cy="65314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i="1" dirty="0">
                <a:solidFill>
                  <a:schemeClr val="bg1"/>
                </a:solidFill>
              </a:rPr>
              <a:t>La persona riesce a tollerare l’errore, l’incertezza e l’imperfezione?</a:t>
            </a:r>
          </a:p>
        </p:txBody>
      </p:sp>
      <p:sp>
        <p:nvSpPr>
          <p:cNvPr id="11" name="TextBox 7"/>
          <p:cNvSpPr txBox="1"/>
          <p:nvPr/>
        </p:nvSpPr>
        <p:spPr>
          <a:xfrm>
            <a:off x="820783" y="4678711"/>
            <a:ext cx="10241280" cy="65314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i="1" dirty="0">
                <a:solidFill>
                  <a:schemeClr val="bg1"/>
                </a:solidFill>
              </a:rPr>
              <a:t>In quali situazioni fa fatica a imporsi?</a:t>
            </a:r>
          </a:p>
        </p:txBody>
      </p:sp>
      <p:sp>
        <p:nvSpPr>
          <p:cNvPr id="12" name="TextBox 7"/>
          <p:cNvSpPr txBox="1"/>
          <p:nvPr/>
        </p:nvSpPr>
        <p:spPr>
          <a:xfrm>
            <a:off x="820783" y="5344389"/>
            <a:ext cx="10241280" cy="9100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i="1" dirty="0">
                <a:solidFill>
                  <a:schemeClr val="bg1"/>
                </a:solidFill>
              </a:rPr>
              <a:t>La vulnerabilità emotiva emerge soprattutto in condizioni di stress lavorativo, relazionale o decisionale?</a:t>
            </a:r>
          </a:p>
        </p:txBody>
      </p:sp>
    </p:spTree>
    <p:extLst>
      <p:ext uri="{BB962C8B-B14F-4D97-AF65-F5344CB8AC3E}">
        <p14:creationId xmlns:p14="http://schemas.microsoft.com/office/powerpoint/2010/main" val="30780917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881360" cy="5029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US" sz="4000" b="1" i="1" dirty="0">
                <a:solidFill>
                  <a:srgbClr val="2B2B2B"/>
                </a:solidFill>
                <a:ea typeface="Arial" pitchFamily="34" charset="-122"/>
                <a:cs typeface="Arial" pitchFamily="34" charset="-120"/>
              </a:rPr>
              <a:t>Take-home message</a:t>
            </a:r>
          </a:p>
        </p:txBody>
      </p:sp>
      <p:sp>
        <p:nvSpPr>
          <p:cNvPr id="6" name="Text 4"/>
          <p:cNvSpPr/>
          <p:nvPr/>
        </p:nvSpPr>
        <p:spPr>
          <a:xfrm>
            <a:off x="11475720" y="6592824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94360" y="1255339"/>
            <a:ext cx="10469880" cy="93072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 algn="just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800" dirty="0"/>
              <a:t>Il BFQ organizza la personalità in cinque dimensioni e dieci sottodimensioni.</a:t>
            </a:r>
          </a:p>
        </p:txBody>
      </p:sp>
      <p:sp>
        <p:nvSpPr>
          <p:cNvPr id="10" name="Text 8"/>
          <p:cNvSpPr/>
          <p:nvPr/>
        </p:nvSpPr>
        <p:spPr>
          <a:xfrm>
            <a:off x="594360" y="2420464"/>
            <a:ext cx="10469880" cy="63387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 algn="just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800" dirty="0"/>
              <a:t>Fare scoring </a:t>
            </a:r>
            <a:r>
              <a:rPr lang="en-US" sz="2800" dirty="0" err="1"/>
              <a:t>significa</a:t>
            </a:r>
            <a:r>
              <a:rPr lang="en-US" sz="2800" dirty="0"/>
              <a:t>: </a:t>
            </a:r>
            <a:r>
              <a:rPr lang="en-US" sz="2800" dirty="0" err="1"/>
              <a:t>controllare</a:t>
            </a:r>
            <a:r>
              <a:rPr lang="en-US" sz="2800" dirty="0"/>
              <a:t>, </a:t>
            </a:r>
            <a:r>
              <a:rPr lang="en-US" sz="2800" dirty="0" err="1"/>
              <a:t>invertire</a:t>
            </a:r>
            <a:r>
              <a:rPr lang="en-US" sz="2800" dirty="0"/>
              <a:t>, </a:t>
            </a:r>
            <a:r>
              <a:rPr lang="en-US" sz="2800" dirty="0" err="1"/>
              <a:t>sommare</a:t>
            </a:r>
            <a:r>
              <a:rPr lang="en-US" sz="2800" dirty="0"/>
              <a:t>, </a:t>
            </a:r>
            <a:r>
              <a:rPr lang="en-US" sz="2800" dirty="0" err="1"/>
              <a:t>trasformare</a:t>
            </a:r>
            <a:r>
              <a:rPr lang="en-US" sz="2800" dirty="0"/>
              <a:t>.</a:t>
            </a:r>
          </a:p>
        </p:txBody>
      </p:sp>
      <p:sp>
        <p:nvSpPr>
          <p:cNvPr id="12" name="Text 10"/>
          <p:cNvSpPr/>
          <p:nvPr/>
        </p:nvSpPr>
        <p:spPr>
          <a:xfrm>
            <a:off x="594360" y="3288736"/>
            <a:ext cx="10469880" cy="8412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 algn="just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800" dirty="0"/>
              <a:t>La scala L aiuta a valutare lo stile di risposta, non a formulare giudizi morali.</a:t>
            </a:r>
          </a:p>
        </p:txBody>
      </p:sp>
      <p:sp>
        <p:nvSpPr>
          <p:cNvPr id="14" name="Text 12"/>
          <p:cNvSpPr/>
          <p:nvPr/>
        </p:nvSpPr>
        <p:spPr>
          <a:xfrm>
            <a:off x="594360" y="4364380"/>
            <a:ext cx="10469880" cy="7034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 algn="just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800" dirty="0"/>
              <a:t>Il profilo va restituito come ipotesi integrata, non come etichetta.</a:t>
            </a:r>
          </a:p>
        </p:txBody>
      </p:sp>
      <p:sp>
        <p:nvSpPr>
          <p:cNvPr id="16" name="Text 14"/>
          <p:cNvSpPr/>
          <p:nvPr/>
        </p:nvSpPr>
        <p:spPr>
          <a:xfrm>
            <a:off x="594360" y="5128555"/>
            <a:ext cx="10469880" cy="91048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57200" indent="-457200" algn="just"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800" dirty="0"/>
              <a:t>Il test è utile solo se risponde a un quesito e orienta un’azione professionale.</a:t>
            </a:r>
          </a:p>
        </p:txBody>
      </p:sp>
    </p:spTree>
    <p:extLst>
      <p:ext uri="{BB962C8B-B14F-4D97-AF65-F5344CB8AC3E}">
        <p14:creationId xmlns:p14="http://schemas.microsoft.com/office/powerpoint/2010/main" val="423722621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usa_riprendiamo_tra_pochi_minut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648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72796"/>
            <a:ext cx="10881360" cy="716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ea typeface="+mj-ea"/>
                <a:cs typeface="+mj-cs"/>
              </a:rPr>
              <a:t>Quando i test non dicono la stessa cosa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1174" y="1065685"/>
            <a:ext cx="574965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C00000"/>
                </a:solidFill>
              </a:rPr>
              <a:t>Integrare non significa sommare </a:t>
            </a:r>
            <a:endParaRPr sz="3200" b="1" dirty="0">
              <a:solidFill>
                <a:srgbClr val="C00000"/>
              </a:solidFill>
            </a:endParaRPr>
          </a:p>
        </p:txBody>
      </p:sp>
      <p:sp>
        <p:nvSpPr>
          <p:cNvPr id="4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594360" y="1963761"/>
            <a:ext cx="10881360" cy="248265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/>
              <a:t>Quando disponi di più risultati, non devi:</a:t>
            </a:r>
          </a:p>
          <a:p>
            <a:pPr marL="457200" indent="-457200" algn="just">
              <a:lnSpc>
                <a:spcPct val="150000"/>
              </a:lnSpc>
              <a:buClr>
                <a:srgbClr val="009051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dirty="0"/>
              <a:t>aggiungere meccanicamente i punteggi;</a:t>
            </a:r>
          </a:p>
          <a:p>
            <a:pPr marL="457200" indent="-457200" algn="just">
              <a:lnSpc>
                <a:spcPct val="150000"/>
              </a:lnSpc>
              <a:buClr>
                <a:srgbClr val="009051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dirty="0"/>
              <a:t>scegliere subito quale test “ha ragione”;</a:t>
            </a:r>
          </a:p>
          <a:p>
            <a:pPr marL="457200" indent="-457200" algn="just">
              <a:lnSpc>
                <a:spcPct val="150000"/>
              </a:lnSpc>
              <a:buClr>
                <a:srgbClr val="009051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dirty="0"/>
              <a:t>eliminare i dati che non coincidono;</a:t>
            </a:r>
          </a:p>
          <a:p>
            <a:pPr marL="457200" indent="-457200" algn="just">
              <a:lnSpc>
                <a:spcPct val="150000"/>
              </a:lnSpc>
              <a:buClr>
                <a:srgbClr val="009051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dirty="0"/>
              <a:t>formulare conclusioni sulla base di un singolo risultato.</a:t>
            </a: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6305C3C7-EF55-E03B-FBF3-FC3D793FA7BC}"/>
              </a:ext>
            </a:extLst>
          </p:cNvPr>
          <p:cNvSpPr/>
          <p:nvPr/>
        </p:nvSpPr>
        <p:spPr>
          <a:xfrm>
            <a:off x="594361" y="4815408"/>
            <a:ext cx="10881360" cy="1440268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/>
              <a:t>Devi invece chiederti:</a:t>
            </a:r>
          </a:p>
          <a:p>
            <a:pPr marL="457200" indent="-457200" algn="just">
              <a:lnSpc>
                <a:spcPct val="150000"/>
              </a:lnSpc>
              <a:buClr>
                <a:schemeClr val="tx1"/>
              </a:buClr>
              <a:buSzPct val="130000"/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9051"/>
                </a:solidFill>
                <a:sym typeface="Wingdings" panose="05000000000000000000" pitchFamily="2" charset="2"/>
              </a:rPr>
              <a:t>Che </a:t>
            </a:r>
            <a:r>
              <a:rPr lang="it-IT" sz="2800" b="1" i="1" dirty="0">
                <a:solidFill>
                  <a:srgbClr val="009051"/>
                </a:solidFill>
                <a:sym typeface="Wingdings" panose="05000000000000000000" pitchFamily="2" charset="2"/>
              </a:rPr>
              <a:t>relazione</a:t>
            </a:r>
            <a:r>
              <a:rPr lang="it-IT" sz="2800" b="1" dirty="0">
                <a:solidFill>
                  <a:srgbClr val="009051"/>
                </a:solidFill>
                <a:sym typeface="Wingdings" panose="05000000000000000000" pitchFamily="2" charset="2"/>
              </a:rPr>
              <a:t> esiste tra i diversi dati</a:t>
            </a:r>
            <a:r>
              <a:rPr lang="it-IT" sz="2800" dirty="0">
                <a:sym typeface="Wingdings" panose="05000000000000000000" pitchFamily="2" charset="2"/>
              </a:rPr>
              <a:t>?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88581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72796"/>
            <a:ext cx="10881360" cy="716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ea typeface="+mj-ea"/>
                <a:cs typeface="+mj-cs"/>
              </a:rPr>
              <a:t>Tre possibili situazioni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7" name="Shape 6"/>
          <p:cNvSpPr/>
          <p:nvPr/>
        </p:nvSpPr>
        <p:spPr>
          <a:xfrm>
            <a:off x="594360" y="1958922"/>
            <a:ext cx="2523744" cy="742950"/>
          </a:xfrm>
          <a:prstGeom prst="rect">
            <a:avLst/>
          </a:prstGeom>
          <a:solidFill>
            <a:srgbClr val="315C63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8" name="Text 7"/>
          <p:cNvSpPr/>
          <p:nvPr/>
        </p:nvSpPr>
        <p:spPr>
          <a:xfrm>
            <a:off x="676656" y="2013786"/>
            <a:ext cx="2359152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Situazione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hape 8"/>
          <p:cNvSpPr/>
          <p:nvPr/>
        </p:nvSpPr>
        <p:spPr>
          <a:xfrm>
            <a:off x="3118104" y="1958922"/>
            <a:ext cx="4059936" cy="742950"/>
          </a:xfrm>
          <a:prstGeom prst="rect">
            <a:avLst/>
          </a:prstGeom>
          <a:solidFill>
            <a:srgbClr val="315C63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10" name="Text 9"/>
          <p:cNvSpPr/>
          <p:nvPr/>
        </p:nvSpPr>
        <p:spPr>
          <a:xfrm>
            <a:off x="3200400" y="2013786"/>
            <a:ext cx="3895344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Cosa osserviamo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hape 10"/>
          <p:cNvSpPr/>
          <p:nvPr/>
        </p:nvSpPr>
        <p:spPr>
          <a:xfrm>
            <a:off x="7178040" y="1958922"/>
            <a:ext cx="4389120" cy="742950"/>
          </a:xfrm>
          <a:prstGeom prst="rect">
            <a:avLst/>
          </a:prstGeom>
          <a:solidFill>
            <a:srgbClr val="315C63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12" name="Text 11"/>
          <p:cNvSpPr/>
          <p:nvPr/>
        </p:nvSpPr>
        <p:spPr>
          <a:xfrm>
            <a:off x="7260336" y="2013786"/>
            <a:ext cx="4224528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Cosa facciamo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hape 12"/>
          <p:cNvSpPr/>
          <p:nvPr/>
        </p:nvSpPr>
        <p:spPr>
          <a:xfrm>
            <a:off x="594360" y="2701872"/>
            <a:ext cx="2523744" cy="742950"/>
          </a:xfrm>
          <a:prstGeom prst="rect">
            <a:avLst/>
          </a:prstGeom>
          <a:solidFill>
            <a:srgbClr val="FFFDF7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14" name="Text 13"/>
          <p:cNvSpPr/>
          <p:nvPr/>
        </p:nvSpPr>
        <p:spPr>
          <a:xfrm>
            <a:off x="676656" y="2756736"/>
            <a:ext cx="2359152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16323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Convergenza</a:t>
            </a:r>
            <a:endParaRPr lang="it-IT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hape 14"/>
          <p:cNvSpPr/>
          <p:nvPr/>
        </p:nvSpPr>
        <p:spPr>
          <a:xfrm>
            <a:off x="3118104" y="2701872"/>
            <a:ext cx="4059936" cy="742950"/>
          </a:xfrm>
          <a:prstGeom prst="rect">
            <a:avLst/>
          </a:prstGeom>
          <a:solidFill>
            <a:srgbClr val="FFFDF7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16" name="Text 15"/>
          <p:cNvSpPr/>
          <p:nvPr/>
        </p:nvSpPr>
        <p:spPr>
          <a:xfrm>
            <a:off x="3200400" y="2756736"/>
            <a:ext cx="3895344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2400" dirty="0">
                <a:solidFill>
                  <a:srgbClr val="16323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Dati diversi vanno nella stessa direzione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hape 16"/>
          <p:cNvSpPr/>
          <p:nvPr/>
        </p:nvSpPr>
        <p:spPr>
          <a:xfrm>
            <a:off x="7178040" y="2701872"/>
            <a:ext cx="4389120" cy="742950"/>
          </a:xfrm>
          <a:prstGeom prst="rect">
            <a:avLst/>
          </a:prstGeom>
          <a:solidFill>
            <a:srgbClr val="FFFDF7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18" name="Text 17"/>
          <p:cNvSpPr/>
          <p:nvPr/>
        </p:nvSpPr>
        <p:spPr>
          <a:xfrm>
            <a:off x="7260336" y="2756736"/>
            <a:ext cx="4224528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it-IT" sz="2400" dirty="0">
                <a:solidFill>
                  <a:srgbClr val="16323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L’ipotesi acquista maggiore sostegno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hape 18"/>
          <p:cNvSpPr/>
          <p:nvPr/>
        </p:nvSpPr>
        <p:spPr>
          <a:xfrm>
            <a:off x="594360" y="3444822"/>
            <a:ext cx="2523744" cy="742950"/>
          </a:xfrm>
          <a:prstGeom prst="rect">
            <a:avLst/>
          </a:prstGeom>
          <a:solidFill>
            <a:srgbClr val="F1ECE2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20" name="Text 19"/>
          <p:cNvSpPr/>
          <p:nvPr/>
        </p:nvSpPr>
        <p:spPr>
          <a:xfrm>
            <a:off x="676656" y="3499686"/>
            <a:ext cx="2359152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16323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Discrepanza</a:t>
            </a:r>
            <a:endParaRPr lang="it-IT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20"/>
          <p:cNvSpPr/>
          <p:nvPr/>
        </p:nvSpPr>
        <p:spPr>
          <a:xfrm>
            <a:off x="3118104" y="3444822"/>
            <a:ext cx="4059936" cy="742950"/>
          </a:xfrm>
          <a:prstGeom prst="rect">
            <a:avLst/>
          </a:prstGeom>
          <a:solidFill>
            <a:srgbClr val="F1ECE2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22" name="Text 21"/>
          <p:cNvSpPr/>
          <p:nvPr/>
        </p:nvSpPr>
        <p:spPr>
          <a:xfrm>
            <a:off x="3200400" y="3499686"/>
            <a:ext cx="3895344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2400" dirty="0">
                <a:solidFill>
                  <a:srgbClr val="16323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Dati diversi sembrano non coincidere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hape 22"/>
          <p:cNvSpPr/>
          <p:nvPr/>
        </p:nvSpPr>
        <p:spPr>
          <a:xfrm>
            <a:off x="7178040" y="3444822"/>
            <a:ext cx="4389120" cy="742950"/>
          </a:xfrm>
          <a:prstGeom prst="rect">
            <a:avLst/>
          </a:prstGeom>
          <a:solidFill>
            <a:srgbClr val="F1ECE2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24" name="Text 23"/>
          <p:cNvSpPr/>
          <p:nvPr/>
        </p:nvSpPr>
        <p:spPr>
          <a:xfrm>
            <a:off x="7260336" y="3499686"/>
            <a:ext cx="4224528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it-IT" sz="2400" dirty="0">
                <a:solidFill>
                  <a:srgbClr val="16323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Esplora il significato della differenza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Shape 24"/>
          <p:cNvSpPr/>
          <p:nvPr/>
        </p:nvSpPr>
        <p:spPr>
          <a:xfrm>
            <a:off x="594360" y="4187772"/>
            <a:ext cx="2523744" cy="742950"/>
          </a:xfrm>
          <a:prstGeom prst="rect">
            <a:avLst/>
          </a:prstGeom>
          <a:solidFill>
            <a:srgbClr val="FFFDF7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26" name="Text 25"/>
          <p:cNvSpPr/>
          <p:nvPr/>
        </p:nvSpPr>
        <p:spPr>
          <a:xfrm>
            <a:off x="676656" y="4242636"/>
            <a:ext cx="2359152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16323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Dato mancante</a:t>
            </a:r>
            <a:endParaRPr lang="it-IT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Shape 26"/>
          <p:cNvSpPr/>
          <p:nvPr/>
        </p:nvSpPr>
        <p:spPr>
          <a:xfrm>
            <a:off x="3118104" y="4187772"/>
            <a:ext cx="4059936" cy="742950"/>
          </a:xfrm>
          <a:prstGeom prst="rect">
            <a:avLst/>
          </a:prstGeom>
          <a:solidFill>
            <a:srgbClr val="FFFDF7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28" name="Text 27"/>
          <p:cNvSpPr/>
          <p:nvPr/>
        </p:nvSpPr>
        <p:spPr>
          <a:xfrm>
            <a:off x="3200400" y="4242636"/>
            <a:ext cx="3895344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it-IT" sz="2400" dirty="0">
                <a:solidFill>
                  <a:srgbClr val="16323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Manca un’informazione decisiva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Shape 28"/>
          <p:cNvSpPr/>
          <p:nvPr/>
        </p:nvSpPr>
        <p:spPr>
          <a:xfrm>
            <a:off x="7178040" y="4187772"/>
            <a:ext cx="4389120" cy="742950"/>
          </a:xfrm>
          <a:prstGeom prst="rect">
            <a:avLst/>
          </a:prstGeom>
          <a:solidFill>
            <a:srgbClr val="FFFDF7"/>
          </a:solidFill>
          <a:ln w="12700">
            <a:solidFill>
              <a:schemeClr val="tx1"/>
            </a:solidFill>
            <a:prstDash val="solid"/>
          </a:ln>
        </p:spPr>
      </p:sp>
      <p:sp>
        <p:nvSpPr>
          <p:cNvPr id="30" name="Text 29"/>
          <p:cNvSpPr/>
          <p:nvPr/>
        </p:nvSpPr>
        <p:spPr>
          <a:xfrm>
            <a:off x="7260336" y="4242636"/>
            <a:ext cx="4224528" cy="6515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it-IT" sz="2200" dirty="0">
                <a:solidFill>
                  <a:srgbClr val="16323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Valuta un approfondimento mirato</a:t>
            </a:r>
            <a:endParaRPr lang="it-IT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4812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797E71B-D838-F696-860F-50369E1494A3}"/>
              </a:ext>
            </a:extLst>
          </p:cNvPr>
          <p:cNvSpPr/>
          <p:nvPr/>
        </p:nvSpPr>
        <p:spPr>
          <a:xfrm>
            <a:off x="594360" y="272796"/>
            <a:ext cx="10881360" cy="716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ea typeface="+mj-ea"/>
                <a:cs typeface="+mj-cs"/>
              </a:rPr>
              <a:t>La discrepanza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E65B9563-FCEE-9A60-0372-95A16E521963}"/>
              </a:ext>
            </a:extLst>
          </p:cNvPr>
          <p:cNvSpPr/>
          <p:nvPr/>
        </p:nvSpPr>
        <p:spPr>
          <a:xfrm>
            <a:off x="584707" y="1065005"/>
            <a:ext cx="935826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rgbClr val="747474"/>
                </a:solidFill>
              </a:rPr>
              <a:t>Prima escludo l’errore tecnico, poi esploro il significato.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78B2CD-B1DE-226D-2327-38AC50659146}"/>
              </a:ext>
            </a:extLst>
          </p:cNvPr>
          <p:cNvSpPr/>
          <p:nvPr/>
        </p:nvSpPr>
        <p:spPr>
          <a:xfrm>
            <a:off x="584707" y="1638808"/>
            <a:ext cx="10963656" cy="10972"/>
          </a:xfrm>
          <a:prstGeom prst="rect">
            <a:avLst/>
          </a:prstGeom>
          <a:solidFill>
            <a:srgbClr val="D2D2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C0173BFA-C6F5-A0EF-BA45-301007CA4BAA}"/>
              </a:ext>
            </a:extLst>
          </p:cNvPr>
          <p:cNvSpPr/>
          <p:nvPr/>
        </p:nvSpPr>
        <p:spPr>
          <a:xfrm>
            <a:off x="731520" y="2638033"/>
            <a:ext cx="384048" cy="384048"/>
          </a:xfrm>
          <a:prstGeom prst="ellipse">
            <a:avLst/>
          </a:prstGeom>
          <a:solidFill>
            <a:srgbClr val="315C63"/>
          </a:solidFill>
          <a:ln w="12700">
            <a:solidFill>
              <a:srgbClr val="315C63"/>
            </a:solidFill>
            <a:prstDash val="solid"/>
          </a:ln>
        </p:spPr>
        <p:txBody>
          <a:bodyPr/>
          <a:lstStyle/>
          <a:p>
            <a:endParaRPr lang="it-IT" sz="2800"/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5BD6A794-DC09-5972-5EB4-1F141CE8833E}"/>
              </a:ext>
            </a:extLst>
          </p:cNvPr>
          <p:cNvSpPr/>
          <p:nvPr/>
        </p:nvSpPr>
        <p:spPr>
          <a:xfrm>
            <a:off x="731520" y="2692897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1</a:t>
            </a:r>
            <a:endParaRPr lang="en-US" sz="2800" dirty="0"/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4D4920C4-562D-BBC0-8E7E-1D1C584148A3}"/>
              </a:ext>
            </a:extLst>
          </p:cNvPr>
          <p:cNvSpPr/>
          <p:nvPr/>
        </p:nvSpPr>
        <p:spPr>
          <a:xfrm>
            <a:off x="1234440" y="2750312"/>
            <a:ext cx="4663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16323A"/>
                </a:solidFill>
              </a:rPr>
              <a:t>Gli strumenti misurano davvero lo stesso costrutto?</a:t>
            </a:r>
            <a:endParaRPr lang="en-US" sz="2800" dirty="0"/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1A7041CE-2028-AE80-A84E-57CB0FD769E5}"/>
              </a:ext>
            </a:extLst>
          </p:cNvPr>
          <p:cNvSpPr/>
          <p:nvPr/>
        </p:nvSpPr>
        <p:spPr>
          <a:xfrm>
            <a:off x="731520" y="3598153"/>
            <a:ext cx="384048" cy="384048"/>
          </a:xfrm>
          <a:prstGeom prst="ellipse">
            <a:avLst/>
          </a:prstGeom>
          <a:solidFill>
            <a:srgbClr val="315C63"/>
          </a:solidFill>
          <a:ln w="12700">
            <a:solidFill>
              <a:srgbClr val="315C63"/>
            </a:solidFill>
            <a:prstDash val="solid"/>
          </a:ln>
        </p:spPr>
        <p:txBody>
          <a:bodyPr/>
          <a:lstStyle/>
          <a:p>
            <a:endParaRPr lang="it-IT" sz="2800"/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6E57701A-F9F0-FADA-DB68-A06F443A2CED}"/>
              </a:ext>
            </a:extLst>
          </p:cNvPr>
          <p:cNvSpPr/>
          <p:nvPr/>
        </p:nvSpPr>
        <p:spPr>
          <a:xfrm>
            <a:off x="731520" y="3653017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2</a:t>
            </a:r>
            <a:endParaRPr lang="en-US" sz="2800" dirty="0"/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FB108DF4-1DE4-87DE-CF07-A7A9BCCA6DCF}"/>
              </a:ext>
            </a:extLst>
          </p:cNvPr>
          <p:cNvSpPr/>
          <p:nvPr/>
        </p:nvSpPr>
        <p:spPr>
          <a:xfrm>
            <a:off x="1234440" y="3710432"/>
            <a:ext cx="4663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16323A"/>
                </a:solidFill>
              </a:rPr>
              <a:t>Sono stati compilati nello stesso momento?</a:t>
            </a:r>
            <a:endParaRPr lang="en-US" sz="2800" dirty="0"/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775CBDF2-0D24-A15E-5DD7-855E1900FBD9}"/>
              </a:ext>
            </a:extLst>
          </p:cNvPr>
          <p:cNvSpPr/>
          <p:nvPr/>
        </p:nvSpPr>
        <p:spPr>
          <a:xfrm>
            <a:off x="731520" y="4558273"/>
            <a:ext cx="384048" cy="384048"/>
          </a:xfrm>
          <a:prstGeom prst="ellipse">
            <a:avLst/>
          </a:prstGeom>
          <a:solidFill>
            <a:srgbClr val="315C63"/>
          </a:solidFill>
          <a:ln w="12700">
            <a:solidFill>
              <a:srgbClr val="315C63"/>
            </a:solidFill>
            <a:prstDash val="solid"/>
          </a:ln>
        </p:spPr>
        <p:txBody>
          <a:bodyPr/>
          <a:lstStyle/>
          <a:p>
            <a:endParaRPr lang="it-IT" sz="2800"/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DD5391B0-6453-E3F6-D68B-37AA57BD6953}"/>
              </a:ext>
            </a:extLst>
          </p:cNvPr>
          <p:cNvSpPr/>
          <p:nvPr/>
        </p:nvSpPr>
        <p:spPr>
          <a:xfrm>
            <a:off x="731520" y="4613137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3</a:t>
            </a:r>
            <a:endParaRPr lang="en-US" sz="2800" dirty="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07A9539B-226E-6CAA-D98A-967D608B358C}"/>
              </a:ext>
            </a:extLst>
          </p:cNvPr>
          <p:cNvSpPr/>
          <p:nvPr/>
        </p:nvSpPr>
        <p:spPr>
          <a:xfrm>
            <a:off x="1234440" y="4670552"/>
            <a:ext cx="4663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16323A"/>
                </a:solidFill>
              </a:rPr>
              <a:t>Uno è self-report e l’altro observer-report?</a:t>
            </a:r>
            <a:endParaRPr lang="en-US" sz="2800" dirty="0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533B3DA1-F63C-11A8-BD69-D5BB4DFB0239}"/>
              </a:ext>
            </a:extLst>
          </p:cNvPr>
          <p:cNvSpPr/>
          <p:nvPr/>
        </p:nvSpPr>
        <p:spPr>
          <a:xfrm>
            <a:off x="6309360" y="2631488"/>
            <a:ext cx="384048" cy="384048"/>
          </a:xfrm>
          <a:prstGeom prst="ellipse">
            <a:avLst/>
          </a:prstGeom>
          <a:solidFill>
            <a:srgbClr val="315C63"/>
          </a:solidFill>
          <a:ln w="12700">
            <a:solidFill>
              <a:srgbClr val="315C63"/>
            </a:solidFill>
            <a:prstDash val="solid"/>
          </a:ln>
        </p:spPr>
        <p:txBody>
          <a:bodyPr/>
          <a:lstStyle/>
          <a:p>
            <a:endParaRPr lang="it-IT" sz="2800"/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65D420C1-3887-33EA-8ED2-FBF49513DDC1}"/>
              </a:ext>
            </a:extLst>
          </p:cNvPr>
          <p:cNvSpPr/>
          <p:nvPr/>
        </p:nvSpPr>
        <p:spPr>
          <a:xfrm>
            <a:off x="6309360" y="268635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4</a:t>
            </a:r>
            <a:endParaRPr lang="en-US" sz="2800" dirty="0"/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18C5EA3D-C77E-3D1C-679E-2E2906004D46}"/>
              </a:ext>
            </a:extLst>
          </p:cNvPr>
          <p:cNvSpPr/>
          <p:nvPr/>
        </p:nvSpPr>
        <p:spPr>
          <a:xfrm>
            <a:off x="6812280" y="2750312"/>
            <a:ext cx="4663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16323A"/>
                </a:solidFill>
              </a:rPr>
              <a:t>I risultati possono cambiare a seconda del contesto?</a:t>
            </a:r>
            <a:endParaRPr lang="en-US" sz="2800" dirty="0"/>
          </a:p>
        </p:txBody>
      </p:sp>
      <p:sp>
        <p:nvSpPr>
          <p:cNvPr id="17" name="Shape 18">
            <a:extLst>
              <a:ext uri="{FF2B5EF4-FFF2-40B4-BE49-F238E27FC236}">
                <a16:creationId xmlns:a16="http://schemas.microsoft.com/office/drawing/2014/main" id="{30F6E098-CE0A-DEC2-4202-EBA58C747C03}"/>
              </a:ext>
            </a:extLst>
          </p:cNvPr>
          <p:cNvSpPr/>
          <p:nvPr/>
        </p:nvSpPr>
        <p:spPr>
          <a:xfrm>
            <a:off x="6309360" y="3591608"/>
            <a:ext cx="384048" cy="384048"/>
          </a:xfrm>
          <a:prstGeom prst="ellipse">
            <a:avLst/>
          </a:prstGeom>
          <a:solidFill>
            <a:srgbClr val="315C63"/>
          </a:solidFill>
          <a:ln w="12700">
            <a:solidFill>
              <a:srgbClr val="315C63"/>
            </a:solidFill>
            <a:prstDash val="solid"/>
          </a:ln>
        </p:spPr>
        <p:txBody>
          <a:bodyPr/>
          <a:lstStyle/>
          <a:p>
            <a:endParaRPr lang="it-IT" sz="2800"/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3A5E5A51-57AF-CCF2-B0C9-ECD2AE92F319}"/>
              </a:ext>
            </a:extLst>
          </p:cNvPr>
          <p:cNvSpPr/>
          <p:nvPr/>
        </p:nvSpPr>
        <p:spPr>
          <a:xfrm>
            <a:off x="6309360" y="364647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5</a:t>
            </a:r>
            <a:endParaRPr lang="en-US" sz="2800" dirty="0"/>
          </a:p>
        </p:txBody>
      </p:sp>
      <p:sp>
        <p:nvSpPr>
          <p:cNvPr id="19" name="Text 20">
            <a:extLst>
              <a:ext uri="{FF2B5EF4-FFF2-40B4-BE49-F238E27FC236}">
                <a16:creationId xmlns:a16="http://schemas.microsoft.com/office/drawing/2014/main" id="{26E59982-6588-14F9-6F97-F0449BCF82EF}"/>
              </a:ext>
            </a:extLst>
          </p:cNvPr>
          <p:cNvSpPr/>
          <p:nvPr/>
        </p:nvSpPr>
        <p:spPr>
          <a:xfrm>
            <a:off x="6812280" y="3710432"/>
            <a:ext cx="4663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16323A"/>
                </a:solidFill>
              </a:rPr>
              <a:t>Il protocollo è </a:t>
            </a:r>
            <a:r>
              <a:rPr lang="en-US" sz="2800" dirty="0" err="1">
                <a:solidFill>
                  <a:srgbClr val="16323A"/>
                </a:solidFill>
              </a:rPr>
              <a:t>valido</a:t>
            </a:r>
            <a:r>
              <a:rPr lang="en-US" sz="2800" dirty="0">
                <a:solidFill>
                  <a:srgbClr val="16323A"/>
                </a:solidFill>
              </a:rPr>
              <a:t> e lo scoring è </a:t>
            </a:r>
            <a:r>
              <a:rPr lang="en-US" sz="2800" dirty="0" err="1">
                <a:solidFill>
                  <a:srgbClr val="16323A"/>
                </a:solidFill>
              </a:rPr>
              <a:t>corretto</a:t>
            </a:r>
            <a:r>
              <a:rPr lang="en-US" sz="2800" dirty="0">
                <a:solidFill>
                  <a:srgbClr val="16323A"/>
                </a:solidFill>
              </a:rPr>
              <a:t>?</a:t>
            </a:r>
            <a:endParaRPr lang="en-US" sz="2800" dirty="0"/>
          </a:p>
        </p:txBody>
      </p:sp>
      <p:sp>
        <p:nvSpPr>
          <p:cNvPr id="20" name="Shape 21">
            <a:extLst>
              <a:ext uri="{FF2B5EF4-FFF2-40B4-BE49-F238E27FC236}">
                <a16:creationId xmlns:a16="http://schemas.microsoft.com/office/drawing/2014/main" id="{BA450119-1B40-4E85-EABE-CC43ABAE4C1C}"/>
              </a:ext>
            </a:extLst>
          </p:cNvPr>
          <p:cNvSpPr/>
          <p:nvPr/>
        </p:nvSpPr>
        <p:spPr>
          <a:xfrm>
            <a:off x="6309360" y="4551728"/>
            <a:ext cx="384048" cy="384048"/>
          </a:xfrm>
          <a:prstGeom prst="ellipse">
            <a:avLst/>
          </a:prstGeom>
          <a:solidFill>
            <a:srgbClr val="315C63"/>
          </a:solidFill>
          <a:ln w="12700">
            <a:solidFill>
              <a:srgbClr val="315C63"/>
            </a:solidFill>
            <a:prstDash val="solid"/>
          </a:ln>
        </p:spPr>
        <p:txBody>
          <a:bodyPr/>
          <a:lstStyle/>
          <a:p>
            <a:endParaRPr lang="it-IT" sz="2800"/>
          </a:p>
        </p:txBody>
      </p:sp>
      <p:sp>
        <p:nvSpPr>
          <p:cNvPr id="21" name="Text 22">
            <a:extLst>
              <a:ext uri="{FF2B5EF4-FFF2-40B4-BE49-F238E27FC236}">
                <a16:creationId xmlns:a16="http://schemas.microsoft.com/office/drawing/2014/main" id="{1754967B-119C-C10A-1B1A-6EAB80E47A91}"/>
              </a:ext>
            </a:extLst>
          </p:cNvPr>
          <p:cNvSpPr/>
          <p:nvPr/>
        </p:nvSpPr>
        <p:spPr>
          <a:xfrm>
            <a:off x="6309360" y="4606592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6</a:t>
            </a:r>
            <a:endParaRPr lang="en-US" sz="2800" dirty="0"/>
          </a:p>
        </p:txBody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8CD71553-4B45-61BA-BBC0-B07ED0811CBC}"/>
              </a:ext>
            </a:extLst>
          </p:cNvPr>
          <p:cNvSpPr/>
          <p:nvPr/>
        </p:nvSpPr>
        <p:spPr>
          <a:xfrm>
            <a:off x="6812280" y="4670552"/>
            <a:ext cx="46634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16323A"/>
                </a:solidFill>
              </a:rPr>
              <a:t>La discrepanza apre una nuova ipotesi da verificare?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126200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B016647-6477-69C7-D24E-C266487759C6}"/>
              </a:ext>
            </a:extLst>
          </p:cNvPr>
          <p:cNvSpPr/>
          <p:nvPr/>
        </p:nvSpPr>
        <p:spPr>
          <a:xfrm>
            <a:off x="594360" y="272796"/>
            <a:ext cx="10881360" cy="716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dirty="0">
                <a:ea typeface="+mj-ea"/>
                <a:cs typeface="+mj-cs"/>
              </a:rPr>
              <a:t>Quando i test non dicono la stessa cosa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CAB3EB4-D0E7-C3B2-B700-0B3F391320E9}"/>
              </a:ext>
            </a:extLst>
          </p:cNvPr>
          <p:cNvSpPr txBox="1"/>
          <p:nvPr/>
        </p:nvSpPr>
        <p:spPr>
          <a:xfrm>
            <a:off x="891540" y="1154082"/>
            <a:ext cx="10408920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/>
              <a:t>1. La </a:t>
            </a:r>
            <a:r>
              <a:rPr lang="it-IT" sz="2800" b="1" dirty="0">
                <a:solidFill>
                  <a:srgbClr val="C00000"/>
                </a:solidFill>
              </a:rPr>
              <a:t>convergenza</a:t>
            </a:r>
            <a:r>
              <a:rPr lang="it-IT" sz="2800" b="1" dirty="0"/>
              <a:t> orienta</a:t>
            </a:r>
            <a:br>
              <a:rPr lang="it-IT" sz="2800" dirty="0"/>
            </a:br>
            <a:r>
              <a:rPr lang="it-IT" sz="2800" dirty="0"/>
              <a:t>Rafforza un’ipotesi, ma non la dimostra.</a:t>
            </a:r>
          </a:p>
          <a:p>
            <a:pPr>
              <a:lnSpc>
                <a:spcPct val="150000"/>
              </a:lnSpc>
            </a:pPr>
            <a:r>
              <a:rPr lang="it-IT" sz="2800" b="1" dirty="0"/>
              <a:t>2. La </a:t>
            </a:r>
            <a:r>
              <a:rPr lang="it-IT" sz="2800" b="1" dirty="0">
                <a:solidFill>
                  <a:srgbClr val="C00000"/>
                </a:solidFill>
              </a:rPr>
              <a:t>discrepanza</a:t>
            </a:r>
            <a:r>
              <a:rPr lang="it-IT" sz="2800" b="1" dirty="0"/>
              <a:t> informa</a:t>
            </a:r>
            <a:br>
              <a:rPr lang="it-IT" sz="2800" dirty="0"/>
            </a:br>
            <a:r>
              <a:rPr lang="it-IT" sz="2800" dirty="0"/>
              <a:t>Non si elimina: si controlla e si esplora.</a:t>
            </a:r>
          </a:p>
          <a:p>
            <a:pPr>
              <a:lnSpc>
                <a:spcPct val="150000"/>
              </a:lnSpc>
            </a:pPr>
            <a:r>
              <a:rPr lang="it-IT" sz="2800" b="1" dirty="0"/>
              <a:t>3. L’approfondimento va motivato</a:t>
            </a:r>
            <a:br>
              <a:rPr lang="it-IT" sz="2800" dirty="0"/>
            </a:br>
            <a:r>
              <a:rPr lang="it-IT" sz="2800" dirty="0"/>
              <a:t>Un nuovo test si aggiunge solo se serve davvero.</a:t>
            </a:r>
          </a:p>
          <a:p>
            <a:pPr algn="ctr">
              <a:lnSpc>
                <a:spcPct val="150000"/>
              </a:lnSpc>
            </a:pPr>
            <a:r>
              <a:rPr lang="it-IT" sz="2800" b="1" dirty="0"/>
              <a:t>Prima controllo il dato. Poi interpreto la relazione tra i dati.</a:t>
            </a:r>
          </a:p>
        </p:txBody>
      </p:sp>
    </p:spTree>
    <p:extLst>
      <p:ext uri="{BB962C8B-B14F-4D97-AF65-F5344CB8AC3E}">
        <p14:creationId xmlns:p14="http://schemas.microsoft.com/office/powerpoint/2010/main" val="2297561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5" y="0"/>
            <a:ext cx="11393490" cy="1457528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698500" y="289128"/>
            <a:ext cx="1054100" cy="11684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ctangle 1"/>
          <p:cNvSpPr/>
          <p:nvPr/>
        </p:nvSpPr>
        <p:spPr>
          <a:xfrm>
            <a:off x="698500" y="1746656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 = Quesito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56782" y="2478176"/>
            <a:ext cx="1121056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200" u="sng" dirty="0"/>
              <a:t>Qual è la domanda valutativa?</a:t>
            </a:r>
          </a:p>
        </p:txBody>
      </p:sp>
      <p:sp>
        <p:nvSpPr>
          <p:cNvPr id="7" name="Rettangolo 6"/>
          <p:cNvSpPr/>
          <p:nvPr/>
        </p:nvSpPr>
        <p:spPr>
          <a:xfrm>
            <a:off x="465318" y="3450806"/>
            <a:ext cx="1121056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C00000"/>
                </a:solidFill>
              </a:rPr>
              <a:t>Non parto da</a:t>
            </a:r>
            <a:r>
              <a:rPr lang="it-IT" sz="2800" dirty="0"/>
              <a:t>: «Voglio fare un test di personalità…»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9051"/>
                </a:solidFill>
              </a:rPr>
              <a:t>Parto da</a:t>
            </a:r>
            <a:r>
              <a:rPr lang="it-IT" sz="2800" dirty="0"/>
              <a:t>: Che cosa devo comprendere per prendere una decisione professionale? </a:t>
            </a:r>
          </a:p>
        </p:txBody>
      </p:sp>
      <p:sp>
        <p:nvSpPr>
          <p:cNvPr id="8" name="Rettangolo 7"/>
          <p:cNvSpPr/>
          <p:nvPr/>
        </p:nvSpPr>
        <p:spPr>
          <a:xfrm>
            <a:off x="140697" y="5269180"/>
            <a:ext cx="11626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Clr>
                <a:srgbClr val="009051"/>
              </a:buClr>
              <a:buFont typeface="Arial" panose="020B0604020202020204" pitchFamily="34" charset="0"/>
              <a:buChar char="•"/>
            </a:pPr>
            <a:r>
              <a:rPr lang="it-IT" sz="2400" dirty="0"/>
              <a:t>Voglio comprendere quali aspetti del funzionamento personale incidono sulle difficoltà relazionali.</a:t>
            </a:r>
          </a:p>
        </p:txBody>
      </p:sp>
      <p:sp>
        <p:nvSpPr>
          <p:cNvPr id="9" name="Rettangolo 8"/>
          <p:cNvSpPr/>
          <p:nvPr/>
        </p:nvSpPr>
        <p:spPr>
          <a:xfrm>
            <a:off x="211556" y="6027003"/>
            <a:ext cx="11626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Clr>
                <a:srgbClr val="009051"/>
              </a:buClr>
              <a:buFont typeface="Arial" panose="020B0604020202020204" pitchFamily="34" charset="0"/>
              <a:buChar char="•"/>
            </a:pPr>
            <a:r>
              <a:rPr lang="it-IT" sz="2400" dirty="0"/>
              <a:t>Voglio capire se alcuni tratti influenzano l’adattamento al contesto.</a:t>
            </a:r>
          </a:p>
        </p:txBody>
      </p:sp>
    </p:spTree>
    <p:extLst>
      <p:ext uri="{BB962C8B-B14F-4D97-AF65-F5344CB8AC3E}">
        <p14:creationId xmlns:p14="http://schemas.microsoft.com/office/powerpoint/2010/main" val="83082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5" y="0"/>
            <a:ext cx="11393490" cy="1457528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2578100" y="368918"/>
            <a:ext cx="1054100" cy="11684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ctangle 1"/>
          <p:cNvSpPr/>
          <p:nvPr/>
        </p:nvSpPr>
        <p:spPr>
          <a:xfrm>
            <a:off x="698500" y="1746656"/>
            <a:ext cx="10652760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 = Persona et contesto</a:t>
            </a:r>
            <a:endParaRPr sz="40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56782" y="2767304"/>
            <a:ext cx="1121056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200" u="sng" dirty="0"/>
              <a:t>Chi ho davanti e in quale situazione?</a:t>
            </a:r>
          </a:p>
        </p:txBody>
      </p:sp>
      <p:sp>
        <p:nvSpPr>
          <p:cNvPr id="7" name="Rettangolo 6"/>
          <p:cNvSpPr/>
          <p:nvPr/>
        </p:nvSpPr>
        <p:spPr>
          <a:xfrm>
            <a:off x="419598" y="3964390"/>
            <a:ext cx="112105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Chi chiede la valutazione?</a:t>
            </a: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In quale </a:t>
            </a:r>
            <a:r>
              <a:rPr lang="it-IT" sz="2800" dirty="0" err="1"/>
              <a:t>setting</a:t>
            </a:r>
            <a:r>
              <a:rPr lang="it-IT" sz="2800" dirty="0"/>
              <a:t> siamo?</a:t>
            </a: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/>
              <a:t>Quali conseguenze può avere il risultato?</a:t>
            </a:r>
          </a:p>
        </p:txBody>
      </p:sp>
    </p:spTree>
    <p:extLst>
      <p:ext uri="{BB962C8B-B14F-4D97-AF65-F5344CB8AC3E}">
        <p14:creationId xmlns:p14="http://schemas.microsoft.com/office/powerpoint/2010/main" val="244997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71743</TotalTime>
  <Words>4635</Words>
  <Application>Microsoft Office PowerPoint</Application>
  <PresentationFormat>Widescreen</PresentationFormat>
  <Paragraphs>732</Paragraphs>
  <Slides>78</Slides>
  <Notes>78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78</vt:i4>
      </vt:variant>
    </vt:vector>
  </HeadingPairs>
  <TitlesOfParts>
    <vt:vector size="86" baseType="lpstr">
      <vt:lpstr>Arial</vt:lpstr>
      <vt:lpstr>Calibri</vt:lpstr>
      <vt:lpstr>Calibri Light</vt:lpstr>
      <vt:lpstr>Wingdings</vt:lpstr>
      <vt:lpstr>Wingdings 2</vt:lpstr>
      <vt:lpstr>HDOfficeLightV0</vt:lpstr>
      <vt:lpstr>Retrospettivo</vt:lpstr>
      <vt:lpstr>Office Theme</vt:lpstr>
      <vt:lpstr>Valutazione psicologica con i test:                              metodo e applicazione nel setting clinico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</dc:creator>
  <cp:lastModifiedBy>. .</cp:lastModifiedBy>
  <cp:revision>1715</cp:revision>
  <cp:lastPrinted>2019-05-20T08:44:56Z</cp:lastPrinted>
  <dcterms:created xsi:type="dcterms:W3CDTF">2018-10-01T14:39:11Z</dcterms:created>
  <dcterms:modified xsi:type="dcterms:W3CDTF">2026-07-04T09:26:57Z</dcterms:modified>
</cp:coreProperties>
</file>