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54" r:id="rId1"/>
    <p:sldMasterId id="2147483844" r:id="rId2"/>
  </p:sldMasterIdLst>
  <p:notesMasterIdLst>
    <p:notesMasterId r:id="rId8"/>
  </p:notesMasterIdLst>
  <p:handoutMasterIdLst>
    <p:handoutMasterId r:id="rId9"/>
  </p:handoutMasterIdLst>
  <p:sldIdLst>
    <p:sldId id="590" r:id="rId3"/>
    <p:sldId id="595" r:id="rId4"/>
    <p:sldId id="596" r:id="rId5"/>
    <p:sldId id="597" r:id="rId6"/>
    <p:sldId id="598" r:id="rId7"/>
  </p:sldIdLst>
  <p:sldSz cx="12192000" cy="6858000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alentina" initials="V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051"/>
    <a:srgbClr val="F5F0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ile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Stile medio 3 - Color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tile medio 4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Stile chi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74232" autoAdjust="0"/>
  </p:normalViewPr>
  <p:slideViewPr>
    <p:cSldViewPr snapToGrid="0">
      <p:cViewPr varScale="1">
        <p:scale>
          <a:sx n="60" d="100"/>
          <a:sy n="60" d="100"/>
        </p:scale>
        <p:origin x="41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1437E4-4C9A-4355-A406-BC369EB94D7C}" type="datetimeFigureOut">
              <a:rPr lang="it-IT" smtClean="0"/>
              <a:t>26/06/2026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F6664F-4D5E-4654-8262-0E7AA73387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47717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5C6136-E861-45CC-B87B-333E9C072A06}" type="datetimeFigureOut">
              <a:rPr lang="it-IT" smtClean="0"/>
              <a:t>26/06/2026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F116C0-866A-4A43-8C5A-BE8DEE0A6F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0301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65077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09681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07047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90859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116C0-866A-4A43-8C5A-BE8DEE0A6FF5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8009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0E81F-920D-3E48-BBD5-CAEE44C1D856}" type="datetime1">
              <a:rPr lang="it-IT" smtClean="0"/>
              <a:t>26/06/2026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3766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EFF7D-986E-874E-9AEC-C078BB375776}" type="datetime1">
              <a:rPr lang="it-IT" smtClean="0"/>
              <a:t>26/06/2026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2300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F80D0-98D1-4E4E-8DE4-176F8EDDCFF5}" type="datetime1">
              <a:rPr lang="it-IT" smtClean="0"/>
              <a:t>26/06/2026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72140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3445-A3A3-524C-9D8D-0F5CD491F11D}" type="datetime1">
              <a:rPr lang="it-IT" smtClean="0"/>
              <a:t>26/06/2026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17191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EC02-EB15-5E4B-A0BD-3F64E1DC526D}" type="datetime1">
              <a:rPr lang="it-IT" smtClean="0"/>
              <a:t>26/06/2026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43176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97E26-F061-F141-A303-C1C733DEE049}" type="datetime1">
              <a:rPr lang="it-IT" smtClean="0"/>
              <a:t>26/06/2026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01999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75AB3-F085-8F47-81EC-E103BACE091C}" type="datetime1">
              <a:rPr lang="it-IT" smtClean="0"/>
              <a:t>26/06/2026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00675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8C35A-BB34-1B4F-9E6A-6C1A637DE817}" type="datetime1">
              <a:rPr lang="it-IT" smtClean="0"/>
              <a:t>26/06/2026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53625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E77FE-8A7E-A946-A2C0-CA4E80E861D3}" type="datetime1">
              <a:rPr lang="it-IT" smtClean="0"/>
              <a:t>26/06/2026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5978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26E73-2A01-344E-A376-15BD7DD77F01}" type="datetime1">
              <a:rPr lang="it-IT" smtClean="0"/>
              <a:t>26/06/2026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21382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AAC6E51-9A51-D740-8182-01F4C648F23D}" type="datetime1">
              <a:rPr lang="it-IT" smtClean="0"/>
              <a:t>26/06/2026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595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9B809-FE07-6245-A525-27EC64725447}" type="datetime1">
              <a:rPr lang="it-IT" smtClean="0"/>
              <a:t>26/06/2026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35475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F1703-A19B-5149-BBD4-B8612094933E}" type="datetime1">
              <a:rPr lang="it-IT" smtClean="0"/>
              <a:t>26/06/2026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04025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D1FD3-9453-4F4B-BB05-40B18951EA87}" type="datetime1">
              <a:rPr lang="it-IT" smtClean="0"/>
              <a:t>26/06/2026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45235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5157E-C8E2-F341-91E7-F4C04E9D1BFD}" type="datetime1">
              <a:rPr lang="it-IT" smtClean="0"/>
              <a:t>26/06/2026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0473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8E65D-BB0B-464A-B82A-35365D2BBAFB}" type="datetime1">
              <a:rPr lang="it-IT" smtClean="0"/>
              <a:t>26/06/2026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4875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407EB-540F-7B45-9CDE-F2DF51D98A05}" type="datetime1">
              <a:rPr lang="it-IT" smtClean="0"/>
              <a:t>26/06/2026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6575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0330A-1C47-BB49-98D0-689A022F479C}" type="datetime1">
              <a:rPr lang="it-IT" smtClean="0"/>
              <a:t>26/06/2026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08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49D48-6303-C84C-B8AA-045D1E22595F}" type="datetime1">
              <a:rPr lang="it-IT" smtClean="0"/>
              <a:t>26/06/2026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147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96A78-6F1D-7F47-99AE-7302D88A78C7}" type="datetime1">
              <a:rPr lang="it-IT" smtClean="0"/>
              <a:t>26/06/2026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0605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70019-C0EF-834E-BD15-0422D8552E35}" type="datetime1">
              <a:rPr lang="it-IT" smtClean="0"/>
              <a:t>26/06/2026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1590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3AEB9-61B0-184D-A316-642F53B4105C}" type="datetime1">
              <a:rPr lang="it-IT" smtClean="0"/>
              <a:t>26/06/2026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4048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C799812-0941-594C-839F-513D35AC517C}" type="datetime1">
              <a:rPr lang="it-IT" smtClean="0"/>
              <a:t>26/06/2026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8792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597CD21-57D3-F54B-95EE-BE080435CB91}" type="datetime1">
              <a:rPr lang="it-IT" smtClean="0"/>
              <a:t>26/06/2026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A1F6DB9-32BF-4276-BB4D-1A723062CADF}" type="slidenum">
              <a:rPr lang="fr-FR" smtClean="0"/>
              <a:t>‹N›</a:t>
            </a:fld>
            <a:endParaRPr lang="fr-F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6385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g"/><Relationship Id="rId5" Type="http://schemas.openxmlformats.org/officeDocument/2006/relationships/image" Target="../media/image3.tiff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132" y="60515"/>
            <a:ext cx="3460749" cy="1472110"/>
          </a:xfrm>
          <a:prstGeom prst="rect">
            <a:avLst/>
          </a:prstGeom>
        </p:spPr>
      </p:pic>
      <p:sp>
        <p:nvSpPr>
          <p:cNvPr id="18" name="Sottotitolo 2">
            <a:extLst>
              <a:ext uri="{FF2B5EF4-FFF2-40B4-BE49-F238E27FC236}">
                <a16:creationId xmlns:a16="http://schemas.microsoft.com/office/drawing/2014/main" id="{29D0AD48-31C9-44F1-B412-FACC395DF3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81372" y="4504160"/>
            <a:ext cx="3847827" cy="121623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it-IT" sz="3200" b="1" cap="none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Flavio Urbini</a:t>
            </a:r>
            <a:r>
              <a:rPr lang="it-IT" sz="32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it-IT" sz="2800" dirty="0">
                <a:solidFill>
                  <a:schemeClr val="tx1"/>
                </a:solidFill>
              </a:rPr>
              <a:t>P</a:t>
            </a:r>
            <a:r>
              <a:rPr lang="it-IT" sz="2800" cap="none" dirty="0">
                <a:solidFill>
                  <a:schemeClr val="tx1"/>
                </a:solidFill>
              </a:rPr>
              <a:t>sicologo</a:t>
            </a:r>
            <a:r>
              <a:rPr lang="fr-FR" sz="2800" dirty="0">
                <a:solidFill>
                  <a:schemeClr val="tx1"/>
                </a:solidFill>
              </a:rPr>
              <a:t>, </a:t>
            </a:r>
            <a:r>
              <a:rPr lang="fr-FR" sz="2800" dirty="0" err="1">
                <a:solidFill>
                  <a:schemeClr val="tx1"/>
                </a:solidFill>
              </a:rPr>
              <a:t>p</a:t>
            </a:r>
            <a:r>
              <a:rPr lang="fr-FR" sz="2800" cap="none" dirty="0" err="1">
                <a:solidFill>
                  <a:schemeClr val="tx1"/>
                </a:solidFill>
              </a:rPr>
              <a:t>h.</a:t>
            </a:r>
            <a:r>
              <a:rPr lang="fr-FR" sz="2800" dirty="0" err="1">
                <a:solidFill>
                  <a:schemeClr val="tx1"/>
                </a:solidFill>
              </a:rPr>
              <a:t>D</a:t>
            </a:r>
            <a:r>
              <a:rPr lang="fr-FR" sz="28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FB723943-AD9A-4A03-A5B6-2DD33EA898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0362" y="2130405"/>
            <a:ext cx="10903924" cy="1168244"/>
          </a:xfrm>
        </p:spPr>
        <p:txBody>
          <a:bodyPr>
            <a:noAutofit/>
          </a:bodyPr>
          <a:lstStyle/>
          <a:p>
            <a:pPr algn="ctr"/>
            <a:r>
              <a:rPr lang="it-IT" sz="4400" b="1" dirty="0"/>
              <a:t>Valutazione psicologica con i test:                              metodo e applicazione nel </a:t>
            </a:r>
            <a:r>
              <a:rPr lang="it-IT" sz="4400" b="1" dirty="0" err="1"/>
              <a:t>setting</a:t>
            </a:r>
            <a:r>
              <a:rPr lang="it-IT" sz="4400" b="1" dirty="0"/>
              <a:t> clinico</a:t>
            </a:r>
            <a:endParaRPr lang="en-GB" sz="4400" b="1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1051849" y="3400886"/>
            <a:ext cx="992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i="1" dirty="0"/>
              <a:t>Dalla scelta degli strumenti alla comunicazione dei risultati</a:t>
            </a:r>
          </a:p>
        </p:txBody>
      </p:sp>
      <p:pic>
        <p:nvPicPr>
          <p:cNvPr id="6" name="Immagine 6" descr="bce67d_d2d5ce2ecf72422e9413426f7700cb3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4654" y="5659711"/>
            <a:ext cx="419746" cy="408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sellaDiTesto 4"/>
          <p:cNvSpPr txBox="1">
            <a:spLocks noChangeArrowheads="1"/>
          </p:cNvSpPr>
          <p:nvPr/>
        </p:nvSpPr>
        <p:spPr bwMode="auto">
          <a:xfrm>
            <a:off x="8812969" y="5637451"/>
            <a:ext cx="234294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/>
            <a:r>
              <a:rPr lang="it-IT" altLang="it-IT" sz="2800" spc="200" dirty="0">
                <a:latin typeface="+mn-lt"/>
                <a:ea typeface="+mn-ea"/>
              </a:rPr>
              <a:t>Flavio </a:t>
            </a:r>
            <a:r>
              <a:rPr lang="it-IT" altLang="it-IT" sz="2800" spc="200" dirty="0" err="1">
                <a:latin typeface="+mn-lt"/>
                <a:ea typeface="+mn-ea"/>
              </a:rPr>
              <a:t>Urbini</a:t>
            </a:r>
            <a:endParaRPr lang="it-IT" altLang="it-IT" sz="2800" spc="200" dirty="0">
              <a:latin typeface="+mn-lt"/>
              <a:ea typeface="+mn-ea"/>
            </a:endParaRP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8992" y="5731710"/>
            <a:ext cx="439824" cy="334702"/>
          </a:xfrm>
          <a:prstGeom prst="rect">
            <a:avLst/>
          </a:prstGeom>
        </p:spPr>
      </p:pic>
      <p:sp>
        <p:nvSpPr>
          <p:cNvPr id="13" name="CasellaDiTesto 12"/>
          <p:cNvSpPr txBox="1"/>
          <p:nvPr/>
        </p:nvSpPr>
        <p:spPr>
          <a:xfrm>
            <a:off x="5277484" y="5658233"/>
            <a:ext cx="27015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/>
              <a:t>f.urbini@lumsa.it</a:t>
            </a:r>
            <a:endParaRPr lang="it-IT" sz="2800" b="1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63" y="123635"/>
            <a:ext cx="3395661" cy="155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895566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228600"/>
            <a:ext cx="11155680" cy="52120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sp>
      <p:sp>
        <p:nvSpPr>
          <p:cNvPr id="3" name="Text 1"/>
          <p:cNvSpPr/>
          <p:nvPr/>
        </p:nvSpPr>
        <p:spPr>
          <a:xfrm>
            <a:off x="640080" y="283464"/>
            <a:ext cx="108813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dirty="0">
                <a:solidFill>
                  <a:srgbClr val="111111"/>
                </a:solidFill>
                <a:ea typeface="Calibri" pitchFamily="34" charset="-122"/>
                <a:cs typeface="Calibri" pitchFamily="34" charset="-120"/>
              </a:rPr>
              <a:t>La cassetta dei test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937260" y="1013703"/>
            <a:ext cx="10332720" cy="3931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it-IT" sz="2400" dirty="0">
                <a:solidFill>
                  <a:srgbClr val="6B6B6B"/>
                </a:solidFill>
                <a:ea typeface="Calibri" pitchFamily="34" charset="-122"/>
                <a:cs typeface="Calibri" pitchFamily="34" charset="-120"/>
              </a:rPr>
              <a:t>Scegli</a:t>
            </a:r>
            <a:r>
              <a:rPr lang="en-US" sz="2400" dirty="0">
                <a:solidFill>
                  <a:srgbClr val="6B6B6B"/>
                </a:solidFill>
                <a:ea typeface="Calibri" pitchFamily="34" charset="-122"/>
                <a:cs typeface="Calibri" pitchFamily="34" charset="-120"/>
              </a:rPr>
              <a:t> lo strumento in base a…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822960" y="1920240"/>
            <a:ext cx="3246120" cy="1657350"/>
          </a:xfrm>
          <a:prstGeom prst="roundRect">
            <a:avLst>
              <a:gd name="adj" fmla="val 5926"/>
            </a:avLst>
          </a:prstGeom>
          <a:solidFill>
            <a:srgbClr val="FFF4E6"/>
          </a:solidFill>
          <a:ln w="12700">
            <a:solidFill>
              <a:srgbClr val="D4D4D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69264" y="2029968"/>
            <a:ext cx="29535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A52A1C"/>
                </a:solidFill>
                <a:ea typeface="Calibri" pitchFamily="34" charset="-122"/>
                <a:cs typeface="Calibri" pitchFamily="34" charset="-120"/>
              </a:rPr>
              <a:t>1. Quesito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969264" y="2617378"/>
            <a:ext cx="2953512" cy="731520"/>
          </a:xfrm>
          <a:prstGeom prst="rect">
            <a:avLst/>
          </a:prstGeom>
          <a:noFill/>
          <a:ln/>
        </p:spPr>
        <p:txBody>
          <a:bodyPr wrap="square" rtlCol="0" anchor="t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800" dirty="0">
                <a:solidFill>
                  <a:srgbClr val="2B2B2B"/>
                </a:solidFill>
                <a:ea typeface="Calibri" pitchFamily="34" charset="-122"/>
                <a:cs typeface="Calibri" pitchFamily="34" charset="-120"/>
              </a:rPr>
              <a:t>Che cosa devo capire?</a:t>
            </a:r>
            <a:endParaRPr lang="en-US" sz="2800" dirty="0"/>
          </a:p>
        </p:txBody>
      </p:sp>
      <p:sp>
        <p:nvSpPr>
          <p:cNvPr id="9" name="Shape 7"/>
          <p:cNvSpPr/>
          <p:nvPr/>
        </p:nvSpPr>
        <p:spPr>
          <a:xfrm>
            <a:off x="4480560" y="1920240"/>
            <a:ext cx="3246120" cy="1657350"/>
          </a:xfrm>
          <a:prstGeom prst="roundRect">
            <a:avLst>
              <a:gd name="adj" fmla="val 5926"/>
            </a:avLst>
          </a:prstGeom>
          <a:solidFill>
            <a:srgbClr val="E8F1F2"/>
          </a:solidFill>
          <a:ln w="12700">
            <a:solidFill>
              <a:srgbClr val="D4D4D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26864" y="2029968"/>
            <a:ext cx="29535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E6A67"/>
                </a:solidFill>
                <a:ea typeface="Calibri" pitchFamily="34" charset="-122"/>
                <a:cs typeface="Calibri" pitchFamily="34" charset="-120"/>
              </a:rPr>
              <a:t>2. Strumento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4626864" y="2575179"/>
            <a:ext cx="2953512" cy="731520"/>
          </a:xfrm>
          <a:prstGeom prst="rect">
            <a:avLst/>
          </a:prstGeom>
          <a:noFill/>
          <a:ln/>
        </p:spPr>
        <p:txBody>
          <a:bodyPr wrap="square" rtlCol="0" anchor="t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2800" dirty="0">
                <a:solidFill>
                  <a:srgbClr val="2B2B2B"/>
                </a:solidFill>
                <a:ea typeface="Calibri" pitchFamily="34" charset="-122"/>
                <a:cs typeface="Calibri" pitchFamily="34" charset="-120"/>
              </a:rPr>
              <a:t>Quale test aggiunge informazione?</a:t>
            </a:r>
            <a:endParaRPr lang="en-US" sz="2800" dirty="0"/>
          </a:p>
        </p:txBody>
      </p:sp>
      <p:sp>
        <p:nvSpPr>
          <p:cNvPr id="12" name="Shape 10"/>
          <p:cNvSpPr/>
          <p:nvPr/>
        </p:nvSpPr>
        <p:spPr>
          <a:xfrm>
            <a:off x="8138160" y="1920240"/>
            <a:ext cx="3246120" cy="1657350"/>
          </a:xfrm>
          <a:prstGeom prst="roundRect">
            <a:avLst>
              <a:gd name="adj" fmla="val 5926"/>
            </a:avLst>
          </a:prstGeom>
          <a:solidFill>
            <a:srgbClr val="F7E7B9"/>
          </a:solidFill>
          <a:ln w="12700">
            <a:solidFill>
              <a:srgbClr val="D4D4D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284464" y="2029968"/>
            <a:ext cx="29535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D39A2A"/>
                </a:solidFill>
                <a:ea typeface="Calibri" pitchFamily="34" charset="-122"/>
                <a:cs typeface="Calibri" pitchFamily="34" charset="-120"/>
              </a:rPr>
              <a:t>3. Sostenibilità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8293608" y="2507834"/>
            <a:ext cx="2953512" cy="731520"/>
          </a:xfrm>
          <a:prstGeom prst="rect">
            <a:avLst/>
          </a:prstGeom>
          <a:noFill/>
          <a:ln/>
        </p:spPr>
        <p:txBody>
          <a:bodyPr wrap="square" rtlCol="0" anchor="t"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solidFill>
                  <a:srgbClr val="2B2B2B"/>
                </a:solidFill>
                <a:ea typeface="Calibri" pitchFamily="34" charset="-122"/>
                <a:cs typeface="Calibri" pitchFamily="34" charset="-120"/>
              </a:rPr>
              <a:t>È fattibile qui e ora?</a:t>
            </a:r>
            <a:endParaRPr lang="en-US" sz="2400" dirty="0"/>
          </a:p>
        </p:txBody>
      </p:sp>
      <p:sp>
        <p:nvSpPr>
          <p:cNvPr id="15" name="Shape 13"/>
          <p:cNvSpPr/>
          <p:nvPr/>
        </p:nvSpPr>
        <p:spPr>
          <a:xfrm>
            <a:off x="800100" y="4850984"/>
            <a:ext cx="10561320" cy="973653"/>
          </a:xfrm>
          <a:prstGeom prst="rect">
            <a:avLst/>
          </a:prstGeom>
          <a:solidFill>
            <a:srgbClr val="FFFFFF"/>
          </a:solidFill>
          <a:ln w="12700">
            <a:solidFill>
              <a:srgbClr val="E0D7C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82980" y="5164074"/>
            <a:ext cx="10058400" cy="256032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A52A1C"/>
                </a:solidFill>
                <a:ea typeface="Calibri" pitchFamily="34" charset="-122"/>
                <a:cs typeface="Calibri" pitchFamily="34" charset="-120"/>
              </a:rPr>
              <a:t>Idea </a:t>
            </a:r>
            <a:r>
              <a:rPr lang="en-US" sz="2800" b="1" dirty="0" err="1">
                <a:solidFill>
                  <a:srgbClr val="A52A1C"/>
                </a:solidFill>
                <a:ea typeface="Calibri" pitchFamily="34" charset="-122"/>
                <a:cs typeface="Calibri" pitchFamily="34" charset="-120"/>
              </a:rPr>
              <a:t>guida</a:t>
            </a:r>
            <a:r>
              <a:rPr lang="en-US" sz="2800" b="1" dirty="0">
                <a:solidFill>
                  <a:srgbClr val="A52A1C"/>
                </a:solidFill>
                <a:ea typeface="Calibri" pitchFamily="34" charset="-122"/>
                <a:cs typeface="Calibri" pitchFamily="34" charset="-120"/>
              </a:rPr>
              <a:t>:  </a:t>
            </a:r>
            <a:r>
              <a:rPr lang="en-US" sz="2800" b="1" dirty="0">
                <a:solidFill>
                  <a:srgbClr val="2B2B2B"/>
                </a:solidFill>
                <a:ea typeface="Calibri" pitchFamily="34" charset="-122"/>
                <a:cs typeface="Calibri" pitchFamily="34" charset="-120"/>
              </a:rPr>
              <a:t>Il test giusto non è quello “più completo”, ma quello che risponde meglio alla domanda valutativa.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40849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228600"/>
            <a:ext cx="11155680" cy="781812"/>
          </a:xfrm>
          <a:prstGeom prst="rect">
            <a:avLst/>
          </a:prstGeom>
          <a:solidFill>
            <a:srgbClr val="FFFFFF">
              <a:alpha val="0"/>
            </a:srgbClr>
          </a:solidFill>
          <a:ln w="15240">
            <a:solidFill>
              <a:srgbClr val="22222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283464"/>
            <a:ext cx="10881360" cy="61950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dirty="0" err="1">
                <a:solidFill>
                  <a:srgbClr val="111111"/>
                </a:solidFill>
                <a:ea typeface="Calibri" pitchFamily="34" charset="-122"/>
                <a:cs typeface="Calibri" pitchFamily="34" charset="-120"/>
              </a:rPr>
              <a:t>Com’è</a:t>
            </a:r>
            <a:r>
              <a:rPr lang="en-US" sz="4000" dirty="0">
                <a:solidFill>
                  <a:srgbClr val="111111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4000" dirty="0" err="1">
                <a:solidFill>
                  <a:srgbClr val="111111"/>
                </a:solidFill>
                <a:ea typeface="Calibri" pitchFamily="34" charset="-122"/>
                <a:cs typeface="Calibri" pitchFamily="34" charset="-120"/>
              </a:rPr>
              <a:t>strutturata</a:t>
            </a:r>
            <a:r>
              <a:rPr lang="en-US" sz="4000" dirty="0">
                <a:solidFill>
                  <a:srgbClr val="111111"/>
                </a:solidFill>
                <a:ea typeface="Calibri" pitchFamily="34" charset="-122"/>
                <a:cs typeface="Calibri" pitchFamily="34" charset="-120"/>
              </a:rPr>
              <a:t> la </a:t>
            </a:r>
            <a:r>
              <a:rPr lang="en-US" sz="4000" dirty="0" err="1">
                <a:solidFill>
                  <a:srgbClr val="111111"/>
                </a:solidFill>
                <a:ea typeface="Calibri" pitchFamily="34" charset="-122"/>
                <a:cs typeface="Calibri" pitchFamily="34" charset="-120"/>
              </a:rPr>
              <a:t>dispensa</a:t>
            </a:r>
            <a:r>
              <a:rPr lang="en-US" sz="4000" dirty="0">
                <a:solidFill>
                  <a:srgbClr val="111111"/>
                </a:solidFill>
                <a:ea typeface="Calibri" pitchFamily="34" charset="-122"/>
                <a:cs typeface="Calibri" pitchFamily="34" charset="-120"/>
              </a:rPr>
              <a:t> “</a:t>
            </a:r>
            <a:r>
              <a:rPr lang="en-US" sz="4000" b="1" dirty="0" err="1">
                <a:solidFill>
                  <a:srgbClr val="111111"/>
                </a:solidFill>
                <a:ea typeface="Calibri" pitchFamily="34" charset="-122"/>
                <a:cs typeface="Calibri" pitchFamily="34" charset="-120"/>
              </a:rPr>
              <a:t>Cassetta</a:t>
            </a:r>
            <a:r>
              <a:rPr lang="en-US" sz="4000" b="1" dirty="0">
                <a:solidFill>
                  <a:srgbClr val="111111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4000" b="1" dirty="0" err="1">
                <a:solidFill>
                  <a:srgbClr val="111111"/>
                </a:solidFill>
                <a:ea typeface="Calibri" pitchFamily="34" charset="-122"/>
                <a:cs typeface="Calibri" pitchFamily="34" charset="-120"/>
              </a:rPr>
              <a:t>dei</a:t>
            </a:r>
            <a:r>
              <a:rPr lang="en-US" sz="4000" b="1" dirty="0">
                <a:solidFill>
                  <a:srgbClr val="111111"/>
                </a:solidFill>
                <a:ea typeface="Calibri" pitchFamily="34" charset="-122"/>
                <a:cs typeface="Calibri" pitchFamily="34" charset="-120"/>
              </a:rPr>
              <a:t> test</a:t>
            </a:r>
            <a:r>
              <a:rPr lang="en-US" sz="4000" dirty="0">
                <a:solidFill>
                  <a:srgbClr val="111111"/>
                </a:solidFill>
                <a:ea typeface="Calibri" pitchFamily="34" charset="-122"/>
                <a:cs typeface="Calibri" pitchFamily="34" charset="-120"/>
              </a:rPr>
              <a:t>”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914400" y="1122426"/>
            <a:ext cx="10332720" cy="5989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6B6B6B"/>
                </a:solidFill>
                <a:ea typeface="Calibri" pitchFamily="34" charset="-122"/>
                <a:cs typeface="Calibri" pitchFamily="34" charset="-120"/>
              </a:rPr>
              <a:t>Dalla mappa generale alla scelta concreta del test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699516" y="1995678"/>
            <a:ext cx="2606040" cy="2731770"/>
          </a:xfrm>
          <a:prstGeom prst="roundRect">
            <a:avLst>
              <a:gd name="adj" fmla="val 5926"/>
            </a:avLst>
          </a:prstGeom>
          <a:solidFill>
            <a:srgbClr val="F7F4EF"/>
          </a:solidFill>
          <a:ln w="12700">
            <a:solidFill>
              <a:srgbClr val="D4D4D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820" y="2142553"/>
            <a:ext cx="2194560" cy="56407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9051"/>
                </a:solidFill>
                <a:ea typeface="Calibri" pitchFamily="34" charset="-122"/>
                <a:cs typeface="Calibri" pitchFamily="34" charset="-120"/>
              </a:rPr>
              <a:t>1. Mappa DIAGNOSI</a:t>
            </a:r>
            <a:endParaRPr lang="en-US" sz="2400" dirty="0">
              <a:solidFill>
                <a:srgbClr val="009051"/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786384" y="2869501"/>
            <a:ext cx="2313432" cy="1668209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algn="ctr"/>
            <a:r>
              <a:rPr lang="en-US" sz="2400" dirty="0">
                <a:solidFill>
                  <a:srgbClr val="2B2B2B"/>
                </a:solidFill>
                <a:ea typeface="Calibri" pitchFamily="34" charset="-122"/>
                <a:cs typeface="Calibri" pitchFamily="34" charset="-120"/>
              </a:rPr>
              <a:t>Otto </a:t>
            </a:r>
            <a:r>
              <a:rPr lang="en-US" sz="2400" dirty="0" err="1">
                <a:solidFill>
                  <a:srgbClr val="2B2B2B"/>
                </a:solidFill>
                <a:ea typeface="Calibri" pitchFamily="34" charset="-122"/>
                <a:cs typeface="Calibri" pitchFamily="34" charset="-120"/>
              </a:rPr>
              <a:t>famiglie</a:t>
            </a:r>
            <a:r>
              <a:rPr lang="en-US" sz="2400" dirty="0">
                <a:solidFill>
                  <a:srgbClr val="2B2B2B"/>
                </a:solidFill>
                <a:ea typeface="Calibri" pitchFamily="34" charset="-122"/>
                <a:cs typeface="Calibri" pitchFamily="34" charset="-120"/>
              </a:rPr>
              <a:t> di test: </a:t>
            </a:r>
            <a:r>
              <a:rPr lang="en-US" sz="2400" dirty="0" err="1">
                <a:solidFill>
                  <a:srgbClr val="2B2B2B"/>
                </a:solidFill>
                <a:ea typeface="Calibri" pitchFamily="34" charset="-122"/>
                <a:cs typeface="Calibri" pitchFamily="34" charset="-120"/>
              </a:rPr>
              <a:t>dalla</a:t>
            </a:r>
            <a:r>
              <a:rPr lang="en-US" sz="2400" dirty="0">
                <a:solidFill>
                  <a:srgbClr val="2B2B2B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rgbClr val="2B2B2B"/>
                </a:solidFill>
                <a:ea typeface="Calibri" pitchFamily="34" charset="-122"/>
                <a:cs typeface="Calibri" pitchFamily="34" charset="-120"/>
              </a:rPr>
              <a:t>diagnosi</a:t>
            </a:r>
            <a:r>
              <a:rPr lang="en-US" sz="2400" dirty="0">
                <a:solidFill>
                  <a:srgbClr val="2B2B2B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rgbClr val="2B2B2B"/>
                </a:solidFill>
                <a:ea typeface="Calibri" pitchFamily="34" charset="-122"/>
                <a:cs typeface="Calibri" pitchFamily="34" charset="-120"/>
              </a:rPr>
              <a:t>alla</a:t>
            </a:r>
            <a:r>
              <a:rPr lang="en-US" sz="2400" dirty="0">
                <a:solidFill>
                  <a:srgbClr val="2B2B2B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rgbClr val="2B2B2B"/>
                </a:solidFill>
                <a:ea typeface="Calibri" pitchFamily="34" charset="-122"/>
                <a:cs typeface="Calibri" pitchFamily="34" charset="-120"/>
              </a:rPr>
              <a:t>validità</a:t>
            </a:r>
            <a:r>
              <a:rPr lang="en-US" sz="2400" dirty="0">
                <a:solidFill>
                  <a:srgbClr val="2B2B2B"/>
                </a:solidFill>
                <a:ea typeface="Calibri" pitchFamily="34" charset="-122"/>
                <a:cs typeface="Calibri" pitchFamily="34" charset="-120"/>
              </a:rPr>
              <a:t>.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3579876" y="1995678"/>
            <a:ext cx="2606040" cy="2731770"/>
          </a:xfrm>
          <a:prstGeom prst="roundRect">
            <a:avLst>
              <a:gd name="adj" fmla="val 5926"/>
            </a:avLst>
          </a:prstGeom>
          <a:solidFill>
            <a:srgbClr val="F7F4EF"/>
          </a:solidFill>
          <a:ln w="12700">
            <a:solidFill>
              <a:srgbClr val="D4D4D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37026" y="2015966"/>
            <a:ext cx="2612898" cy="6006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9051"/>
                </a:solidFill>
                <a:ea typeface="Calibri" pitchFamily="34" charset="-122"/>
                <a:cs typeface="Calibri" pitchFamily="34" charset="-120"/>
              </a:rPr>
              <a:t>2. Schede per area</a:t>
            </a:r>
            <a:endParaRPr lang="en-US" sz="2400" dirty="0">
              <a:solidFill>
                <a:srgbClr val="009051"/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3579876" y="2869501"/>
            <a:ext cx="2514600" cy="1554480"/>
          </a:xfrm>
          <a:prstGeom prst="rect">
            <a:avLst/>
          </a:prstGeom>
          <a:noFill/>
          <a:ln/>
        </p:spPr>
        <p:txBody>
          <a:bodyPr wrap="square" rtlCol="0" anchor="t">
            <a:noAutofit/>
          </a:bodyPr>
          <a:lstStyle/>
          <a:p>
            <a:pPr algn="ctr"/>
            <a:r>
              <a:rPr lang="en-US" sz="2400" dirty="0">
                <a:solidFill>
                  <a:srgbClr val="2B2B2B"/>
                </a:solidFill>
                <a:ea typeface="Calibri" pitchFamily="34" charset="-122"/>
                <a:cs typeface="Calibri" pitchFamily="34" charset="-120"/>
              </a:rPr>
              <a:t>Nome esteso, tipo, ambito, quando è utile e cautela principale.</a:t>
            </a:r>
          </a:p>
        </p:txBody>
      </p:sp>
      <p:sp>
        <p:nvSpPr>
          <p:cNvPr id="11" name="Shape 9"/>
          <p:cNvSpPr/>
          <p:nvPr/>
        </p:nvSpPr>
        <p:spPr>
          <a:xfrm>
            <a:off x="6460236" y="1995678"/>
            <a:ext cx="2606040" cy="2731770"/>
          </a:xfrm>
          <a:prstGeom prst="roundRect">
            <a:avLst>
              <a:gd name="adj" fmla="val 5926"/>
            </a:avLst>
          </a:prstGeom>
          <a:solidFill>
            <a:srgbClr val="F7F4EF"/>
          </a:solidFill>
          <a:ln w="12700">
            <a:solidFill>
              <a:srgbClr val="D4D4D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606540" y="2034254"/>
            <a:ext cx="2313432" cy="56407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9051"/>
                </a:solidFill>
                <a:ea typeface="Calibri" pitchFamily="34" charset="-122"/>
                <a:cs typeface="Calibri" pitchFamily="34" charset="-120"/>
              </a:rPr>
              <a:t>3. Mini-guida</a:t>
            </a:r>
            <a:endParaRPr lang="en-US" sz="2400" dirty="0">
              <a:solidFill>
                <a:srgbClr val="009051"/>
              </a:solidFill>
            </a:endParaRPr>
          </a:p>
        </p:txBody>
      </p:sp>
      <p:sp>
        <p:nvSpPr>
          <p:cNvPr id="13" name="Text 11"/>
          <p:cNvSpPr/>
          <p:nvPr/>
        </p:nvSpPr>
        <p:spPr>
          <a:xfrm>
            <a:off x="6606540" y="2786920"/>
            <a:ext cx="2313432" cy="1542764"/>
          </a:xfrm>
          <a:prstGeom prst="rect">
            <a:avLst/>
          </a:prstGeom>
          <a:noFill/>
          <a:ln/>
        </p:spPr>
        <p:txBody>
          <a:bodyPr wrap="square" rtlCol="0" anchor="t">
            <a:no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2B2B2B"/>
                </a:solidFill>
                <a:ea typeface="Calibri" pitchFamily="34" charset="-122"/>
                <a:cs typeface="Calibri" pitchFamily="34" charset="-120"/>
              </a:rPr>
              <a:t>Quesito clinico → strumenti possibili → </a:t>
            </a:r>
            <a:r>
              <a:rPr lang="en-US" sz="2400" dirty="0" err="1">
                <a:solidFill>
                  <a:srgbClr val="2B2B2B"/>
                </a:solidFill>
                <a:ea typeface="Calibri" pitchFamily="34" charset="-122"/>
                <a:cs typeface="Calibri" pitchFamily="34" charset="-120"/>
              </a:rPr>
              <a:t>cosa</a:t>
            </a:r>
            <a:r>
              <a:rPr lang="en-US" sz="2400" dirty="0">
                <a:solidFill>
                  <a:srgbClr val="2B2B2B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rgbClr val="2B2B2B"/>
                </a:solidFill>
                <a:ea typeface="Calibri" pitchFamily="34" charset="-122"/>
                <a:cs typeface="Calibri" pitchFamily="34" charset="-120"/>
              </a:rPr>
              <a:t>aggiungono</a:t>
            </a:r>
            <a:endParaRPr lang="en-US" sz="2400" dirty="0"/>
          </a:p>
        </p:txBody>
      </p:sp>
      <p:sp>
        <p:nvSpPr>
          <p:cNvPr id="14" name="Shape 12"/>
          <p:cNvSpPr/>
          <p:nvPr/>
        </p:nvSpPr>
        <p:spPr>
          <a:xfrm>
            <a:off x="9340596" y="1995678"/>
            <a:ext cx="2148840" cy="2731770"/>
          </a:xfrm>
          <a:prstGeom prst="roundRect">
            <a:avLst>
              <a:gd name="adj" fmla="val 5926"/>
            </a:avLst>
          </a:prstGeom>
          <a:solidFill>
            <a:srgbClr val="F7F4EF"/>
          </a:solidFill>
          <a:ln w="12700">
            <a:solidFill>
              <a:srgbClr val="D4D4D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368028" y="2034254"/>
            <a:ext cx="2171700" cy="56407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9051"/>
                </a:solidFill>
                <a:ea typeface="Calibri" pitchFamily="34" charset="-122"/>
                <a:cs typeface="Calibri" pitchFamily="34" charset="-120"/>
              </a:rPr>
              <a:t>4. Item e tempi</a:t>
            </a:r>
            <a:endParaRPr lang="en-US" sz="2400" dirty="0">
              <a:solidFill>
                <a:srgbClr val="009051"/>
              </a:solidFill>
            </a:endParaRPr>
          </a:p>
        </p:txBody>
      </p:sp>
      <p:sp>
        <p:nvSpPr>
          <p:cNvPr id="16" name="Text 14"/>
          <p:cNvSpPr/>
          <p:nvPr/>
        </p:nvSpPr>
        <p:spPr>
          <a:xfrm>
            <a:off x="9525762" y="2951511"/>
            <a:ext cx="1856232" cy="1504188"/>
          </a:xfrm>
          <a:prstGeom prst="rect">
            <a:avLst/>
          </a:prstGeom>
          <a:noFill/>
          <a:ln/>
        </p:spPr>
        <p:txBody>
          <a:bodyPr wrap="square" rtlCol="0" anchor="t">
            <a:no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2B2B2B"/>
                </a:solidFill>
                <a:ea typeface="Calibri" pitchFamily="34" charset="-122"/>
                <a:cs typeface="Calibri" pitchFamily="34" charset="-120"/>
              </a:rPr>
              <a:t>Numero di item e durata indicativa.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640080" y="5074918"/>
            <a:ext cx="10332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6B6B6B"/>
                </a:solidFill>
              </a:rPr>
              <a:t>La struttura serve a passare da:</a:t>
            </a:r>
            <a:endParaRPr lang="en-US" sz="2800" dirty="0"/>
          </a:p>
        </p:txBody>
      </p:sp>
      <p:sp>
        <p:nvSpPr>
          <p:cNvPr id="18" name="Text 16"/>
          <p:cNvSpPr/>
          <p:nvPr/>
        </p:nvSpPr>
        <p:spPr>
          <a:xfrm>
            <a:off x="1250442" y="5582983"/>
            <a:ext cx="353765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A52A1C"/>
                </a:solidFill>
              </a:rPr>
              <a:t>“Quale test conosco?”</a:t>
            </a:r>
            <a:endParaRPr lang="en-US" sz="2800" dirty="0"/>
          </a:p>
        </p:txBody>
      </p:sp>
      <p:sp>
        <p:nvSpPr>
          <p:cNvPr id="19" name="Shape 17"/>
          <p:cNvSpPr/>
          <p:nvPr/>
        </p:nvSpPr>
        <p:spPr>
          <a:xfrm>
            <a:off x="4788094" y="5783580"/>
            <a:ext cx="1139904" cy="0"/>
          </a:xfrm>
          <a:prstGeom prst="line">
            <a:avLst/>
          </a:prstGeom>
          <a:noFill/>
          <a:ln w="57150">
            <a:solidFill>
              <a:srgbClr val="6B6B6B"/>
            </a:solidFill>
            <a:prstDash val="solid"/>
            <a:tailEnd type="triangle"/>
          </a:ln>
        </p:spPr>
      </p:sp>
      <p:sp>
        <p:nvSpPr>
          <p:cNvPr id="20" name="Text 18"/>
          <p:cNvSpPr/>
          <p:nvPr/>
        </p:nvSpPr>
        <p:spPr>
          <a:xfrm>
            <a:off x="6094476" y="5601271"/>
            <a:ext cx="511378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E6A67"/>
                </a:solidFill>
              </a:rPr>
              <a:t>“Quale test risponde al quesito?”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05391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228599"/>
            <a:ext cx="11155680" cy="610179"/>
          </a:xfrm>
          <a:prstGeom prst="rect">
            <a:avLst/>
          </a:prstGeom>
          <a:solidFill>
            <a:srgbClr val="FFFFFF">
              <a:alpha val="0"/>
            </a:srgbClr>
          </a:solidFill>
          <a:ln w="15240">
            <a:solidFill>
              <a:srgbClr val="22222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283464"/>
            <a:ext cx="10881360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111111"/>
                </a:solidFill>
                <a:ea typeface="Calibri" pitchFamily="34" charset="-122"/>
                <a:cs typeface="Calibri" pitchFamily="34" charset="-120"/>
              </a:rPr>
              <a:t>Un esempio: “ansia” non è ancora un quesito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914400" y="1001268"/>
            <a:ext cx="10332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6B6B6B"/>
                </a:solidFill>
                <a:ea typeface="Calibri" pitchFamily="34" charset="-122"/>
                <a:cs typeface="Calibri" pitchFamily="34" charset="-120"/>
              </a:rPr>
              <a:t>Cambiare la domanda significa cambiare lo strumento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777240" y="1394460"/>
            <a:ext cx="2880360" cy="438912"/>
          </a:xfrm>
          <a:prstGeom prst="rect">
            <a:avLst/>
          </a:prstGeom>
          <a:solidFill>
            <a:srgbClr val="D9EAF2"/>
          </a:solidFill>
          <a:ln w="10160">
            <a:solidFill>
              <a:srgbClr val="33333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12648" y="1448227"/>
            <a:ext cx="3081528" cy="326899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11111"/>
                </a:solidFill>
                <a:ea typeface="Calibri" pitchFamily="34" charset="-122"/>
                <a:cs typeface="Calibri" pitchFamily="34" charset="-120"/>
              </a:rPr>
              <a:t>Domanda valutativa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657600" y="1394460"/>
            <a:ext cx="3977640" cy="434432"/>
          </a:xfrm>
          <a:prstGeom prst="rect">
            <a:avLst/>
          </a:prstGeom>
          <a:solidFill>
            <a:srgbClr val="D9EAF2"/>
          </a:solidFill>
          <a:ln w="10160">
            <a:solidFill>
              <a:srgbClr val="33333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730752" y="1458468"/>
            <a:ext cx="3831336" cy="329184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11111"/>
                </a:solidFill>
                <a:ea typeface="Calibri" pitchFamily="34" charset="-122"/>
                <a:cs typeface="Calibri" pitchFamily="34" charset="-120"/>
              </a:rPr>
              <a:t>Strumento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7635240" y="1394460"/>
            <a:ext cx="3794760" cy="438912"/>
          </a:xfrm>
          <a:prstGeom prst="rect">
            <a:avLst/>
          </a:prstGeom>
          <a:solidFill>
            <a:srgbClr val="D9EAF2"/>
          </a:solidFill>
          <a:ln w="10160">
            <a:solidFill>
              <a:srgbClr val="33333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708392" y="1458468"/>
            <a:ext cx="3648456" cy="329184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11111"/>
                </a:solidFill>
                <a:ea typeface="Calibri" pitchFamily="34" charset="-122"/>
                <a:cs typeface="Calibri" pitchFamily="34" charset="-120"/>
              </a:rPr>
              <a:t>Cosa aggiunge</a:t>
            </a:r>
            <a:endParaRPr lang="en-US" sz="2400" dirty="0"/>
          </a:p>
        </p:txBody>
      </p:sp>
      <p:sp>
        <p:nvSpPr>
          <p:cNvPr id="11" name="Shape 9"/>
          <p:cNvSpPr/>
          <p:nvPr/>
        </p:nvSpPr>
        <p:spPr>
          <a:xfrm>
            <a:off x="777240" y="1828892"/>
            <a:ext cx="2880360" cy="973653"/>
          </a:xfrm>
          <a:prstGeom prst="rect">
            <a:avLst/>
          </a:prstGeom>
          <a:solidFill>
            <a:srgbClr val="FFFFFF"/>
          </a:solidFill>
          <a:ln w="10160">
            <a:solidFill>
              <a:srgbClr val="33333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50392" y="1904421"/>
            <a:ext cx="2734056" cy="5759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 algn="ctr">
              <a:buNone/>
            </a:pPr>
            <a:r>
              <a:rPr lang="en-US" sz="2400" dirty="0">
                <a:solidFill>
                  <a:srgbClr val="111111"/>
                </a:solidFill>
                <a:ea typeface="Calibri" pitchFamily="34" charset="-122"/>
                <a:cs typeface="Calibri" pitchFamily="34" charset="-120"/>
              </a:rPr>
              <a:t>Quanto è intensa?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3657600" y="1828892"/>
            <a:ext cx="3977640" cy="810616"/>
          </a:xfrm>
          <a:prstGeom prst="rect">
            <a:avLst/>
          </a:prstGeom>
          <a:solidFill>
            <a:srgbClr val="FFFFFF"/>
          </a:solidFill>
          <a:ln w="10160">
            <a:solidFill>
              <a:srgbClr val="33333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685032" y="1811977"/>
            <a:ext cx="3977640" cy="777148"/>
          </a:xfrm>
          <a:prstGeom prst="rect">
            <a:avLst/>
          </a:prstGeom>
          <a:noFill/>
          <a:ln/>
        </p:spPr>
        <p:txBody>
          <a:bodyPr wrap="square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2400" dirty="0">
                <a:solidFill>
                  <a:srgbClr val="111111"/>
                </a:solidFill>
                <a:ea typeface="Calibri" pitchFamily="34" charset="-122"/>
                <a:cs typeface="Calibri" pitchFamily="34" charset="-120"/>
              </a:rPr>
              <a:t>Beck Anxiety Inventory</a:t>
            </a:r>
            <a:endParaRPr lang="en-US" sz="2400" dirty="0"/>
          </a:p>
          <a:p>
            <a:pPr marL="0" indent="0" algn="ctr">
              <a:buNone/>
            </a:pPr>
            <a:r>
              <a:rPr lang="en-US" sz="2400" dirty="0">
                <a:solidFill>
                  <a:srgbClr val="111111"/>
                </a:solidFill>
                <a:ea typeface="Calibri" pitchFamily="34" charset="-122"/>
                <a:cs typeface="Calibri" pitchFamily="34" charset="-120"/>
              </a:rPr>
              <a:t>(BAI)</a:t>
            </a:r>
            <a:endParaRPr lang="en-US" sz="2400" dirty="0"/>
          </a:p>
        </p:txBody>
      </p:sp>
      <p:sp>
        <p:nvSpPr>
          <p:cNvPr id="15" name="Shape 13"/>
          <p:cNvSpPr/>
          <p:nvPr/>
        </p:nvSpPr>
        <p:spPr>
          <a:xfrm>
            <a:off x="7635240" y="1828892"/>
            <a:ext cx="3794760" cy="973653"/>
          </a:xfrm>
          <a:prstGeom prst="rect">
            <a:avLst/>
          </a:prstGeom>
          <a:solidFill>
            <a:srgbClr val="FFFFFF"/>
          </a:solidFill>
          <a:ln w="10160">
            <a:solidFill>
              <a:srgbClr val="33333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690104" y="1824228"/>
            <a:ext cx="3648456" cy="84088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 algn="ctr">
              <a:buNone/>
            </a:pPr>
            <a:r>
              <a:rPr lang="en-US" sz="2400" dirty="0">
                <a:solidFill>
                  <a:srgbClr val="111111"/>
                </a:solidFill>
                <a:ea typeface="Calibri" pitchFamily="34" charset="-122"/>
                <a:cs typeface="Calibri" pitchFamily="34" charset="-120"/>
              </a:rPr>
              <a:t>Gravità della sintomatologia ansiosa</a:t>
            </a:r>
            <a:endParaRPr lang="en-US" sz="2400" dirty="0"/>
          </a:p>
        </p:txBody>
      </p:sp>
      <p:sp>
        <p:nvSpPr>
          <p:cNvPr id="17" name="Shape 15"/>
          <p:cNvSpPr/>
          <p:nvPr/>
        </p:nvSpPr>
        <p:spPr>
          <a:xfrm>
            <a:off x="777240" y="2633564"/>
            <a:ext cx="2880360" cy="973653"/>
          </a:xfrm>
          <a:prstGeom prst="rect">
            <a:avLst/>
          </a:prstGeom>
          <a:solidFill>
            <a:srgbClr val="FFFFFF"/>
          </a:solidFill>
          <a:ln w="10160">
            <a:solidFill>
              <a:srgbClr val="33333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50392" y="2709093"/>
            <a:ext cx="2734056" cy="671901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solidFill>
                  <a:srgbClr val="111111"/>
                </a:solidFill>
                <a:ea typeface="Calibri" pitchFamily="34" charset="-122"/>
                <a:cs typeface="Calibri" pitchFamily="34" charset="-120"/>
              </a:rPr>
              <a:t>È del momento o stabile?</a:t>
            </a:r>
            <a:endParaRPr lang="en-US" sz="2400" dirty="0"/>
          </a:p>
        </p:txBody>
      </p:sp>
      <p:sp>
        <p:nvSpPr>
          <p:cNvPr id="19" name="Shape 17"/>
          <p:cNvSpPr/>
          <p:nvPr/>
        </p:nvSpPr>
        <p:spPr>
          <a:xfrm>
            <a:off x="3657600" y="2633564"/>
            <a:ext cx="3977640" cy="973653"/>
          </a:xfrm>
          <a:prstGeom prst="rect">
            <a:avLst/>
          </a:prstGeom>
          <a:solidFill>
            <a:srgbClr val="FFFFFF"/>
          </a:solidFill>
          <a:ln w="10160">
            <a:solidFill>
              <a:srgbClr val="33333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712464" y="2615459"/>
            <a:ext cx="3831336" cy="84088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 algn="ctr">
              <a:buNone/>
            </a:pPr>
            <a:r>
              <a:rPr lang="en-US" sz="2400" dirty="0">
                <a:solidFill>
                  <a:srgbClr val="111111"/>
                </a:solidFill>
                <a:ea typeface="Calibri" pitchFamily="34" charset="-122"/>
                <a:cs typeface="Calibri" pitchFamily="34" charset="-120"/>
              </a:rPr>
              <a:t>State-Trait Anxiety Inventory – Form Y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111111"/>
                </a:solidFill>
                <a:ea typeface="Calibri" pitchFamily="34" charset="-122"/>
                <a:cs typeface="Calibri" pitchFamily="34" charset="-120"/>
              </a:rPr>
              <a:t>(STAI-Y)</a:t>
            </a:r>
            <a:endParaRPr lang="en-US" sz="2400" dirty="0"/>
          </a:p>
        </p:txBody>
      </p:sp>
      <p:sp>
        <p:nvSpPr>
          <p:cNvPr id="21" name="Shape 19"/>
          <p:cNvSpPr/>
          <p:nvPr/>
        </p:nvSpPr>
        <p:spPr>
          <a:xfrm>
            <a:off x="7635240" y="2633564"/>
            <a:ext cx="3794760" cy="973653"/>
          </a:xfrm>
          <a:prstGeom prst="rect">
            <a:avLst/>
          </a:prstGeom>
          <a:solidFill>
            <a:srgbClr val="FFFFFF"/>
          </a:solidFill>
          <a:ln w="10160">
            <a:solidFill>
              <a:srgbClr val="33333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708392" y="2709093"/>
            <a:ext cx="3648456" cy="84088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111111"/>
                </a:solidFill>
                <a:ea typeface="Calibri" pitchFamily="34" charset="-122"/>
                <a:cs typeface="Calibri" pitchFamily="34" charset="-120"/>
              </a:rPr>
              <a:t>Distinzione stato/tratto</a:t>
            </a:r>
            <a:endParaRPr lang="en-US" sz="2400" dirty="0"/>
          </a:p>
        </p:txBody>
      </p:sp>
      <p:sp>
        <p:nvSpPr>
          <p:cNvPr id="23" name="Shape 21"/>
          <p:cNvSpPr/>
          <p:nvPr/>
        </p:nvSpPr>
        <p:spPr>
          <a:xfrm>
            <a:off x="777240" y="3438236"/>
            <a:ext cx="2880360" cy="973653"/>
          </a:xfrm>
          <a:prstGeom prst="rect">
            <a:avLst/>
          </a:prstGeom>
          <a:solidFill>
            <a:srgbClr val="FFFFFF"/>
          </a:solidFill>
          <a:ln w="10160">
            <a:solidFill>
              <a:srgbClr val="333333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50392" y="3456523"/>
            <a:ext cx="2734056" cy="786385"/>
          </a:xfrm>
          <a:prstGeom prst="rect">
            <a:avLst/>
          </a:prstGeom>
          <a:noFill/>
          <a:ln/>
        </p:spPr>
        <p:txBody>
          <a:bodyPr wrap="square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2400" dirty="0">
                <a:solidFill>
                  <a:srgbClr val="111111"/>
                </a:solidFill>
                <a:ea typeface="Calibri" pitchFamily="34" charset="-122"/>
                <a:cs typeface="Calibri" pitchFamily="34" charset="-120"/>
              </a:rPr>
              <a:t>Come cambia nel percorso?</a:t>
            </a:r>
            <a:endParaRPr lang="en-US" sz="2400" dirty="0"/>
          </a:p>
        </p:txBody>
      </p:sp>
      <p:sp>
        <p:nvSpPr>
          <p:cNvPr id="25" name="Shape 23"/>
          <p:cNvSpPr/>
          <p:nvPr/>
        </p:nvSpPr>
        <p:spPr>
          <a:xfrm>
            <a:off x="3657600" y="3438236"/>
            <a:ext cx="3977640" cy="973653"/>
          </a:xfrm>
          <a:prstGeom prst="rect">
            <a:avLst/>
          </a:prstGeom>
          <a:solidFill>
            <a:srgbClr val="FFFFFF"/>
          </a:solidFill>
          <a:ln w="10160">
            <a:solidFill>
              <a:srgbClr val="333333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730752" y="3376971"/>
            <a:ext cx="3904488" cy="840882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111111"/>
                </a:solidFill>
                <a:ea typeface="Calibri" pitchFamily="34" charset="-122"/>
                <a:cs typeface="Calibri" pitchFamily="34" charset="-120"/>
              </a:rPr>
              <a:t>Clinical Outcomes in Routine Evaluation – 10-item form</a:t>
            </a:r>
            <a:r>
              <a:rPr lang="en-US" sz="2000" dirty="0"/>
              <a:t> </a:t>
            </a:r>
            <a:r>
              <a:rPr lang="en-US" dirty="0">
                <a:solidFill>
                  <a:srgbClr val="111111"/>
                </a:solidFill>
                <a:ea typeface="Calibri" pitchFamily="34" charset="-122"/>
                <a:cs typeface="Calibri" pitchFamily="34" charset="-120"/>
              </a:rPr>
              <a:t>(CORE-10)</a:t>
            </a:r>
            <a:endParaRPr lang="en-US" dirty="0"/>
          </a:p>
        </p:txBody>
      </p:sp>
      <p:sp>
        <p:nvSpPr>
          <p:cNvPr id="27" name="Shape 25"/>
          <p:cNvSpPr/>
          <p:nvPr/>
        </p:nvSpPr>
        <p:spPr>
          <a:xfrm>
            <a:off x="7635240" y="3438236"/>
            <a:ext cx="3794760" cy="973653"/>
          </a:xfrm>
          <a:prstGeom prst="rect">
            <a:avLst/>
          </a:prstGeom>
          <a:solidFill>
            <a:srgbClr val="FFFFFF"/>
          </a:solidFill>
          <a:ln w="10160">
            <a:solidFill>
              <a:srgbClr val="333333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708392" y="3513765"/>
            <a:ext cx="3648456" cy="84088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111111"/>
                </a:solidFill>
                <a:ea typeface="Calibri" pitchFamily="34" charset="-122"/>
                <a:cs typeface="Calibri" pitchFamily="34" charset="-120"/>
              </a:rPr>
              <a:t>Distress e monitoraggio</a:t>
            </a:r>
            <a:endParaRPr lang="en-US" sz="2400" dirty="0"/>
          </a:p>
        </p:txBody>
      </p:sp>
      <p:sp>
        <p:nvSpPr>
          <p:cNvPr id="29" name="Shape 27"/>
          <p:cNvSpPr/>
          <p:nvPr/>
        </p:nvSpPr>
        <p:spPr>
          <a:xfrm>
            <a:off x="777240" y="4242908"/>
            <a:ext cx="2880360" cy="973653"/>
          </a:xfrm>
          <a:prstGeom prst="rect">
            <a:avLst/>
          </a:prstGeom>
          <a:solidFill>
            <a:srgbClr val="FFFFFF"/>
          </a:solidFill>
          <a:ln w="10160">
            <a:solidFill>
              <a:srgbClr val="333333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50392" y="4318437"/>
            <a:ext cx="2734056" cy="84088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 algn="ctr">
              <a:buNone/>
            </a:pPr>
            <a:r>
              <a:rPr lang="en-US" sz="2400" dirty="0">
                <a:solidFill>
                  <a:srgbClr val="111111"/>
                </a:solidFill>
                <a:ea typeface="Calibri" pitchFamily="34" charset="-122"/>
                <a:cs typeface="Calibri" pitchFamily="34" charset="-120"/>
              </a:rPr>
              <a:t>Quanto incide sulla vita?</a:t>
            </a:r>
            <a:endParaRPr lang="en-US" sz="2400" dirty="0"/>
          </a:p>
        </p:txBody>
      </p:sp>
      <p:sp>
        <p:nvSpPr>
          <p:cNvPr id="31" name="Shape 29"/>
          <p:cNvSpPr/>
          <p:nvPr/>
        </p:nvSpPr>
        <p:spPr>
          <a:xfrm>
            <a:off x="3657600" y="4242908"/>
            <a:ext cx="3977640" cy="973653"/>
          </a:xfrm>
          <a:prstGeom prst="rect">
            <a:avLst/>
          </a:prstGeom>
          <a:solidFill>
            <a:srgbClr val="FFFFFF"/>
          </a:solidFill>
          <a:ln w="10160">
            <a:solidFill>
              <a:srgbClr val="333333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730752" y="4318437"/>
            <a:ext cx="3831336" cy="840882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r>
              <a:rPr lang="en-US" sz="2000" dirty="0">
                <a:solidFill>
                  <a:srgbClr val="111111"/>
                </a:solidFill>
                <a:ea typeface="Calibri" pitchFamily="34" charset="-122"/>
                <a:cs typeface="Calibri" pitchFamily="34" charset="-120"/>
              </a:rPr>
              <a:t>World Health Organization Disability Assessment Schedule 2.0</a:t>
            </a:r>
          </a:p>
          <a:p>
            <a:r>
              <a:rPr lang="en-US" sz="2000" dirty="0">
                <a:solidFill>
                  <a:srgbClr val="111111"/>
                </a:solidFill>
                <a:ea typeface="Calibri" pitchFamily="34" charset="-122"/>
                <a:cs typeface="Calibri" pitchFamily="34" charset="-120"/>
              </a:rPr>
              <a:t>(WHODAS 2.0)</a:t>
            </a:r>
          </a:p>
        </p:txBody>
      </p:sp>
      <p:sp>
        <p:nvSpPr>
          <p:cNvPr id="33" name="Shape 31"/>
          <p:cNvSpPr/>
          <p:nvPr/>
        </p:nvSpPr>
        <p:spPr>
          <a:xfrm>
            <a:off x="7635240" y="4242908"/>
            <a:ext cx="3794760" cy="973653"/>
          </a:xfrm>
          <a:prstGeom prst="rect">
            <a:avLst/>
          </a:prstGeom>
          <a:solidFill>
            <a:srgbClr val="FFFFFF"/>
          </a:solidFill>
          <a:ln w="10160">
            <a:solidFill>
              <a:srgbClr val="333333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708392" y="4318437"/>
            <a:ext cx="3648456" cy="84088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111111"/>
                </a:solidFill>
                <a:ea typeface="Calibri" pitchFamily="34" charset="-122"/>
                <a:cs typeface="Calibri" pitchFamily="34" charset="-120"/>
              </a:rPr>
              <a:t>Funzionamento quotidiano</a:t>
            </a:r>
            <a:endParaRPr lang="en-US" sz="2400" dirty="0"/>
          </a:p>
        </p:txBody>
      </p:sp>
      <p:sp>
        <p:nvSpPr>
          <p:cNvPr id="35" name="Text 33"/>
          <p:cNvSpPr/>
          <p:nvPr/>
        </p:nvSpPr>
        <p:spPr>
          <a:xfrm>
            <a:off x="1431036" y="5468204"/>
            <a:ext cx="9299448" cy="768096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A52A1C"/>
                </a:solidFill>
                <a:ea typeface="Calibri" pitchFamily="34" charset="-122"/>
                <a:cs typeface="Calibri" pitchFamily="34" charset="-120"/>
              </a:rPr>
              <a:t>N.B. </a:t>
            </a:r>
            <a:r>
              <a:rPr lang="en-US" sz="2800" b="1" dirty="0">
                <a:solidFill>
                  <a:srgbClr val="2B2B2B"/>
                </a:solidFill>
                <a:ea typeface="Calibri" pitchFamily="34" charset="-122"/>
                <a:cs typeface="Calibri" pitchFamily="34" charset="-120"/>
              </a:rPr>
              <a:t>Non scelgo “un test sull’ansia”; scelgo il test </a:t>
            </a:r>
            <a:r>
              <a:rPr lang="en-US" sz="2800" b="1" dirty="0" err="1">
                <a:solidFill>
                  <a:srgbClr val="2B2B2B"/>
                </a:solidFill>
                <a:ea typeface="Calibri" pitchFamily="34" charset="-122"/>
                <a:cs typeface="Calibri" pitchFamily="34" charset="-120"/>
              </a:rPr>
              <a:t>sull’ansia</a:t>
            </a:r>
            <a:r>
              <a:rPr lang="en-US" sz="2800" b="1" dirty="0">
                <a:solidFill>
                  <a:srgbClr val="2B2B2B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2800" b="1" dirty="0" err="1">
                <a:solidFill>
                  <a:srgbClr val="2B2B2B"/>
                </a:solidFill>
                <a:ea typeface="Calibri" pitchFamily="34" charset="-122"/>
                <a:cs typeface="Calibri" pitchFamily="34" charset="-120"/>
              </a:rPr>
              <a:t>che</a:t>
            </a:r>
            <a:r>
              <a:rPr lang="en-US" sz="2800" b="1" dirty="0">
                <a:solidFill>
                  <a:srgbClr val="2B2B2B"/>
                </a:solidFill>
                <a:ea typeface="Calibri" pitchFamily="34" charset="-122"/>
                <a:cs typeface="Calibri" pitchFamily="34" charset="-120"/>
              </a:rPr>
              <a:t> risponde alla domanda precisa.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14703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228600"/>
            <a:ext cx="11155680" cy="717804"/>
          </a:xfrm>
          <a:prstGeom prst="rect">
            <a:avLst/>
          </a:prstGeom>
          <a:solidFill>
            <a:srgbClr val="FFFFFF">
              <a:alpha val="0"/>
            </a:srgbClr>
          </a:solidFill>
          <a:ln w="15240">
            <a:solidFill>
              <a:srgbClr val="22222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283464"/>
            <a:ext cx="10881360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it-IT" sz="4000" dirty="0">
                <a:solidFill>
                  <a:srgbClr val="111111"/>
                </a:solidFill>
                <a:ea typeface="Calibri" pitchFamily="34" charset="-122"/>
                <a:cs typeface="Calibri" pitchFamily="34" charset="-120"/>
              </a:rPr>
              <a:t>Come usare la dispensa nella pratica</a:t>
            </a:r>
          </a:p>
        </p:txBody>
      </p:sp>
      <p:sp>
        <p:nvSpPr>
          <p:cNvPr id="5" name="Shape 3"/>
          <p:cNvSpPr/>
          <p:nvPr/>
        </p:nvSpPr>
        <p:spPr>
          <a:xfrm>
            <a:off x="822960" y="1847659"/>
            <a:ext cx="3200400" cy="2466594"/>
          </a:xfrm>
          <a:prstGeom prst="roundRect">
            <a:avLst>
              <a:gd name="adj" fmla="val 5161"/>
            </a:avLst>
          </a:prstGeom>
          <a:solidFill>
            <a:srgbClr val="FFF4E6"/>
          </a:solidFill>
          <a:ln w="12700">
            <a:solidFill>
              <a:srgbClr val="D4D4D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9264" y="1957387"/>
            <a:ext cx="290779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A52A1C"/>
                </a:solidFill>
                <a:ea typeface="Calibri" pitchFamily="34" charset="-122"/>
                <a:cs typeface="Calibri" pitchFamily="34" charset="-120"/>
              </a:rPr>
              <a:t>1. Parti dal quesito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969264" y="2410586"/>
            <a:ext cx="2907792" cy="1604772"/>
          </a:xfrm>
          <a:prstGeom prst="rect">
            <a:avLst/>
          </a:prstGeom>
          <a:noFill/>
          <a:ln/>
        </p:spPr>
        <p:txBody>
          <a:bodyPr wrap="square" rtlCol="0" anchor="t"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solidFill>
                  <a:srgbClr val="2B2B2B"/>
                </a:solidFill>
                <a:ea typeface="Calibri" pitchFamily="34" charset="-122"/>
                <a:cs typeface="Calibri" pitchFamily="34" charset="-120"/>
              </a:rPr>
              <a:t>Scrivi la domanda valutativa in una frase. Evita di partire dal nome del test.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4480560" y="1847659"/>
            <a:ext cx="3200400" cy="2466594"/>
          </a:xfrm>
          <a:prstGeom prst="roundRect">
            <a:avLst>
              <a:gd name="adj" fmla="val 5161"/>
            </a:avLst>
          </a:prstGeom>
          <a:solidFill>
            <a:srgbClr val="E8F1F2"/>
          </a:solidFill>
          <a:ln w="12700">
            <a:solidFill>
              <a:srgbClr val="D4D4D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626864" y="1957387"/>
            <a:ext cx="290779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E6A67"/>
                </a:solidFill>
                <a:ea typeface="Calibri" pitchFamily="34" charset="-122"/>
                <a:cs typeface="Calibri" pitchFamily="34" charset="-120"/>
              </a:rPr>
              <a:t>2. Cerca l’area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4626864" y="2286571"/>
            <a:ext cx="2907792" cy="1924812"/>
          </a:xfrm>
          <a:prstGeom prst="rect">
            <a:avLst/>
          </a:prstGeom>
          <a:noFill/>
          <a:ln/>
        </p:spPr>
        <p:txBody>
          <a:bodyPr wrap="square" rtlCol="0" anchor="t"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solidFill>
                  <a:srgbClr val="2B2B2B"/>
                </a:solidFill>
                <a:ea typeface="Calibri" pitchFamily="34" charset="-122"/>
                <a:cs typeface="Calibri" pitchFamily="34" charset="-120"/>
              </a:rPr>
              <a:t>Usa la mappa DIAGNOSI per individuare la famiglia di strumenti più pertinente.</a:t>
            </a:r>
            <a:endParaRPr lang="en-US" sz="2400" dirty="0"/>
          </a:p>
        </p:txBody>
      </p:sp>
      <p:sp>
        <p:nvSpPr>
          <p:cNvPr id="11" name="Shape 9"/>
          <p:cNvSpPr/>
          <p:nvPr/>
        </p:nvSpPr>
        <p:spPr>
          <a:xfrm>
            <a:off x="8138160" y="1847659"/>
            <a:ext cx="3200400" cy="2466594"/>
          </a:xfrm>
          <a:prstGeom prst="roundRect">
            <a:avLst>
              <a:gd name="adj" fmla="val 5161"/>
            </a:avLst>
          </a:prstGeom>
          <a:solidFill>
            <a:srgbClr val="F7E7B9"/>
          </a:solidFill>
          <a:ln w="12700">
            <a:solidFill>
              <a:srgbClr val="D4D4D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284464" y="1957387"/>
            <a:ext cx="290779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D39A2A"/>
                </a:solidFill>
                <a:ea typeface="Calibri" pitchFamily="34" charset="-122"/>
                <a:cs typeface="Calibri" pitchFamily="34" charset="-120"/>
              </a:rPr>
              <a:t>3. Controlla il carico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8284464" y="2424874"/>
            <a:ext cx="2907792" cy="1696212"/>
          </a:xfrm>
          <a:prstGeom prst="rect">
            <a:avLst/>
          </a:prstGeom>
          <a:noFill/>
          <a:ln/>
        </p:spPr>
        <p:txBody>
          <a:bodyPr wrap="square" rtlCol="0" anchor="t"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solidFill>
                  <a:srgbClr val="2B2B2B"/>
                </a:solidFill>
                <a:ea typeface="Calibri" pitchFamily="34" charset="-122"/>
                <a:cs typeface="Calibri" pitchFamily="34" charset="-120"/>
              </a:rPr>
              <a:t>Guarda item, tempi, cautele, norme e sostenibilità nel setting reale.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822960" y="5215509"/>
            <a:ext cx="10332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2B2B2B"/>
                </a:solidFill>
              </a:rPr>
              <a:t>La </a:t>
            </a:r>
            <a:r>
              <a:rPr lang="en-US" sz="2800" b="1" dirty="0" err="1">
                <a:solidFill>
                  <a:srgbClr val="2B2B2B"/>
                </a:solidFill>
              </a:rPr>
              <a:t>dispensa</a:t>
            </a:r>
            <a:r>
              <a:rPr lang="en-US" sz="2800" b="1" dirty="0">
                <a:solidFill>
                  <a:srgbClr val="2B2B2B"/>
                </a:solidFill>
              </a:rPr>
              <a:t> non sostituisce il ragionamento clinico: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822960" y="5626989"/>
            <a:ext cx="10332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A52A1C"/>
                </a:solidFill>
              </a:rPr>
              <a:t>lo rende più esplicito, motivato e comunicabile.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15179765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etrospettivo">
  <a:themeElements>
    <a:clrScheme name="Retrospettivo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ttiv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71322</TotalTime>
  <Words>386</Words>
  <Application>Microsoft Office PowerPoint</Application>
  <PresentationFormat>Widescreen</PresentationFormat>
  <Paragraphs>62</Paragraphs>
  <Slides>5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5</vt:i4>
      </vt:variant>
    </vt:vector>
  </HeadingPairs>
  <TitlesOfParts>
    <vt:vector size="10" baseType="lpstr">
      <vt:lpstr>Calibri</vt:lpstr>
      <vt:lpstr>Calibri Light</vt:lpstr>
      <vt:lpstr>Wingdings 2</vt:lpstr>
      <vt:lpstr>HDOfficeLightV0</vt:lpstr>
      <vt:lpstr>Retrospettivo</vt:lpstr>
      <vt:lpstr>Valutazione psicologica con i test:                              metodo e applicazione nel setting clinico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Valentina</dc:creator>
  <cp:lastModifiedBy>Author</cp:lastModifiedBy>
  <cp:revision>1701</cp:revision>
  <cp:lastPrinted>2019-05-20T08:44:56Z</cp:lastPrinted>
  <dcterms:created xsi:type="dcterms:W3CDTF">2018-10-01T14:39:11Z</dcterms:created>
  <dcterms:modified xsi:type="dcterms:W3CDTF">2026-06-26T12:38:13Z</dcterms:modified>
</cp:coreProperties>
</file>