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5" r:id="rId3"/>
    <p:sldId id="259" r:id="rId4"/>
    <p:sldId id="269" r:id="rId5"/>
    <p:sldId id="257" r:id="rId6"/>
    <p:sldId id="282" r:id="rId7"/>
    <p:sldId id="260" r:id="rId8"/>
    <p:sldId id="258" r:id="rId9"/>
    <p:sldId id="281" r:id="rId10"/>
    <p:sldId id="267" r:id="rId11"/>
    <p:sldId id="273" r:id="rId12"/>
    <p:sldId id="274" r:id="rId13"/>
    <p:sldId id="291" r:id="rId14"/>
    <p:sldId id="288" r:id="rId15"/>
    <p:sldId id="289" r:id="rId16"/>
    <p:sldId id="290" r:id="rId17"/>
    <p:sldId id="287" r:id="rId18"/>
    <p:sldId id="286" r:id="rId19"/>
    <p:sldId id="292" r:id="rId20"/>
    <p:sldId id="293" r:id="rId21"/>
    <p:sldId id="262" r:id="rId22"/>
    <p:sldId id="263" r:id="rId23"/>
    <p:sldId id="275" r:id="rId24"/>
    <p:sldId id="261" r:id="rId25"/>
    <p:sldId id="279" r:id="rId26"/>
    <p:sldId id="294" r:id="rId27"/>
    <p:sldId id="264" r:id="rId28"/>
    <p:sldId id="278" r:id="rId29"/>
    <p:sldId id="280" r:id="rId30"/>
    <p:sldId id="276" r:id="rId31"/>
    <p:sldId id="270" r:id="rId32"/>
    <p:sldId id="268" r:id="rId33"/>
    <p:sldId id="283" r:id="rId34"/>
    <p:sldId id="284"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it-IT"/>
              <a:t>Fare clic per modificare lo stile del titolo dello schema</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fld id="{3D55BBFE-7AB5-4B10-BB16-8EB12CF5BBBE}" type="datetimeFigureOut">
              <a:rPr lang="it-IT" smtClean="0"/>
              <a:t>06/03/2026</a:t>
            </a:fld>
            <a:endParaRPr lang="it-IT"/>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it-IT"/>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6B50F6E7-95DE-43DC-B5DE-735A89B4BC2B}" type="slidenum">
              <a:rPr lang="it-IT" smtClean="0"/>
              <a:t>‹N›</a:t>
            </a:fld>
            <a:endParaRPr lang="it-IT"/>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181108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D55BBFE-7AB5-4B10-BB16-8EB12CF5BBBE}" type="datetimeFigureOut">
              <a:rPr lang="it-IT" smtClean="0"/>
              <a:t>06/03/2026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2323097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3D55BBFE-7AB5-4B10-BB16-8EB12CF5BBBE}" type="datetimeFigureOut">
              <a:rPr lang="it-IT" smtClean="0"/>
              <a:t>06/03/2026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1574401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it-IT"/>
              <a:t>Fare clic per modificare lo stile del titolo dello schema</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3D55BBFE-7AB5-4B10-BB16-8EB12CF5BBBE}" type="datetimeFigureOut">
              <a:rPr lang="it-IT" smtClean="0"/>
              <a:t>06/03/2026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3311762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2" name="Content Placeholder 3"/>
          <p:cNvSpPr>
            <a:spLocks noGrp="1"/>
          </p:cNvSpPr>
          <p:nvPr>
            <p:ph sz="quarter" idx="13"/>
          </p:nvPr>
        </p:nvSpPr>
        <p:spPr>
          <a:xfrm>
            <a:off x="685802" y="2861733"/>
            <a:ext cx="5088712" cy="2512852"/>
          </a:xfrm>
        </p:spPr>
        <p:txBody>
          <a:bodyPr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3" name="Content Placeholder 5"/>
          <p:cNvSpPr>
            <a:spLocks noGrp="1"/>
          </p:cNvSpPr>
          <p:nvPr>
            <p:ph sz="quarter" idx="14"/>
          </p:nvPr>
        </p:nvSpPr>
        <p:spPr>
          <a:xfrm>
            <a:off x="5993969" y="2861733"/>
            <a:ext cx="5088713" cy="2512852"/>
          </a:xfrm>
        </p:spPr>
        <p:txBody>
          <a:bodyPr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3D55BBFE-7AB5-4B10-BB16-8EB12CF5BBBE}" type="datetimeFigureOut">
              <a:rPr lang="it-IT" smtClean="0"/>
              <a:t>06/03/2026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3796774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3D55BBFE-7AB5-4B10-BB16-8EB12CF5BBBE}" type="datetimeFigureOut">
              <a:rPr lang="it-IT" smtClean="0"/>
              <a:t>06/03/2026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869853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55BBFE-7AB5-4B10-BB16-8EB12CF5BBBE}" type="datetimeFigureOut">
              <a:rPr lang="it-IT" smtClean="0"/>
              <a:t>06/03/2026</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1678727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it-IT"/>
              <a:t>Fare clic per modificare lo stile del titolo dello schema</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3D55BBFE-7AB5-4B10-BB16-8EB12CF5BBBE}" type="datetimeFigureOut">
              <a:rPr lang="it-IT" smtClean="0"/>
              <a:t>06/03/2026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1245443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3D55BBFE-7AB5-4B10-BB16-8EB12CF5BBBE}" type="datetimeFigureOut">
              <a:rPr lang="it-IT" smtClean="0"/>
              <a:t>06/03/2026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2918256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3D55BBFE-7AB5-4B10-BB16-8EB12CF5BBBE}" type="datetimeFigureOut">
              <a:rPr lang="it-IT" smtClean="0"/>
              <a:t>06/03/2026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2283167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3D55BBFE-7AB5-4B10-BB16-8EB12CF5BBBE}" type="datetimeFigureOut">
              <a:rPr lang="it-IT" smtClean="0"/>
              <a:t>06/03/2026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3343995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it-IT"/>
              <a:t>Fare clic per modificare lo stile del titolo dello schema</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3D55BBFE-7AB5-4B10-BB16-8EB12CF5BBBE}" type="datetimeFigureOut">
              <a:rPr lang="it-IT" smtClean="0"/>
              <a:t>06/03/2026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B50F6E7-95DE-43DC-B5DE-735A89B4BC2B}" type="slidenum">
              <a:rPr lang="it-IT" smtClean="0"/>
              <a:t>‹N›</a:t>
            </a:fld>
            <a:endParaRPr lang="it-IT"/>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706764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3D55BBFE-7AB5-4B10-BB16-8EB12CF5BBBE}" type="datetimeFigureOut">
              <a:rPr lang="it-IT" smtClean="0"/>
              <a:t>06/03/2026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528882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it-IT"/>
              <a:t>Fare clic per modificare lo stile del titolo dello schema</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3D55BBFE-7AB5-4B10-BB16-8EB12CF5BBBE}" type="datetimeFigureOut">
              <a:rPr lang="it-IT" smtClean="0"/>
              <a:t>06/03/2026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3912095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it-IT"/>
              <a:t>Fare clic per modificare lo stile del titolo dello schema</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3D55BBFE-7AB5-4B10-BB16-8EB12CF5BBBE}" type="datetimeFigureOut">
              <a:rPr lang="it-IT" smtClean="0"/>
              <a:t>06/03/2026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5754525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it-IT"/>
              <a:t>Fare clic per modificare lo stile del titolo dello schema</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D55BBFE-7AB5-4B10-BB16-8EB12CF5BBBE}" type="datetimeFigureOut">
              <a:rPr lang="it-IT" smtClean="0"/>
              <a:t>06/03/2026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3872716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it-IT"/>
              <a:t>Fare clic per modificare lo stile del titolo dello schema</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D55BBFE-7AB5-4B10-BB16-8EB12CF5BBBE}" type="datetimeFigureOut">
              <a:rPr lang="it-IT" smtClean="0"/>
              <a:t>06/03/2026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6B50F6E7-95DE-43DC-B5DE-735A89B4BC2B}" type="slidenum">
              <a:rPr lang="it-IT" smtClean="0"/>
              <a:t>‹N›</a:t>
            </a:fld>
            <a:endParaRPr lang="it-IT"/>
          </a:p>
        </p:txBody>
      </p:sp>
    </p:spTree>
    <p:extLst>
      <p:ext uri="{BB962C8B-B14F-4D97-AF65-F5344CB8AC3E}">
        <p14:creationId xmlns:p14="http://schemas.microsoft.com/office/powerpoint/2010/main" val="2501966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fld id="{3D55BBFE-7AB5-4B10-BB16-8EB12CF5BBBE}" type="datetimeFigureOut">
              <a:rPr lang="it-IT" smtClean="0"/>
              <a:t>06/03/2026</a:t>
            </a:fld>
            <a:endParaRPr lang="it-IT"/>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it-IT"/>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6B50F6E7-95DE-43DC-B5DE-735A89B4BC2B}" type="slidenum">
              <a:rPr lang="it-IT" smtClean="0"/>
              <a:t>‹N›</a:t>
            </a:fld>
            <a:endParaRPr lang="it-IT"/>
          </a:p>
        </p:txBody>
      </p:sp>
    </p:spTree>
    <p:extLst>
      <p:ext uri="{BB962C8B-B14F-4D97-AF65-F5344CB8AC3E}">
        <p14:creationId xmlns:p14="http://schemas.microsoft.com/office/powerpoint/2010/main" val="4288175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17817DE-14BA-49D7-9F84-30A12138CD1B}"/>
              </a:ext>
            </a:extLst>
          </p:cNvPr>
          <p:cNvSpPr>
            <a:spLocks noGrp="1"/>
          </p:cNvSpPr>
          <p:nvPr>
            <p:ph type="ctrTitle"/>
          </p:nvPr>
        </p:nvSpPr>
        <p:spPr>
          <a:xfrm rot="21420000">
            <a:off x="401200" y="772491"/>
            <a:ext cx="9755187" cy="1600817"/>
          </a:xfrm>
        </p:spPr>
        <p:txBody>
          <a:bodyPr>
            <a:normAutofit fontScale="90000"/>
          </a:bodyPr>
          <a:lstStyle/>
          <a:p>
            <a:r>
              <a:rPr lang="it-IT" dirty="0"/>
              <a:t>Adolescenza</a:t>
            </a:r>
            <a:r>
              <a:rPr lang="it-IT" sz="6000" dirty="0"/>
              <a:t> ……….e dintorni</a:t>
            </a:r>
          </a:p>
        </p:txBody>
      </p:sp>
      <p:sp>
        <p:nvSpPr>
          <p:cNvPr id="3" name="Sottotitolo 2">
            <a:extLst>
              <a:ext uri="{FF2B5EF4-FFF2-40B4-BE49-F238E27FC236}">
                <a16:creationId xmlns:a16="http://schemas.microsoft.com/office/drawing/2014/main" id="{CD5C51E0-87DD-4646-B2F3-DF7A75149002}"/>
              </a:ext>
            </a:extLst>
          </p:cNvPr>
          <p:cNvSpPr>
            <a:spLocks noGrp="1"/>
          </p:cNvSpPr>
          <p:nvPr>
            <p:ph type="subTitle" idx="1"/>
          </p:nvPr>
        </p:nvSpPr>
        <p:spPr/>
        <p:txBody>
          <a:bodyPr/>
          <a:lstStyle/>
          <a:p>
            <a:r>
              <a:rPr lang="it-IT" dirty="0"/>
              <a:t>Dott.ssa </a:t>
            </a:r>
            <a:r>
              <a:rPr lang="it-IT" dirty="0" err="1"/>
              <a:t>teresa</a:t>
            </a:r>
            <a:r>
              <a:rPr lang="it-IT" dirty="0"/>
              <a:t> tricomi</a:t>
            </a:r>
          </a:p>
        </p:txBody>
      </p:sp>
    </p:spTree>
    <p:extLst>
      <p:ext uri="{BB962C8B-B14F-4D97-AF65-F5344CB8AC3E}">
        <p14:creationId xmlns:p14="http://schemas.microsoft.com/office/powerpoint/2010/main" val="34185915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180A125-B94D-4B31-9561-FD94D6EAEA97}"/>
              </a:ext>
            </a:extLst>
          </p:cNvPr>
          <p:cNvSpPr>
            <a:spLocks noGrp="1"/>
          </p:cNvSpPr>
          <p:nvPr>
            <p:ph type="title"/>
          </p:nvPr>
        </p:nvSpPr>
        <p:spPr>
          <a:xfrm>
            <a:off x="253218" y="331450"/>
            <a:ext cx="10958733" cy="1151965"/>
          </a:xfrm>
        </p:spPr>
        <p:txBody>
          <a:bodyPr>
            <a:normAutofit/>
          </a:bodyPr>
          <a:lstStyle/>
          <a:p>
            <a:r>
              <a:rPr lang="it-IT" sz="3600" dirty="0"/>
              <a:t>PSICOTERAPIA INTEGRATA DELLA REGOLAZIONE EMOTIVA E PSICOSOMATICA IN ADOLESCENZA</a:t>
            </a:r>
          </a:p>
        </p:txBody>
      </p:sp>
      <p:sp>
        <p:nvSpPr>
          <p:cNvPr id="3" name="Segnaposto contenuto 2">
            <a:extLst>
              <a:ext uri="{FF2B5EF4-FFF2-40B4-BE49-F238E27FC236}">
                <a16:creationId xmlns:a16="http://schemas.microsoft.com/office/drawing/2014/main" id="{0DF1A49A-6ECC-40C0-8956-D208727AC75A}"/>
              </a:ext>
            </a:extLst>
          </p:cNvPr>
          <p:cNvSpPr>
            <a:spLocks noGrp="1"/>
          </p:cNvSpPr>
          <p:nvPr>
            <p:ph sz="quarter" idx="13"/>
          </p:nvPr>
        </p:nvSpPr>
        <p:spPr>
          <a:xfrm>
            <a:off x="685800" y="1483416"/>
            <a:ext cx="10394707" cy="3891170"/>
          </a:xfrm>
        </p:spPr>
        <p:txBody>
          <a:bodyPr>
            <a:normAutofit/>
          </a:bodyPr>
          <a:lstStyle/>
          <a:p>
            <a:pPr marL="0" indent="0">
              <a:buNone/>
            </a:pPr>
            <a:r>
              <a:rPr lang="it-IT" dirty="0"/>
              <a:t>PROGRAMMA: </a:t>
            </a:r>
          </a:p>
          <a:p>
            <a:r>
              <a:rPr lang="it-IT" dirty="0"/>
              <a:t>L’analisi della domanda in adolescenza</a:t>
            </a:r>
          </a:p>
          <a:p>
            <a:r>
              <a:rPr lang="it-IT" dirty="0"/>
              <a:t>break down evolutivo </a:t>
            </a:r>
          </a:p>
          <a:p>
            <a:r>
              <a:rPr lang="it-IT" dirty="0"/>
              <a:t>l’elasticità del setting nel lavoro con l’adolescente e l’alleanza terapeutica con l’adolescente in psicoterapia psicoanalitica</a:t>
            </a:r>
          </a:p>
          <a:p>
            <a:r>
              <a:rPr lang="it-IT" dirty="0"/>
              <a:t>clinica dell’autolesionismo e del </a:t>
            </a:r>
            <a:r>
              <a:rPr lang="it-IT" dirty="0" err="1"/>
              <a:t>discontrollo</a:t>
            </a:r>
            <a:r>
              <a:rPr lang="it-IT" dirty="0"/>
              <a:t> degli impulsi in adolescenza.</a:t>
            </a:r>
          </a:p>
        </p:txBody>
      </p:sp>
    </p:spTree>
    <p:extLst>
      <p:ext uri="{BB962C8B-B14F-4D97-AF65-F5344CB8AC3E}">
        <p14:creationId xmlns:p14="http://schemas.microsoft.com/office/powerpoint/2010/main" val="1678792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3804C2-975A-4062-B1B6-21C2EDF15B7E}"/>
              </a:ext>
            </a:extLst>
          </p:cNvPr>
          <p:cNvSpPr>
            <a:spLocks noGrp="1"/>
          </p:cNvSpPr>
          <p:nvPr>
            <p:ph type="title"/>
          </p:nvPr>
        </p:nvSpPr>
        <p:spPr/>
        <p:txBody>
          <a:bodyPr/>
          <a:lstStyle/>
          <a:p>
            <a:r>
              <a:rPr lang="it-IT" dirty="0"/>
              <a:t>adolescenza</a:t>
            </a:r>
          </a:p>
        </p:txBody>
      </p:sp>
      <p:sp>
        <p:nvSpPr>
          <p:cNvPr id="3" name="Segnaposto contenuto 2">
            <a:extLst>
              <a:ext uri="{FF2B5EF4-FFF2-40B4-BE49-F238E27FC236}">
                <a16:creationId xmlns:a16="http://schemas.microsoft.com/office/drawing/2014/main" id="{075E4714-6501-4741-B1CD-A1D877C22580}"/>
              </a:ext>
            </a:extLst>
          </p:cNvPr>
          <p:cNvSpPr>
            <a:spLocks noGrp="1"/>
          </p:cNvSpPr>
          <p:nvPr>
            <p:ph sz="quarter" idx="13"/>
          </p:nvPr>
        </p:nvSpPr>
        <p:spPr>
          <a:xfrm>
            <a:off x="685800" y="1350498"/>
            <a:ext cx="10394707" cy="4024087"/>
          </a:xfrm>
        </p:spPr>
        <p:txBody>
          <a:bodyPr/>
          <a:lstStyle/>
          <a:p>
            <a:r>
              <a:rPr lang="it-IT" b="0" i="0" dirty="0">
                <a:solidFill>
                  <a:srgbClr val="696572"/>
                </a:solidFill>
                <a:effectLst/>
                <a:latin typeface="Roboto" panose="02000000000000000000" pitchFamily="2" charset="0"/>
              </a:rPr>
              <a:t>periodo di transizione tra l’infanzia e l’età adulta in cui si susseguono cambiamenti su molteplici livelli</a:t>
            </a:r>
          </a:p>
          <a:p>
            <a:r>
              <a:rPr lang="it-IT" b="0" i="0" dirty="0">
                <a:solidFill>
                  <a:srgbClr val="696572"/>
                </a:solidFill>
                <a:effectLst/>
                <a:latin typeface="Roboto" panose="02000000000000000000" pitchFamily="2" charset="0"/>
              </a:rPr>
              <a:t>ha inizio intorno agli 11 anni circa, quando i ragazzi/e iniziano a pensare in modo più astratto e sviluppano la capacità di generare ipotesi e di pensare in modo più logico</a:t>
            </a:r>
          </a:p>
          <a:p>
            <a:r>
              <a:rPr lang="it-IT" dirty="0">
                <a:solidFill>
                  <a:srgbClr val="696572"/>
                </a:solidFill>
                <a:latin typeface="Roboto" panose="02000000000000000000" pitchFamily="2" charset="0"/>
              </a:rPr>
              <a:t>Dagli 11 (ragazze)-12(ragazzi) anni fino ai 25 anni</a:t>
            </a:r>
            <a:endParaRPr lang="it-IT" dirty="0"/>
          </a:p>
        </p:txBody>
      </p:sp>
    </p:spTree>
    <p:extLst>
      <p:ext uri="{BB962C8B-B14F-4D97-AF65-F5344CB8AC3E}">
        <p14:creationId xmlns:p14="http://schemas.microsoft.com/office/powerpoint/2010/main" val="3233524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26374B9-D05E-4521-B28B-68CD541D5986}"/>
              </a:ext>
            </a:extLst>
          </p:cNvPr>
          <p:cNvSpPr>
            <a:spLocks noGrp="1"/>
          </p:cNvSpPr>
          <p:nvPr>
            <p:ph type="title"/>
          </p:nvPr>
        </p:nvSpPr>
        <p:spPr/>
        <p:txBody>
          <a:bodyPr/>
          <a:lstStyle/>
          <a:p>
            <a:r>
              <a:rPr lang="it-IT" dirty="0"/>
              <a:t>La mente adolescente (</a:t>
            </a:r>
            <a:r>
              <a:rPr lang="it-IT" dirty="0" err="1"/>
              <a:t>siegel</a:t>
            </a:r>
            <a:r>
              <a:rPr lang="it-IT" dirty="0"/>
              <a:t>)</a:t>
            </a:r>
          </a:p>
        </p:txBody>
      </p:sp>
      <p:sp>
        <p:nvSpPr>
          <p:cNvPr id="3" name="Segnaposto contenuto 2">
            <a:extLst>
              <a:ext uri="{FF2B5EF4-FFF2-40B4-BE49-F238E27FC236}">
                <a16:creationId xmlns:a16="http://schemas.microsoft.com/office/drawing/2014/main" id="{E617B8AC-D7CD-4ADB-A681-B9EC2A4350B8}"/>
              </a:ext>
            </a:extLst>
          </p:cNvPr>
          <p:cNvSpPr>
            <a:spLocks noGrp="1"/>
          </p:cNvSpPr>
          <p:nvPr>
            <p:ph sz="quarter" idx="13"/>
          </p:nvPr>
        </p:nvSpPr>
        <p:spPr/>
        <p:txBody>
          <a:bodyPr>
            <a:normAutofit fontScale="77500" lnSpcReduction="20000"/>
          </a:bodyPr>
          <a:lstStyle/>
          <a:p>
            <a:r>
              <a:rPr lang="it-IT" b="1" i="0" dirty="0">
                <a:solidFill>
                  <a:srgbClr val="242424"/>
                </a:solidFill>
                <a:effectLst/>
                <a:latin typeface="Segoe UI" panose="020B0502040204020203" pitchFamily="34" charset="0"/>
              </a:rPr>
              <a:t>ES</a:t>
            </a:r>
            <a:r>
              <a:rPr lang="it-IT" b="0" i="0" dirty="0">
                <a:solidFill>
                  <a:srgbClr val="242424"/>
                </a:solidFill>
                <a:effectLst/>
                <a:latin typeface="Segoe UI" panose="020B0502040204020203" pitchFamily="34" charset="0"/>
              </a:rPr>
              <a:t> </a:t>
            </a:r>
            <a:r>
              <a:rPr lang="it-IT" b="0" i="0" u="sng" dirty="0">
                <a:solidFill>
                  <a:srgbClr val="242424"/>
                </a:solidFill>
                <a:effectLst/>
                <a:latin typeface="Segoe UI" panose="020B0502040204020203" pitchFamily="34" charset="0"/>
              </a:rPr>
              <a:t>Esplorazione creativa</a:t>
            </a:r>
            <a:r>
              <a:rPr lang="it-IT" b="0" i="0" dirty="0">
                <a:solidFill>
                  <a:srgbClr val="242424"/>
                </a:solidFill>
                <a:effectLst/>
                <a:latin typeface="Segoe UI" panose="020B0502040204020203" pitchFamily="34" charset="0"/>
              </a:rPr>
              <a:t>. Il pensiero concettuale, la capacità di ragionamento astratto e l'ampliamento della consapevolezza che consentono di vedere il mondo con occhi nuovi</a:t>
            </a:r>
          </a:p>
          <a:p>
            <a:r>
              <a:rPr lang="it-IT" b="1" i="0" dirty="0">
                <a:solidFill>
                  <a:srgbClr val="242424"/>
                </a:solidFill>
                <a:effectLst/>
                <a:latin typeface="Segoe UI" panose="020B0502040204020203" pitchFamily="34" charset="0"/>
              </a:rPr>
              <a:t>S</a:t>
            </a:r>
            <a:r>
              <a:rPr lang="it-IT" b="0" i="0" dirty="0">
                <a:solidFill>
                  <a:srgbClr val="242424"/>
                </a:solidFill>
                <a:effectLst/>
                <a:latin typeface="Segoe UI" panose="020B0502040204020203" pitchFamily="34" charset="0"/>
              </a:rPr>
              <a:t> </a:t>
            </a:r>
            <a:r>
              <a:rPr lang="it-IT" b="0" i="0" u="sng" dirty="0" err="1">
                <a:solidFill>
                  <a:srgbClr val="242424"/>
                </a:solidFill>
                <a:effectLst/>
                <a:latin typeface="Segoe UI" panose="020B0502040204020203" pitchFamily="34" charset="0"/>
              </a:rPr>
              <a:t>socialita’</a:t>
            </a:r>
            <a:r>
              <a:rPr lang="it-IT" b="0" i="0" u="sng" dirty="0">
                <a:solidFill>
                  <a:srgbClr val="242424"/>
                </a:solidFill>
                <a:effectLst/>
                <a:latin typeface="Segoe UI" panose="020B0502040204020203" pitchFamily="34" charset="0"/>
              </a:rPr>
              <a:t> intensa</a:t>
            </a:r>
            <a:r>
              <a:rPr lang="it-IT" b="0" i="0" dirty="0">
                <a:solidFill>
                  <a:srgbClr val="242424"/>
                </a:solidFill>
                <a:effectLst/>
                <a:latin typeface="Segoe UI" panose="020B0502040204020203" pitchFamily="34" charset="0"/>
              </a:rPr>
              <a:t>. E’ il maggiore coinvolgimento sociale che durante l'adolescenza porta alla formazione di legami importanti, di relazioni significative e reciprocamente gratificanti capaci di sostenerci nel viaggio della nostra vita.</a:t>
            </a:r>
          </a:p>
          <a:p>
            <a:r>
              <a:rPr lang="it-IT" b="1" i="0" dirty="0">
                <a:solidFill>
                  <a:srgbClr val="242424"/>
                </a:solidFill>
                <a:effectLst/>
                <a:latin typeface="Segoe UI" panose="020B0502040204020203" pitchFamily="34" charset="0"/>
              </a:rPr>
              <a:t>E</a:t>
            </a:r>
            <a:r>
              <a:rPr lang="it-IT" b="0" i="0" dirty="0">
                <a:solidFill>
                  <a:srgbClr val="242424"/>
                </a:solidFill>
                <a:effectLst/>
                <a:latin typeface="Segoe UI" panose="020B0502040204020203" pitchFamily="34" charset="0"/>
              </a:rPr>
              <a:t> </a:t>
            </a:r>
            <a:r>
              <a:rPr lang="it-IT" b="0" i="0" u="sng" dirty="0">
                <a:solidFill>
                  <a:srgbClr val="242424"/>
                </a:solidFill>
                <a:effectLst/>
                <a:latin typeface="Segoe UI" panose="020B0502040204020203" pitchFamily="34" charset="0"/>
              </a:rPr>
              <a:t>"Effervescenza" emotiva</a:t>
            </a:r>
            <a:r>
              <a:rPr lang="it-IT" b="0" i="0" dirty="0">
                <a:solidFill>
                  <a:srgbClr val="242424"/>
                </a:solidFill>
                <a:effectLst/>
                <a:latin typeface="Segoe UI" panose="020B0502040204020203" pitchFamily="34" charset="0"/>
              </a:rPr>
              <a:t>. Potremmo chiamare così l'intensificarsi delle emozioni e delle sensazioni interiori, l'accresciuta emotività che caratterizza l'adolescenza; emozioni che, sebbene più intense, vanno rispettate, poiché donano significato e vitalità per tutto l'arco della nostra esistenza.</a:t>
            </a:r>
          </a:p>
          <a:p>
            <a:r>
              <a:rPr lang="it-IT" b="1" i="0" dirty="0">
                <a:solidFill>
                  <a:srgbClr val="242424"/>
                </a:solidFill>
                <a:effectLst/>
                <a:latin typeface="Segoe UI" panose="020B0502040204020203" pitchFamily="34" charset="0"/>
              </a:rPr>
              <a:t>N</a:t>
            </a:r>
            <a:r>
              <a:rPr lang="it-IT" b="0" i="0" dirty="0">
                <a:solidFill>
                  <a:srgbClr val="242424"/>
                </a:solidFill>
                <a:effectLst/>
                <a:latin typeface="Segoe UI" panose="020B0502040204020203" pitchFamily="34" charset="0"/>
              </a:rPr>
              <a:t> </a:t>
            </a:r>
            <a:r>
              <a:rPr lang="it-IT" b="0" i="0" u="sng" dirty="0">
                <a:solidFill>
                  <a:srgbClr val="242424"/>
                </a:solidFill>
                <a:effectLst/>
                <a:latin typeface="Segoe UI" panose="020B0502040204020203" pitchFamily="34" charset="0"/>
              </a:rPr>
              <a:t>Novità</a:t>
            </a:r>
            <a:r>
              <a:rPr lang="it-IT" b="0" i="0" dirty="0">
                <a:solidFill>
                  <a:srgbClr val="242424"/>
                </a:solidFill>
                <a:effectLst/>
                <a:latin typeface="Segoe UI" panose="020B0502040204020203" pitchFamily="34" charset="0"/>
              </a:rPr>
              <a:t>. La ricerca e la creazione di nuove esperienze che ci coinvolgano totalmente, stimolando i nostri sensi, le emozioni, i pensieri e il corpo in modi insoliti e intriganti.</a:t>
            </a:r>
            <a:endParaRPr lang="it-IT" dirty="0"/>
          </a:p>
        </p:txBody>
      </p:sp>
    </p:spTree>
    <p:extLst>
      <p:ext uri="{BB962C8B-B14F-4D97-AF65-F5344CB8AC3E}">
        <p14:creationId xmlns:p14="http://schemas.microsoft.com/office/powerpoint/2010/main" val="2685739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62156E5-A05A-49BF-9B11-529D515BF359}"/>
              </a:ext>
            </a:extLst>
          </p:cNvPr>
          <p:cNvSpPr>
            <a:spLocks noGrp="1"/>
          </p:cNvSpPr>
          <p:nvPr>
            <p:ph sz="quarter" idx="13"/>
          </p:nvPr>
        </p:nvSpPr>
        <p:spPr>
          <a:xfrm>
            <a:off x="685800" y="450166"/>
            <a:ext cx="10394707" cy="5050302"/>
          </a:xfrm>
        </p:spPr>
        <p:txBody>
          <a:bodyPr>
            <a:normAutofit/>
          </a:bodyPr>
          <a:lstStyle/>
          <a:p>
            <a:r>
              <a:rPr lang="it-IT" dirty="0"/>
              <a:t>Adolescenza come agente organizzatore della mente che permette l’accesso </a:t>
            </a:r>
            <a:r>
              <a:rPr lang="it-IT" dirty="0" err="1"/>
              <a:t>all’eta’</a:t>
            </a:r>
            <a:r>
              <a:rPr lang="it-IT" dirty="0"/>
              <a:t> adulta e la </a:t>
            </a:r>
            <a:r>
              <a:rPr lang="it-IT" dirty="0" err="1"/>
              <a:t>rIstrutturazione</a:t>
            </a:r>
            <a:r>
              <a:rPr lang="it-IT" dirty="0"/>
              <a:t> </a:t>
            </a:r>
            <a:r>
              <a:rPr lang="it-IT" dirty="0" err="1"/>
              <a:t>dell’identita’</a:t>
            </a:r>
            <a:r>
              <a:rPr lang="it-IT" dirty="0"/>
              <a:t> (cahn,1986)</a:t>
            </a:r>
          </a:p>
          <a:p>
            <a:r>
              <a:rPr lang="it-IT" dirty="0" err="1"/>
              <a:t>Continuita’</a:t>
            </a:r>
            <a:r>
              <a:rPr lang="it-IT" dirty="0"/>
              <a:t> vs discontinuita’ </a:t>
            </a:r>
            <a:r>
              <a:rPr lang="it-IT" dirty="0">
                <a:solidFill>
                  <a:srgbClr val="000000"/>
                </a:solidFill>
                <a:latin typeface="Times New Roman" panose="02020603050405020304" pitchFamily="18" charset="0"/>
              </a:rPr>
              <a:t>: </a:t>
            </a:r>
            <a:r>
              <a:rPr lang="it-IT" b="0" i="0" dirty="0">
                <a:solidFill>
                  <a:srgbClr val="000000"/>
                </a:solidFill>
                <a:effectLst/>
                <a:latin typeface="Times New Roman" panose="02020603050405020304" pitchFamily="18" charset="0"/>
              </a:rPr>
              <a:t>se da un lato esiste ormai un consenso sufficientemente ampio sul fatto che ci sia una continuità tra i disturbi dell’infanzia, dell’adolescenza e dell’età adulta, dall’altro il cambiamento adolescenziale, sia pur non più inquadrabile come crisi o rottura, presenta comunque delle caratteristiche che non si prestano a essere descritte come un processo di sviluppo lineare----attenzione tra diagnosi ed etichetta</a:t>
            </a:r>
            <a:endParaRPr lang="it-IT" dirty="0"/>
          </a:p>
          <a:p>
            <a:r>
              <a:rPr lang="it-IT" dirty="0"/>
              <a:t>La psicopatologia dell’adulto non </a:t>
            </a:r>
            <a:r>
              <a:rPr lang="it-IT" dirty="0" err="1"/>
              <a:t>e’</a:t>
            </a:r>
            <a:r>
              <a:rPr lang="it-IT" dirty="0"/>
              <a:t> conseguenza diretta del riemergere delle nevrosi infantili (</a:t>
            </a:r>
            <a:r>
              <a:rPr lang="it-IT" dirty="0" err="1"/>
              <a:t>novelletto</a:t>
            </a:r>
            <a:r>
              <a:rPr lang="it-IT" dirty="0"/>
              <a:t>, 2002)</a:t>
            </a:r>
          </a:p>
          <a:p>
            <a:r>
              <a:rPr lang="it-IT" dirty="0"/>
              <a:t>Mente adolescente/posizione adolescente/funzionamento mentale adolescente</a:t>
            </a:r>
          </a:p>
          <a:p>
            <a:endParaRPr lang="it-IT" dirty="0"/>
          </a:p>
        </p:txBody>
      </p:sp>
    </p:spTree>
    <p:extLst>
      <p:ext uri="{BB962C8B-B14F-4D97-AF65-F5344CB8AC3E}">
        <p14:creationId xmlns:p14="http://schemas.microsoft.com/office/powerpoint/2010/main" val="2466219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4B1DEBA-C427-4986-AE7B-527BA9838043}"/>
              </a:ext>
            </a:extLst>
          </p:cNvPr>
          <p:cNvSpPr>
            <a:spLocks noGrp="1"/>
          </p:cNvSpPr>
          <p:nvPr>
            <p:ph sz="quarter" idx="13"/>
          </p:nvPr>
        </p:nvSpPr>
        <p:spPr>
          <a:xfrm>
            <a:off x="685800" y="1631852"/>
            <a:ext cx="10394707" cy="3742734"/>
          </a:xfrm>
        </p:spPr>
        <p:txBody>
          <a:bodyPr>
            <a:normAutofit fontScale="77500" lnSpcReduction="20000"/>
          </a:bodyPr>
          <a:lstStyle/>
          <a:p>
            <a:pPr algn="l"/>
            <a:r>
              <a:rPr lang="it-IT" b="0" i="0" dirty="0">
                <a:solidFill>
                  <a:srgbClr val="000000"/>
                </a:solidFill>
                <a:effectLst/>
                <a:latin typeface="Times New Roman" panose="02020603050405020304" pitchFamily="18" charset="0"/>
              </a:rPr>
              <a:t>il distacco dalle figure di attaccamento</a:t>
            </a:r>
            <a:endParaRPr lang="it-IT" dirty="0">
              <a:solidFill>
                <a:srgbClr val="000000"/>
              </a:solidFill>
              <a:latin typeface="Times New Roman" panose="02020603050405020304" pitchFamily="18" charset="0"/>
            </a:endParaRPr>
          </a:p>
          <a:p>
            <a:pPr algn="l"/>
            <a:r>
              <a:rPr lang="it-IT" b="0" i="0" dirty="0">
                <a:solidFill>
                  <a:srgbClr val="000000"/>
                </a:solidFill>
                <a:effectLst/>
                <a:latin typeface="Times New Roman" panose="02020603050405020304" pitchFamily="18" charset="0"/>
              </a:rPr>
              <a:t>trasformazioni metacognitive e affettive, come la capacità di riflettere sui propri processi interni</a:t>
            </a:r>
            <a:endParaRPr lang="it-IT" dirty="0">
              <a:solidFill>
                <a:srgbClr val="000000"/>
              </a:solidFill>
              <a:latin typeface="Times New Roman" panose="02020603050405020304" pitchFamily="18" charset="0"/>
            </a:endParaRPr>
          </a:p>
          <a:p>
            <a:pPr algn="l"/>
            <a:r>
              <a:rPr lang="it-IT" b="0" i="0" dirty="0">
                <a:solidFill>
                  <a:srgbClr val="000000"/>
                </a:solidFill>
                <a:effectLst/>
                <a:latin typeface="Times New Roman" panose="02020603050405020304" pitchFamily="18" charset="0"/>
              </a:rPr>
              <a:t>consolidamento della regolazione emotiva e una più complessa capacità di cogliere e tollerare l’ambivalenza (</a:t>
            </a:r>
            <a:r>
              <a:rPr lang="it-IT" b="0" i="0" dirty="0" err="1">
                <a:solidFill>
                  <a:srgbClr val="000000"/>
                </a:solidFill>
                <a:effectLst/>
                <a:latin typeface="Times New Roman" panose="02020603050405020304" pitchFamily="18" charset="0"/>
              </a:rPr>
              <a:t>Inhelder</a:t>
            </a:r>
            <a:r>
              <a:rPr lang="it-IT" b="0" i="0" dirty="0">
                <a:solidFill>
                  <a:srgbClr val="000000"/>
                </a:solidFill>
                <a:effectLst/>
                <a:latin typeface="Times New Roman" panose="02020603050405020304" pitchFamily="18" charset="0"/>
              </a:rPr>
              <a:t> &amp; Piaget, 1958; </a:t>
            </a:r>
            <a:r>
              <a:rPr lang="it-IT" b="0" i="0" dirty="0" err="1">
                <a:solidFill>
                  <a:srgbClr val="000000"/>
                </a:solidFill>
                <a:effectLst/>
                <a:latin typeface="Times New Roman" panose="02020603050405020304" pitchFamily="18" charset="0"/>
              </a:rPr>
              <a:t>Fonagy</a:t>
            </a:r>
            <a:r>
              <a:rPr lang="it-IT" b="0" i="0" dirty="0">
                <a:solidFill>
                  <a:srgbClr val="000000"/>
                </a:solidFill>
                <a:effectLst/>
                <a:latin typeface="Times New Roman" panose="02020603050405020304" pitchFamily="18" charset="0"/>
              </a:rPr>
              <a:t> &amp; Target, 1997). </a:t>
            </a:r>
            <a:endParaRPr lang="it-IT" dirty="0">
              <a:solidFill>
                <a:srgbClr val="000000"/>
              </a:solidFill>
              <a:latin typeface="Times New Roman" panose="02020603050405020304" pitchFamily="18" charset="0"/>
            </a:endParaRPr>
          </a:p>
          <a:p>
            <a:pPr algn="l"/>
            <a:r>
              <a:rPr lang="it-IT" b="0" i="0" dirty="0">
                <a:solidFill>
                  <a:srgbClr val="000000"/>
                </a:solidFill>
                <a:effectLst/>
                <a:latin typeface="Times New Roman" panose="02020603050405020304" pitchFamily="18" charset="0"/>
              </a:rPr>
              <a:t>interazione con il gruppo dei pari, nelle sue varie forme reali e virtuali, acquisisce il ruolo fondamentale di palestra per lo sviluppo dell’immagine di Sé e delle proprie</a:t>
            </a:r>
          </a:p>
          <a:p>
            <a:pPr algn="l"/>
            <a:r>
              <a:rPr lang="it-IT" b="0" i="0" dirty="0">
                <a:solidFill>
                  <a:srgbClr val="000000"/>
                </a:solidFill>
                <a:effectLst/>
                <a:latin typeface="Times New Roman" panose="02020603050405020304" pitchFamily="18" charset="0"/>
              </a:rPr>
              <a:t>gli adolescenti iniziano a definire i loro obiettivi di vita e le loro vocazioni future, mentre affrontano, in alcuni casi, delle crisi evolutive che possono virare il loro percorso verso vissuti di sofferenza ed esordi psicopatologici, inclusi i disturbi di personalità (Brooks-</a:t>
            </a:r>
            <a:r>
              <a:rPr lang="it-IT" b="0" i="0" dirty="0" err="1">
                <a:solidFill>
                  <a:srgbClr val="000000"/>
                </a:solidFill>
                <a:effectLst/>
                <a:latin typeface="Times New Roman" panose="02020603050405020304" pitchFamily="18" charset="0"/>
              </a:rPr>
              <a:t>Gunn</a:t>
            </a:r>
            <a:r>
              <a:rPr lang="it-IT" b="0" i="0" dirty="0">
                <a:solidFill>
                  <a:srgbClr val="000000"/>
                </a:solidFill>
                <a:effectLst/>
                <a:latin typeface="Times New Roman" panose="02020603050405020304" pitchFamily="18" charset="0"/>
              </a:rPr>
              <a:t>, Petersen, &amp; </a:t>
            </a:r>
            <a:r>
              <a:rPr lang="it-IT" b="0" i="0" dirty="0" err="1">
                <a:solidFill>
                  <a:srgbClr val="000000"/>
                </a:solidFill>
                <a:effectLst/>
                <a:latin typeface="Times New Roman" panose="02020603050405020304" pitchFamily="18" charset="0"/>
              </a:rPr>
              <a:t>Eichorn</a:t>
            </a:r>
            <a:r>
              <a:rPr lang="it-IT" b="0" i="0" dirty="0">
                <a:solidFill>
                  <a:srgbClr val="000000"/>
                </a:solidFill>
                <a:effectLst/>
                <a:latin typeface="Times New Roman" panose="02020603050405020304" pitchFamily="18" charset="0"/>
              </a:rPr>
              <a:t>, 1985; </a:t>
            </a:r>
            <a:r>
              <a:rPr lang="it-IT" b="0" i="0" dirty="0" err="1">
                <a:solidFill>
                  <a:srgbClr val="000000"/>
                </a:solidFill>
                <a:effectLst/>
                <a:latin typeface="Times New Roman" panose="02020603050405020304" pitchFamily="18" charset="0"/>
              </a:rPr>
              <a:t>Paikoff</a:t>
            </a:r>
            <a:r>
              <a:rPr lang="it-IT" b="0" i="0" dirty="0">
                <a:solidFill>
                  <a:srgbClr val="000000"/>
                </a:solidFill>
                <a:effectLst/>
                <a:latin typeface="Times New Roman" panose="02020603050405020304" pitchFamily="18" charset="0"/>
              </a:rPr>
              <a:t> &amp; Brooks-</a:t>
            </a:r>
            <a:r>
              <a:rPr lang="it-IT" b="0" i="0" dirty="0" err="1">
                <a:solidFill>
                  <a:srgbClr val="000000"/>
                </a:solidFill>
                <a:effectLst/>
                <a:latin typeface="Times New Roman" panose="02020603050405020304" pitchFamily="18" charset="0"/>
              </a:rPr>
              <a:t>Gunn</a:t>
            </a:r>
            <a:r>
              <a:rPr lang="it-IT" b="0" i="0" dirty="0">
                <a:solidFill>
                  <a:srgbClr val="000000"/>
                </a:solidFill>
                <a:effectLst/>
                <a:latin typeface="Times New Roman" panose="02020603050405020304" pitchFamily="18" charset="0"/>
              </a:rPr>
              <a:t>, 1991; </a:t>
            </a:r>
            <a:r>
              <a:rPr lang="it-IT" b="0" i="0" dirty="0" err="1">
                <a:solidFill>
                  <a:srgbClr val="000000"/>
                </a:solidFill>
                <a:effectLst/>
                <a:latin typeface="Times New Roman" panose="02020603050405020304" pitchFamily="18" charset="0"/>
              </a:rPr>
              <a:t>Blakemore</a:t>
            </a:r>
            <a:r>
              <a:rPr lang="it-IT" b="0" i="0" dirty="0">
                <a:solidFill>
                  <a:srgbClr val="000000"/>
                </a:solidFill>
                <a:effectLst/>
                <a:latin typeface="Times New Roman" panose="02020603050405020304" pitchFamily="18" charset="0"/>
              </a:rPr>
              <a:t>, 2018).</a:t>
            </a:r>
          </a:p>
          <a:p>
            <a:endParaRPr lang="it-IT" dirty="0"/>
          </a:p>
        </p:txBody>
      </p:sp>
      <p:sp>
        <p:nvSpPr>
          <p:cNvPr id="5" name="Titolo 1">
            <a:extLst>
              <a:ext uri="{FF2B5EF4-FFF2-40B4-BE49-F238E27FC236}">
                <a16:creationId xmlns:a16="http://schemas.microsoft.com/office/drawing/2014/main" id="{43000B02-13B1-438C-9B20-F5750810A4EC}"/>
              </a:ext>
            </a:extLst>
          </p:cNvPr>
          <p:cNvSpPr>
            <a:spLocks noGrp="1"/>
          </p:cNvSpPr>
          <p:nvPr>
            <p:ph type="title"/>
          </p:nvPr>
        </p:nvSpPr>
        <p:spPr>
          <a:xfrm>
            <a:off x="559191" y="137160"/>
            <a:ext cx="10396882" cy="1151965"/>
          </a:xfrm>
        </p:spPr>
        <p:txBody>
          <a:bodyPr/>
          <a:lstStyle/>
          <a:p>
            <a:r>
              <a:rPr lang="it-IT" dirty="0"/>
              <a:t>Compiti evolutivi</a:t>
            </a:r>
          </a:p>
        </p:txBody>
      </p:sp>
    </p:spTree>
    <p:extLst>
      <p:ext uri="{BB962C8B-B14F-4D97-AF65-F5344CB8AC3E}">
        <p14:creationId xmlns:p14="http://schemas.microsoft.com/office/powerpoint/2010/main" val="1041566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C0A9005-C35B-48FD-831A-F898A2040B51}"/>
              </a:ext>
            </a:extLst>
          </p:cNvPr>
          <p:cNvSpPr>
            <a:spLocks noGrp="1"/>
          </p:cNvSpPr>
          <p:nvPr>
            <p:ph sz="quarter" idx="13"/>
          </p:nvPr>
        </p:nvSpPr>
        <p:spPr>
          <a:xfrm>
            <a:off x="685800" y="661182"/>
            <a:ext cx="10394707" cy="4713403"/>
          </a:xfrm>
        </p:spPr>
        <p:txBody>
          <a:bodyPr>
            <a:normAutofit fontScale="70000" lnSpcReduction="20000"/>
          </a:bodyPr>
          <a:lstStyle/>
          <a:p>
            <a:pPr marL="0" indent="0" algn="l">
              <a:buNone/>
            </a:pPr>
            <a:r>
              <a:rPr lang="it-IT" b="0" i="0" dirty="0">
                <a:solidFill>
                  <a:srgbClr val="000000"/>
                </a:solidFill>
                <a:effectLst/>
                <a:latin typeface="Times New Roman" panose="02020603050405020304" pitchFamily="18" charset="0"/>
              </a:rPr>
              <a:t>è fondamentale tenere a mente che esiste una discrepanza temporale tra la maturazione della corteccia cerebrale e quella delle strutture sottocorticali. Infatti, aree fondamentali del sistema limbico quali l’amigdala, responsabile del processamento di stimoli a valenza sociale, avversativa ed emozionale, e i nuclei della base, in particolare lo striato ventrale e il </a:t>
            </a:r>
            <a:r>
              <a:rPr lang="it-IT" b="0" i="0" dirty="0" err="1">
                <a:solidFill>
                  <a:srgbClr val="000000"/>
                </a:solidFill>
                <a:effectLst/>
                <a:latin typeface="Times New Roman" panose="02020603050405020304" pitchFamily="18" charset="0"/>
              </a:rPr>
              <a:t>nucleus</a:t>
            </a:r>
            <a:r>
              <a:rPr lang="it-IT" b="0" i="0" dirty="0">
                <a:solidFill>
                  <a:srgbClr val="000000"/>
                </a:solidFill>
                <a:effectLst/>
                <a:latin typeface="Times New Roman" panose="02020603050405020304" pitchFamily="18" charset="0"/>
              </a:rPr>
              <a:t> </a:t>
            </a:r>
            <a:r>
              <a:rPr lang="it-IT" b="0" i="0" dirty="0" err="1">
                <a:solidFill>
                  <a:srgbClr val="000000"/>
                </a:solidFill>
                <a:effectLst/>
                <a:latin typeface="Times New Roman" panose="02020603050405020304" pitchFamily="18" charset="0"/>
              </a:rPr>
              <a:t>accumbens</a:t>
            </a:r>
            <a:r>
              <a:rPr lang="it-IT" b="0" i="0" dirty="0">
                <a:solidFill>
                  <a:srgbClr val="000000"/>
                </a:solidFill>
                <a:effectLst/>
                <a:latin typeface="Times New Roman" panose="02020603050405020304" pitchFamily="18" charset="0"/>
              </a:rPr>
              <a:t>, che attribuiscono la salienza motivazionale agli stimoli e regolano comportamenti relativi all’esplorazione, alla gratificazione e alla ricerca del piacere, raggiungono la piena attività diversi anni prima della corteccia prefrontale. </a:t>
            </a:r>
          </a:p>
          <a:p>
            <a:pPr marL="0" indent="0" algn="l">
              <a:buNone/>
            </a:pPr>
            <a:r>
              <a:rPr lang="it-IT" b="0" i="0" dirty="0">
                <a:solidFill>
                  <a:srgbClr val="000000"/>
                </a:solidFill>
                <a:effectLst/>
                <a:latin typeface="Times New Roman" panose="02020603050405020304" pitchFamily="18" charset="0"/>
              </a:rPr>
              <a:t>Ciò significa che il cervello adolescente è biologicamente predisposto a comportamenti impulsivi, alla ricerca della novità e della gratificazione immediata, prima che le aree regolatorie possano pienamente attuare operazioni top-down di pianificazione, ponderazione e controllo (</a:t>
            </a:r>
            <a:r>
              <a:rPr lang="it-IT" b="0" i="0" dirty="0" err="1">
                <a:solidFill>
                  <a:srgbClr val="000000"/>
                </a:solidFill>
                <a:effectLst/>
                <a:latin typeface="Times New Roman" panose="02020603050405020304" pitchFamily="18" charset="0"/>
              </a:rPr>
              <a:t>Somerville</a:t>
            </a:r>
            <a:r>
              <a:rPr lang="it-IT" b="0" i="0" dirty="0">
                <a:solidFill>
                  <a:srgbClr val="000000"/>
                </a:solidFill>
                <a:effectLst/>
                <a:latin typeface="Times New Roman" panose="02020603050405020304" pitchFamily="18" charset="0"/>
              </a:rPr>
              <a:t> et al., 2011). </a:t>
            </a:r>
          </a:p>
          <a:p>
            <a:pPr marL="0" indent="0" algn="l">
              <a:buNone/>
            </a:pPr>
            <a:r>
              <a:rPr lang="it-IT" b="0" i="0" dirty="0">
                <a:solidFill>
                  <a:srgbClr val="000000"/>
                </a:solidFill>
                <a:effectLst/>
                <a:latin typeface="Times New Roman" panose="02020603050405020304" pitchFamily="18" charset="0"/>
              </a:rPr>
              <a:t>Inoltre, la reattività delle aree sottocorticali agli stimoli gratificanti ha negli adolescenti un’intensità molto maggiore rispetto a bambini e adulti (Jensen, 2015). Questi aspetti sono particolarmente importanti soprattutto relativamente alla propensione degli adolescenti ad attuare comportamenti a rischio (primo fra tutti l’uso di sostanze) che possono avere effetti decisivi sul cervello ancora in fase di riorganizzazione e, dunque, sulle successive traiettorie di </a:t>
            </a:r>
            <a:r>
              <a:rPr lang="it-IT" b="0" i="0" dirty="0" err="1">
                <a:solidFill>
                  <a:srgbClr val="000000"/>
                </a:solidFill>
                <a:effectLst/>
                <a:latin typeface="Times New Roman" panose="02020603050405020304" pitchFamily="18" charset="0"/>
              </a:rPr>
              <a:t>neurosviluppo</a:t>
            </a:r>
            <a:r>
              <a:rPr lang="it-IT" b="0" i="0" dirty="0">
                <a:solidFill>
                  <a:srgbClr val="000000"/>
                </a:solidFill>
                <a:effectLst/>
                <a:latin typeface="Times New Roman" panose="02020603050405020304" pitchFamily="18" charset="0"/>
              </a:rPr>
              <a:t> (</a:t>
            </a:r>
            <a:r>
              <a:rPr lang="it-IT" b="0" i="0" dirty="0" err="1">
                <a:solidFill>
                  <a:srgbClr val="000000"/>
                </a:solidFill>
                <a:effectLst/>
                <a:latin typeface="Times New Roman" panose="02020603050405020304" pitchFamily="18" charset="0"/>
              </a:rPr>
              <a:t>Gabard-Durnam</a:t>
            </a:r>
            <a:r>
              <a:rPr lang="it-IT" b="0" i="0" dirty="0">
                <a:solidFill>
                  <a:srgbClr val="000000"/>
                </a:solidFill>
                <a:effectLst/>
                <a:latin typeface="Times New Roman" panose="02020603050405020304" pitchFamily="18" charset="0"/>
              </a:rPr>
              <a:t> e McLaughlin, 2020; Siegel, 2013). </a:t>
            </a:r>
            <a:endParaRPr lang="it-IT" dirty="0"/>
          </a:p>
        </p:txBody>
      </p:sp>
    </p:spTree>
    <p:extLst>
      <p:ext uri="{BB962C8B-B14F-4D97-AF65-F5344CB8AC3E}">
        <p14:creationId xmlns:p14="http://schemas.microsoft.com/office/powerpoint/2010/main" val="4043009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C610D1-D184-47E8-A712-11B6E478A71C}"/>
              </a:ext>
            </a:extLst>
          </p:cNvPr>
          <p:cNvSpPr>
            <a:spLocks noGrp="1"/>
          </p:cNvSpPr>
          <p:nvPr>
            <p:ph type="title"/>
          </p:nvPr>
        </p:nvSpPr>
        <p:spPr>
          <a:xfrm>
            <a:off x="683625" y="331450"/>
            <a:ext cx="10396882" cy="1151965"/>
          </a:xfrm>
        </p:spPr>
        <p:txBody>
          <a:bodyPr/>
          <a:lstStyle/>
          <a:p>
            <a:r>
              <a:rPr lang="it-IT" dirty="0"/>
              <a:t>Nodi da affrontare</a:t>
            </a:r>
          </a:p>
        </p:txBody>
      </p:sp>
      <p:sp>
        <p:nvSpPr>
          <p:cNvPr id="3" name="Segnaposto contenuto 2">
            <a:extLst>
              <a:ext uri="{FF2B5EF4-FFF2-40B4-BE49-F238E27FC236}">
                <a16:creationId xmlns:a16="http://schemas.microsoft.com/office/drawing/2014/main" id="{CBECDC11-AE25-423B-BF2E-D75AFBAFFCD2}"/>
              </a:ext>
            </a:extLst>
          </p:cNvPr>
          <p:cNvSpPr>
            <a:spLocks noGrp="1"/>
          </p:cNvSpPr>
          <p:nvPr>
            <p:ph sz="quarter" idx="13"/>
          </p:nvPr>
        </p:nvSpPr>
        <p:spPr/>
        <p:txBody>
          <a:bodyPr>
            <a:normAutofit lnSpcReduction="10000"/>
          </a:bodyPr>
          <a:lstStyle/>
          <a:p>
            <a:r>
              <a:rPr lang="it-IT" dirty="0"/>
              <a:t>Integrazione </a:t>
            </a:r>
            <a:r>
              <a:rPr lang="it-IT" dirty="0" err="1"/>
              <a:t>sessualita’</a:t>
            </a:r>
            <a:r>
              <a:rPr lang="it-IT" dirty="0"/>
              <a:t> e nuove forme corporee</a:t>
            </a:r>
          </a:p>
          <a:p>
            <a:r>
              <a:rPr lang="it-IT" dirty="0"/>
              <a:t>Processo di soggettivazione</a:t>
            </a:r>
          </a:p>
          <a:p>
            <a:r>
              <a:rPr lang="it-IT" dirty="0"/>
              <a:t>Importanza della funzione dell’altro</a:t>
            </a:r>
          </a:p>
          <a:p>
            <a:r>
              <a:rPr lang="it-IT" dirty="0" err="1"/>
              <a:t>Pruning</a:t>
            </a:r>
            <a:r>
              <a:rPr lang="it-IT" dirty="0"/>
              <a:t> delle connessioni e processo di crescita cerebrale</a:t>
            </a:r>
          </a:p>
          <a:p>
            <a:r>
              <a:rPr lang="it-IT" dirty="0" err="1"/>
              <a:t>Mentalizzazione</a:t>
            </a:r>
            <a:r>
              <a:rPr lang="it-IT" dirty="0"/>
              <a:t> del corpo</a:t>
            </a:r>
          </a:p>
          <a:p>
            <a:r>
              <a:rPr lang="it-IT" dirty="0"/>
              <a:t>Lutto evolutivo o separazione-individuazione</a:t>
            </a:r>
          </a:p>
          <a:p>
            <a:r>
              <a:rPr lang="it-IT" dirty="0"/>
              <a:t>Integrare e dirigere </a:t>
            </a:r>
            <a:r>
              <a:rPr lang="it-IT" dirty="0" err="1"/>
              <a:t>l’aggressivita’</a:t>
            </a:r>
            <a:endParaRPr lang="it-IT" dirty="0"/>
          </a:p>
          <a:p>
            <a:endParaRPr lang="it-IT" dirty="0"/>
          </a:p>
        </p:txBody>
      </p:sp>
    </p:spTree>
    <p:extLst>
      <p:ext uri="{BB962C8B-B14F-4D97-AF65-F5344CB8AC3E}">
        <p14:creationId xmlns:p14="http://schemas.microsoft.com/office/powerpoint/2010/main" val="2107569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66C63E2-9CCD-4786-93A8-C1986AC7E8F8}"/>
              </a:ext>
            </a:extLst>
          </p:cNvPr>
          <p:cNvSpPr>
            <a:spLocks noGrp="1"/>
          </p:cNvSpPr>
          <p:nvPr>
            <p:ph sz="quarter" idx="13"/>
          </p:nvPr>
        </p:nvSpPr>
        <p:spPr>
          <a:xfrm>
            <a:off x="685800" y="1483416"/>
            <a:ext cx="10737166" cy="3891170"/>
          </a:xfrm>
        </p:spPr>
        <p:txBody>
          <a:bodyPr>
            <a:normAutofit fontScale="85000" lnSpcReduction="10000"/>
          </a:bodyPr>
          <a:lstStyle/>
          <a:p>
            <a:r>
              <a:rPr lang="it-IT" b="0" i="0" dirty="0">
                <a:solidFill>
                  <a:srgbClr val="000000"/>
                </a:solidFill>
                <a:effectLst/>
                <a:latin typeface="Times New Roman" panose="02020603050405020304" pitchFamily="18" charset="0"/>
              </a:rPr>
              <a:t>clinica, due cambiamenti cruciali. In primo luogo, il corpo è diventato progressivamente un luogo di alienazione, e per alcuni giovani, la sua modificazione, rappresenta l’apparente soluzione a uno stato psichico interno doloroso.</a:t>
            </a:r>
          </a:p>
          <a:p>
            <a:r>
              <a:rPr lang="it-IT" b="0" i="0" dirty="0">
                <a:solidFill>
                  <a:srgbClr val="000000"/>
                </a:solidFill>
                <a:effectLst/>
                <a:latin typeface="Times New Roman" panose="02020603050405020304" pitchFamily="18" charset="0"/>
              </a:rPr>
              <a:t>Questa generazione non sta crescendo né online né offline, bensì </a:t>
            </a:r>
            <a:r>
              <a:rPr lang="it-IT" b="0" i="0" dirty="0" err="1">
                <a:solidFill>
                  <a:srgbClr val="000000"/>
                </a:solidFill>
                <a:effectLst/>
                <a:latin typeface="Times New Roman" panose="02020603050405020304" pitchFamily="18" charset="0"/>
              </a:rPr>
              <a:t>onlife</a:t>
            </a:r>
            <a:r>
              <a:rPr lang="it-IT" b="0" i="0" dirty="0">
                <a:solidFill>
                  <a:srgbClr val="000000"/>
                </a:solidFill>
                <a:effectLst/>
                <a:latin typeface="Times New Roman" panose="02020603050405020304" pitchFamily="18" charset="0"/>
              </a:rPr>
              <a:t>, come afferma Floridi (2018).</a:t>
            </a:r>
          </a:p>
          <a:p>
            <a:r>
              <a:rPr lang="it-IT" b="0" i="0" dirty="0">
                <a:solidFill>
                  <a:srgbClr val="000000"/>
                </a:solidFill>
                <a:effectLst/>
                <a:latin typeface="Times New Roman" panose="02020603050405020304" pitchFamily="18" charset="0"/>
              </a:rPr>
              <a:t>Il consumo di pornografia online è correlato a conoscenze sessuali distorte che possono creare molte complicazioni nella percezione che i giovani hanno del proprio corpo e delle proprie prestazioni sessuali, oltre a rafforzare la percezione della disuguaglianza di genere. È stata sollevata la</a:t>
            </a:r>
          </a:p>
          <a:p>
            <a:r>
              <a:rPr lang="it-IT" dirty="0">
                <a:solidFill>
                  <a:srgbClr val="000000"/>
                </a:solidFill>
                <a:latin typeface="Times New Roman" panose="02020603050405020304" pitchFamily="18" charset="0"/>
              </a:rPr>
              <a:t>No desiderio</a:t>
            </a:r>
          </a:p>
          <a:p>
            <a:r>
              <a:rPr lang="it-IT" dirty="0">
                <a:solidFill>
                  <a:srgbClr val="000000"/>
                </a:solidFill>
                <a:latin typeface="Times New Roman" panose="02020603050405020304" pitchFamily="18" charset="0"/>
              </a:rPr>
              <a:t>No ritardo/frustrazione</a:t>
            </a:r>
            <a:endParaRPr lang="it-IT" dirty="0"/>
          </a:p>
        </p:txBody>
      </p:sp>
      <p:sp>
        <p:nvSpPr>
          <p:cNvPr id="4" name="Titolo 1">
            <a:extLst>
              <a:ext uri="{FF2B5EF4-FFF2-40B4-BE49-F238E27FC236}">
                <a16:creationId xmlns:a16="http://schemas.microsoft.com/office/drawing/2014/main" id="{CA4D04B3-F1D9-406C-8BE2-A23349C0AFCD}"/>
              </a:ext>
            </a:extLst>
          </p:cNvPr>
          <p:cNvSpPr>
            <a:spLocks noGrp="1"/>
          </p:cNvSpPr>
          <p:nvPr>
            <p:ph type="title"/>
          </p:nvPr>
        </p:nvSpPr>
        <p:spPr>
          <a:xfrm>
            <a:off x="683625" y="331450"/>
            <a:ext cx="10396882" cy="1151965"/>
          </a:xfrm>
        </p:spPr>
        <p:txBody>
          <a:bodyPr/>
          <a:lstStyle/>
          <a:p>
            <a:r>
              <a:rPr lang="it-IT" dirty="0"/>
              <a:t>Nodi da affrontare</a:t>
            </a:r>
          </a:p>
        </p:txBody>
      </p:sp>
    </p:spTree>
    <p:extLst>
      <p:ext uri="{BB962C8B-B14F-4D97-AF65-F5344CB8AC3E}">
        <p14:creationId xmlns:p14="http://schemas.microsoft.com/office/powerpoint/2010/main" val="3511247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530B21D-CB8B-4236-B951-E6FBCCF73D04}"/>
              </a:ext>
            </a:extLst>
          </p:cNvPr>
          <p:cNvSpPr>
            <a:spLocks noGrp="1"/>
          </p:cNvSpPr>
          <p:nvPr>
            <p:ph sz="quarter" idx="13"/>
          </p:nvPr>
        </p:nvSpPr>
        <p:spPr>
          <a:xfrm>
            <a:off x="687976" y="2330682"/>
            <a:ext cx="10394707" cy="3311189"/>
          </a:xfrm>
        </p:spPr>
        <p:txBody>
          <a:bodyPr/>
          <a:lstStyle/>
          <a:p>
            <a:r>
              <a:rPr lang="it-IT" dirty="0"/>
              <a:t>Altissima percentuale di morte</a:t>
            </a:r>
          </a:p>
          <a:p>
            <a:r>
              <a:rPr lang="it-IT" dirty="0"/>
              <a:t>Disorientati, frastornati, turbati, inquieti…….generazione ansiosa (</a:t>
            </a:r>
            <a:r>
              <a:rPr lang="it-IT" dirty="0" err="1"/>
              <a:t>haidt</a:t>
            </a:r>
            <a:r>
              <a:rPr lang="it-IT" dirty="0"/>
              <a:t>)</a:t>
            </a:r>
          </a:p>
          <a:p>
            <a:r>
              <a:rPr lang="it-IT" dirty="0"/>
              <a:t>Manca la mancanza (</a:t>
            </a:r>
            <a:r>
              <a:rPr lang="it-IT" dirty="0" err="1"/>
              <a:t>lacan</a:t>
            </a:r>
            <a:r>
              <a:rPr lang="it-IT" dirty="0"/>
              <a:t>)</a:t>
            </a:r>
          </a:p>
          <a:p>
            <a:r>
              <a:rPr lang="it-IT" dirty="0"/>
              <a:t>Senza desiderio o colonizzati da desideri altrui?</a:t>
            </a:r>
          </a:p>
          <a:p>
            <a:r>
              <a:rPr lang="it-IT" dirty="0"/>
              <a:t>Diventare adulti e </a:t>
            </a:r>
            <a:r>
              <a:rPr lang="it-IT" dirty="0" err="1"/>
              <a:t>repsonsabilita’</a:t>
            </a:r>
            <a:endParaRPr lang="it-IT" dirty="0"/>
          </a:p>
          <a:p>
            <a:r>
              <a:rPr lang="it-IT" dirty="0"/>
              <a:t>Il sesso lascia il passo ai siti porno</a:t>
            </a:r>
          </a:p>
          <a:p>
            <a:endParaRPr lang="it-IT" dirty="0"/>
          </a:p>
          <a:p>
            <a:endParaRPr lang="it-IT" dirty="0"/>
          </a:p>
        </p:txBody>
      </p:sp>
      <p:sp>
        <p:nvSpPr>
          <p:cNvPr id="4" name="Titolo 1">
            <a:extLst>
              <a:ext uri="{FF2B5EF4-FFF2-40B4-BE49-F238E27FC236}">
                <a16:creationId xmlns:a16="http://schemas.microsoft.com/office/drawing/2014/main" id="{220FF2EF-4D99-4255-B5A0-7DF1F3CEBC38}"/>
              </a:ext>
            </a:extLst>
          </p:cNvPr>
          <p:cNvSpPr>
            <a:spLocks noGrp="1"/>
          </p:cNvSpPr>
          <p:nvPr>
            <p:ph type="title"/>
          </p:nvPr>
        </p:nvSpPr>
        <p:spPr>
          <a:xfrm>
            <a:off x="432582" y="291904"/>
            <a:ext cx="10396538" cy="1152525"/>
          </a:xfrm>
        </p:spPr>
        <p:txBody>
          <a:bodyPr/>
          <a:lstStyle/>
          <a:p>
            <a:r>
              <a:rPr lang="it-IT" dirty="0"/>
              <a:t>Nodi da affrontare</a:t>
            </a:r>
          </a:p>
        </p:txBody>
      </p:sp>
    </p:spTree>
    <p:extLst>
      <p:ext uri="{BB962C8B-B14F-4D97-AF65-F5344CB8AC3E}">
        <p14:creationId xmlns:p14="http://schemas.microsoft.com/office/powerpoint/2010/main" val="3990572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0FA1651-18AE-4C29-89A4-8C9102E49144}"/>
              </a:ext>
            </a:extLst>
          </p:cNvPr>
          <p:cNvSpPr>
            <a:spLocks noGrp="1"/>
          </p:cNvSpPr>
          <p:nvPr>
            <p:ph type="title"/>
          </p:nvPr>
        </p:nvSpPr>
        <p:spPr>
          <a:xfrm>
            <a:off x="348177" y="137160"/>
            <a:ext cx="10396882" cy="1151965"/>
          </a:xfrm>
        </p:spPr>
        <p:txBody>
          <a:bodyPr/>
          <a:lstStyle/>
          <a:p>
            <a:r>
              <a:rPr lang="it-IT" dirty="0"/>
              <a:t>Adolescenza zero (</a:t>
            </a:r>
            <a:r>
              <a:rPr lang="it-IT" dirty="0" err="1"/>
              <a:t>pigozzi</a:t>
            </a:r>
            <a:r>
              <a:rPr lang="it-IT" dirty="0"/>
              <a:t>)</a:t>
            </a:r>
          </a:p>
        </p:txBody>
      </p:sp>
      <p:sp>
        <p:nvSpPr>
          <p:cNvPr id="3" name="Segnaposto contenuto 2">
            <a:extLst>
              <a:ext uri="{FF2B5EF4-FFF2-40B4-BE49-F238E27FC236}">
                <a16:creationId xmlns:a16="http://schemas.microsoft.com/office/drawing/2014/main" id="{530CE886-2D29-40DD-9EE0-D7E15B6E95D1}"/>
              </a:ext>
            </a:extLst>
          </p:cNvPr>
          <p:cNvSpPr>
            <a:spLocks noGrp="1"/>
          </p:cNvSpPr>
          <p:nvPr>
            <p:ph sz="quarter" idx="13"/>
          </p:nvPr>
        </p:nvSpPr>
        <p:spPr>
          <a:xfrm>
            <a:off x="685800" y="1181686"/>
            <a:ext cx="10394707" cy="4192900"/>
          </a:xfrm>
        </p:spPr>
        <p:txBody>
          <a:bodyPr>
            <a:normAutofit fontScale="85000" lnSpcReduction="20000"/>
          </a:bodyPr>
          <a:lstStyle/>
          <a:p>
            <a:pPr marL="0" indent="0">
              <a:buNone/>
            </a:pPr>
            <a:r>
              <a:rPr lang="it-IT" dirty="0"/>
              <a:t>Desiderio tendente a zero……</a:t>
            </a:r>
          </a:p>
          <a:p>
            <a:endParaRPr lang="it-IT" dirty="0"/>
          </a:p>
          <a:p>
            <a:r>
              <a:rPr lang="it-IT" dirty="0" err="1"/>
              <a:t>Hikikomori</a:t>
            </a:r>
            <a:r>
              <a:rPr lang="it-IT" dirty="0"/>
              <a:t>--</a:t>
            </a:r>
            <a:r>
              <a:rPr lang="it-IT" dirty="0" err="1"/>
              <a:t>Neet</a:t>
            </a:r>
            <a:r>
              <a:rPr lang="it-IT" dirty="0"/>
              <a:t>– </a:t>
            </a:r>
            <a:r>
              <a:rPr lang="it-IT" dirty="0" err="1"/>
              <a:t>freeter</a:t>
            </a:r>
            <a:r>
              <a:rPr lang="it-IT" dirty="0"/>
              <a:t> (regressione, no frustrazione, no separazione, inversione giorno/notte, distinzione tra giochi on line o soli, serviti-</a:t>
            </a:r>
            <a:r>
              <a:rPr lang="it-IT" dirty="0" err="1"/>
              <a:t>collusione,claustruum</a:t>
            </a:r>
            <a:r>
              <a:rPr lang="it-IT" dirty="0"/>
              <a:t>)</a:t>
            </a:r>
          </a:p>
          <a:p>
            <a:r>
              <a:rPr lang="it-IT" dirty="0"/>
              <a:t>Cutters (per calmarsi, sempre </a:t>
            </a:r>
            <a:r>
              <a:rPr lang="it-IT" dirty="0" err="1"/>
              <a:t>piu’</a:t>
            </a:r>
            <a:r>
              <a:rPr lang="it-IT" dirty="0"/>
              <a:t> anche nei maschi, metafora paterna disattivata, pelle-separazione, separazione violenta, attivazione/eccitazione, epoca </a:t>
            </a:r>
            <a:r>
              <a:rPr lang="it-IT" dirty="0" err="1"/>
              <a:t>plusmaterna</a:t>
            </a:r>
            <a:r>
              <a:rPr lang="it-IT" dirty="0"/>
              <a:t> che deposita nel corpo del figlio)</a:t>
            </a:r>
          </a:p>
          <a:p>
            <a:r>
              <a:rPr lang="it-IT" dirty="0" err="1"/>
              <a:t>Adhd</a:t>
            </a:r>
            <a:r>
              <a:rPr lang="it-IT" dirty="0"/>
              <a:t> (eccitazione-calma, addomesticamento)</a:t>
            </a:r>
          </a:p>
          <a:p>
            <a:r>
              <a:rPr lang="it-IT" dirty="0" err="1"/>
              <a:t>Dsa-bes</a:t>
            </a:r>
            <a:r>
              <a:rPr lang="it-IT" dirty="0"/>
              <a:t> versus </a:t>
            </a:r>
            <a:r>
              <a:rPr lang="it-IT" dirty="0" err="1"/>
              <a:t>resielenze</a:t>
            </a:r>
            <a:endParaRPr lang="it-IT" dirty="0"/>
          </a:p>
          <a:p>
            <a:r>
              <a:rPr lang="it-IT" dirty="0" err="1"/>
              <a:t>Iposessuato</a:t>
            </a:r>
            <a:r>
              <a:rPr lang="it-IT" dirty="0"/>
              <a:t> o asessuati (eccessivo contatto madre-bambino, disconoscimenti pulsionali)</a:t>
            </a:r>
          </a:p>
          <a:p>
            <a:r>
              <a:rPr lang="it-IT" dirty="0"/>
              <a:t>Solitudine</a:t>
            </a:r>
          </a:p>
          <a:p>
            <a:r>
              <a:rPr lang="it-IT" dirty="0" err="1"/>
              <a:t>Continuita’</a:t>
            </a:r>
            <a:r>
              <a:rPr lang="it-IT" dirty="0"/>
              <a:t> tra adolescente che deraglia e quello avviato su un binario tranquillo</a:t>
            </a:r>
          </a:p>
          <a:p>
            <a:endParaRPr lang="it-IT" dirty="0"/>
          </a:p>
        </p:txBody>
      </p:sp>
    </p:spTree>
    <p:extLst>
      <p:ext uri="{BB962C8B-B14F-4D97-AF65-F5344CB8AC3E}">
        <p14:creationId xmlns:p14="http://schemas.microsoft.com/office/powerpoint/2010/main" val="2485937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57CC5B7-FA7C-49E9-80BC-A0EEB710540B}"/>
              </a:ext>
            </a:extLst>
          </p:cNvPr>
          <p:cNvSpPr>
            <a:spLocks noGrp="1"/>
          </p:cNvSpPr>
          <p:nvPr>
            <p:ph sz="quarter" idx="13"/>
          </p:nvPr>
        </p:nvSpPr>
        <p:spPr>
          <a:xfrm>
            <a:off x="853440" y="2246914"/>
            <a:ext cx="3801794" cy="1748949"/>
          </a:xfrm>
        </p:spPr>
        <p:txBody>
          <a:bodyPr/>
          <a:lstStyle/>
          <a:p>
            <a:r>
              <a:rPr lang="it-IT" dirty="0"/>
              <a:t>Vivere </a:t>
            </a:r>
            <a:r>
              <a:rPr lang="it-IT" dirty="0" err="1"/>
              <a:t>onlife</a:t>
            </a:r>
            <a:endParaRPr lang="it-IT" dirty="0"/>
          </a:p>
          <a:p>
            <a:r>
              <a:rPr lang="it-IT" dirty="0"/>
              <a:t>L’avatar-il </a:t>
            </a:r>
            <a:r>
              <a:rPr lang="it-IT" dirty="0" err="1"/>
              <a:t>doppio-l’alter</a:t>
            </a:r>
            <a:r>
              <a:rPr lang="it-IT" dirty="0"/>
              <a:t> ego</a:t>
            </a:r>
          </a:p>
          <a:p>
            <a:r>
              <a:rPr lang="it-IT" dirty="0"/>
              <a:t>Ai e chatbot</a:t>
            </a:r>
          </a:p>
          <a:p>
            <a:endParaRPr lang="it-IT" dirty="0"/>
          </a:p>
        </p:txBody>
      </p:sp>
      <p:cxnSp>
        <p:nvCxnSpPr>
          <p:cNvPr id="6" name="Connettore 2 5">
            <a:extLst>
              <a:ext uri="{FF2B5EF4-FFF2-40B4-BE49-F238E27FC236}">
                <a16:creationId xmlns:a16="http://schemas.microsoft.com/office/drawing/2014/main" id="{6C7E07C8-6BB6-41B3-8DF2-28BA14A81C28}"/>
              </a:ext>
            </a:extLst>
          </p:cNvPr>
          <p:cNvCxnSpPr/>
          <p:nvPr/>
        </p:nvCxnSpPr>
        <p:spPr>
          <a:xfrm>
            <a:off x="7962314" y="3277228"/>
            <a:ext cx="6471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CasellaDiTesto 8">
            <a:extLst>
              <a:ext uri="{FF2B5EF4-FFF2-40B4-BE49-F238E27FC236}">
                <a16:creationId xmlns:a16="http://schemas.microsoft.com/office/drawing/2014/main" id="{9530ABD2-E5B5-40EF-99D2-FF8EEFAF0D96}"/>
              </a:ext>
            </a:extLst>
          </p:cNvPr>
          <p:cNvSpPr txBox="1"/>
          <p:nvPr/>
        </p:nvSpPr>
        <p:spPr>
          <a:xfrm>
            <a:off x="5855676" y="608009"/>
            <a:ext cx="5162843" cy="4154984"/>
          </a:xfrm>
          <a:prstGeom prst="rect">
            <a:avLst/>
          </a:prstGeom>
          <a:noFill/>
        </p:spPr>
        <p:txBody>
          <a:bodyPr wrap="square" rtlCol="0">
            <a:spAutoFit/>
          </a:bodyPr>
          <a:lstStyle/>
          <a:p>
            <a:pPr marL="285750" indent="-285750">
              <a:buFont typeface="Arial" panose="020B0604020202020204" pitchFamily="34" charset="0"/>
              <a:buChar char="•"/>
            </a:pPr>
            <a:r>
              <a:rPr lang="it-IT" sz="2400" dirty="0"/>
              <a:t>Web come sistema vicario di attaccamento</a:t>
            </a:r>
          </a:p>
          <a:p>
            <a:pPr marL="285750" indent="-285750">
              <a:buFont typeface="Arial" panose="020B0604020202020204" pitchFamily="34" charset="0"/>
              <a:buChar char="•"/>
            </a:pPr>
            <a:r>
              <a:rPr lang="it-IT" sz="2400" dirty="0"/>
              <a:t>Web come sistema alternativo alla famiglia</a:t>
            </a:r>
          </a:p>
          <a:p>
            <a:pPr marL="285750" indent="-285750">
              <a:buFont typeface="Arial" panose="020B0604020202020204" pitchFamily="34" charset="0"/>
              <a:buChar char="•"/>
            </a:pPr>
            <a:r>
              <a:rPr lang="it-IT" sz="2400" dirty="0"/>
              <a:t>Web come ‘farmaco’</a:t>
            </a:r>
          </a:p>
          <a:p>
            <a:pPr marL="285750" indent="-285750">
              <a:buFont typeface="Arial" panose="020B0604020202020204" pitchFamily="34" charset="0"/>
              <a:buChar char="•"/>
            </a:pPr>
            <a:r>
              <a:rPr lang="it-IT" sz="2400" dirty="0"/>
              <a:t>GAMIFICATION: l’uomo pensa di sapere cosa vuole ma in realtà vuole quello che ci si aspetti che voglia                     fusione tra reale e virtuale</a:t>
            </a:r>
          </a:p>
          <a:p>
            <a:pPr marL="285750" indent="-285750">
              <a:buFont typeface="Arial" panose="020B0604020202020204" pitchFamily="34" charset="0"/>
              <a:buChar char="•"/>
            </a:pPr>
            <a:r>
              <a:rPr lang="it-IT" sz="2400" dirty="0"/>
              <a:t>Nuove patologie e nuove modalità di intervento</a:t>
            </a:r>
          </a:p>
        </p:txBody>
      </p:sp>
      <p:sp>
        <p:nvSpPr>
          <p:cNvPr id="11" name="Titolo 10">
            <a:extLst>
              <a:ext uri="{FF2B5EF4-FFF2-40B4-BE49-F238E27FC236}">
                <a16:creationId xmlns:a16="http://schemas.microsoft.com/office/drawing/2014/main" id="{EB91D25A-4AA4-4DF4-9962-C22A20571F80}"/>
              </a:ext>
            </a:extLst>
          </p:cNvPr>
          <p:cNvSpPr>
            <a:spLocks noGrp="1"/>
          </p:cNvSpPr>
          <p:nvPr>
            <p:ph type="title"/>
          </p:nvPr>
        </p:nvSpPr>
        <p:spPr>
          <a:xfrm>
            <a:off x="488853" y="245021"/>
            <a:ext cx="5025682" cy="1151965"/>
          </a:xfrm>
        </p:spPr>
        <p:txBody>
          <a:bodyPr/>
          <a:lstStyle/>
          <a:p>
            <a:r>
              <a:rPr lang="it-IT" dirty="0"/>
              <a:t>Il digitale</a:t>
            </a:r>
          </a:p>
        </p:txBody>
      </p:sp>
    </p:spTree>
    <p:extLst>
      <p:ext uri="{BB962C8B-B14F-4D97-AF65-F5344CB8AC3E}">
        <p14:creationId xmlns:p14="http://schemas.microsoft.com/office/powerpoint/2010/main" val="1624762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F1859B3D-FF78-4094-9C76-2BE475754B43}"/>
              </a:ext>
            </a:extLst>
          </p:cNvPr>
          <p:cNvSpPr>
            <a:spLocks noGrp="1"/>
          </p:cNvSpPr>
          <p:nvPr>
            <p:ph sz="quarter" idx="13"/>
          </p:nvPr>
        </p:nvSpPr>
        <p:spPr>
          <a:xfrm>
            <a:off x="334107" y="1486620"/>
            <a:ext cx="10512083" cy="3605885"/>
          </a:xfrm>
        </p:spPr>
        <p:txBody>
          <a:bodyPr>
            <a:normAutofit fontScale="70000" lnSpcReduction="20000"/>
          </a:bodyPr>
          <a:lstStyle/>
          <a:p>
            <a:pPr marL="0" indent="0">
              <a:buNone/>
            </a:pPr>
            <a:r>
              <a:rPr lang="it-IT" b="0" i="0" dirty="0">
                <a:solidFill>
                  <a:srgbClr val="242424"/>
                </a:solidFill>
                <a:effectLst/>
                <a:latin typeface="Segoe UI" panose="020B0502040204020203" pitchFamily="34" charset="0"/>
              </a:rPr>
              <a:t>Un Sé che nasce non al di fuori del corpo, ma attraverso pratiche sensomotorie e affettive riconfigurate dalla mediazione algoritmica. A fianco dell'altro umano, ora sempre più mediato dagli schermi, compare un altro non umano, simulato e predittivo:</a:t>
            </a:r>
            <a:br>
              <a:rPr lang="it-IT" dirty="0"/>
            </a:br>
            <a:r>
              <a:rPr lang="it-IT" b="0" i="0" dirty="0">
                <a:solidFill>
                  <a:srgbClr val="242424"/>
                </a:solidFill>
                <a:effectLst/>
                <a:latin typeface="Segoe UI" panose="020B0502040204020203" pitchFamily="34" charset="0"/>
              </a:rPr>
              <a:t>l'intelligenza artificiale.</a:t>
            </a:r>
            <a:br>
              <a:rPr lang="it-IT" dirty="0"/>
            </a:br>
            <a:r>
              <a:rPr lang="it-IT" b="0" i="0" dirty="0">
                <a:solidFill>
                  <a:srgbClr val="242424"/>
                </a:solidFill>
                <a:effectLst/>
                <a:latin typeface="Segoe UI" panose="020B0502040204020203" pitchFamily="34" charset="0"/>
              </a:rPr>
              <a:t>Questo nuovo alter - senza corpo, ma capace di parlare, ascoltare, rispondere - ci pone domande radicali. Se da un lato esso si adatta al nostro stile comunicativo, dall'altro lo riplasma.</a:t>
            </a:r>
          </a:p>
          <a:p>
            <a:pPr marL="0" indent="0">
              <a:buNone/>
            </a:pPr>
            <a:r>
              <a:rPr lang="it-IT" b="0" i="0" dirty="0">
                <a:solidFill>
                  <a:srgbClr val="242424"/>
                </a:solidFill>
                <a:effectLst/>
                <a:latin typeface="Segoe UI" panose="020B0502040204020203" pitchFamily="34" charset="0"/>
              </a:rPr>
              <a:t>Lungi dall'essere una negazione del corpo, il digitale è oggi uno dei principali operatori della sua riconfigurazione.</a:t>
            </a:r>
            <a:br>
              <a:rPr lang="it-IT" dirty="0"/>
            </a:br>
            <a:r>
              <a:rPr lang="it-IT" b="0" i="0" dirty="0">
                <a:solidFill>
                  <a:srgbClr val="242424"/>
                </a:solidFill>
                <a:effectLst/>
                <a:latin typeface="Segoe UI" panose="020B0502040204020203" pitchFamily="34" charset="0"/>
              </a:rPr>
              <a:t>Non assistiamo a un processo di </a:t>
            </a:r>
            <a:r>
              <a:rPr lang="it-IT" b="0" i="0" dirty="0" err="1">
                <a:solidFill>
                  <a:srgbClr val="242424"/>
                </a:solidFill>
                <a:effectLst/>
                <a:latin typeface="Segoe UI" panose="020B0502040204020203" pitchFamily="34" charset="0"/>
              </a:rPr>
              <a:t>disincarnazione</a:t>
            </a:r>
            <a:r>
              <a:rPr lang="it-IT" b="0" i="0" dirty="0">
                <a:solidFill>
                  <a:srgbClr val="242424"/>
                </a:solidFill>
                <a:effectLst/>
                <a:latin typeface="Segoe UI" panose="020B0502040204020203" pitchFamily="34" charset="0"/>
              </a:rPr>
              <a:t>, ma all'emergere di un nuovo regime di incarnazione mediale, in cui il corpo è attraversato, pro-lungato, rimodellato da interfacce, immagini, ambienti interattivi e flussi informazionali. </a:t>
            </a:r>
          </a:p>
          <a:p>
            <a:pPr marL="0" indent="0">
              <a:buNone/>
            </a:pPr>
            <a:r>
              <a:rPr lang="it-IT" b="0" i="0" dirty="0">
                <a:solidFill>
                  <a:srgbClr val="242424"/>
                </a:solidFill>
                <a:effectLst/>
                <a:latin typeface="Segoe UI" panose="020B0502040204020203" pitchFamily="34" charset="0"/>
              </a:rPr>
              <a:t>In questa nuova ecologia del sensibile, il Sé si riorganizza in una forma inedita: il Sé digitale, esito di una </a:t>
            </a:r>
            <a:r>
              <a:rPr lang="it-IT" b="0" i="0" dirty="0" err="1">
                <a:solidFill>
                  <a:srgbClr val="242424"/>
                </a:solidFill>
                <a:effectLst/>
                <a:latin typeface="Segoe UI" panose="020B0502040204020203" pitchFamily="34" charset="0"/>
              </a:rPr>
              <a:t>sog-gettivazione</a:t>
            </a:r>
            <a:r>
              <a:rPr lang="it-IT" b="0" i="0" dirty="0">
                <a:solidFill>
                  <a:srgbClr val="242424"/>
                </a:solidFill>
                <a:effectLst/>
                <a:latin typeface="Segoe UI" panose="020B0502040204020203" pitchFamily="34" charset="0"/>
              </a:rPr>
              <a:t> mediale in cui la carne si intreccia con il codice, e la sensazione con l'algoritmo.</a:t>
            </a:r>
            <a:endParaRPr lang="it-IT" dirty="0"/>
          </a:p>
        </p:txBody>
      </p:sp>
      <p:sp>
        <p:nvSpPr>
          <p:cNvPr id="4" name="Titolo 1">
            <a:extLst>
              <a:ext uri="{FF2B5EF4-FFF2-40B4-BE49-F238E27FC236}">
                <a16:creationId xmlns:a16="http://schemas.microsoft.com/office/drawing/2014/main" id="{3B3F1D10-C79E-4F8C-9542-6C882ED7DE11}"/>
              </a:ext>
            </a:extLst>
          </p:cNvPr>
          <p:cNvSpPr>
            <a:spLocks noGrp="1"/>
          </p:cNvSpPr>
          <p:nvPr>
            <p:ph type="title"/>
          </p:nvPr>
        </p:nvSpPr>
        <p:spPr>
          <a:xfrm>
            <a:off x="334108" y="151228"/>
            <a:ext cx="10396538" cy="1152525"/>
          </a:xfrm>
        </p:spPr>
        <p:txBody>
          <a:bodyPr>
            <a:normAutofit/>
          </a:bodyPr>
          <a:lstStyle/>
          <a:p>
            <a:r>
              <a:rPr lang="it-IT" dirty="0"/>
              <a:t>Il se’ digitale </a:t>
            </a:r>
            <a:r>
              <a:rPr lang="it-IT" sz="3600" dirty="0"/>
              <a:t>(gallese) </a:t>
            </a:r>
          </a:p>
        </p:txBody>
      </p:sp>
    </p:spTree>
    <p:extLst>
      <p:ext uri="{BB962C8B-B14F-4D97-AF65-F5344CB8AC3E}">
        <p14:creationId xmlns:p14="http://schemas.microsoft.com/office/powerpoint/2010/main" val="1122130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6D31FAF-4F61-4AEF-9D08-800294586CA9}"/>
              </a:ext>
            </a:extLst>
          </p:cNvPr>
          <p:cNvSpPr>
            <a:spLocks noGrp="1"/>
          </p:cNvSpPr>
          <p:nvPr>
            <p:ph type="title"/>
          </p:nvPr>
        </p:nvSpPr>
        <p:spPr>
          <a:xfrm>
            <a:off x="297338" y="263929"/>
            <a:ext cx="10396882" cy="1151965"/>
          </a:xfrm>
        </p:spPr>
        <p:txBody>
          <a:bodyPr/>
          <a:lstStyle/>
          <a:p>
            <a:r>
              <a:rPr lang="it-IT" dirty="0"/>
              <a:t>il narcisismo dello </a:t>
            </a:r>
            <a:r>
              <a:rPr lang="it-IT" dirty="0" err="1"/>
              <a:t>you</a:t>
            </a:r>
            <a:r>
              <a:rPr lang="it-IT" dirty="0"/>
              <a:t> </a:t>
            </a:r>
            <a:r>
              <a:rPr lang="it-IT" sz="3600" dirty="0"/>
              <a:t>(</a:t>
            </a:r>
            <a:r>
              <a:rPr lang="it-IT" sz="3600" dirty="0" err="1"/>
              <a:t>scognamiglio</a:t>
            </a:r>
            <a:r>
              <a:rPr lang="it-IT" sz="3600" dirty="0"/>
              <a:t>)</a:t>
            </a:r>
            <a:endParaRPr lang="it-IT" dirty="0"/>
          </a:p>
        </p:txBody>
      </p:sp>
      <p:sp>
        <p:nvSpPr>
          <p:cNvPr id="4" name="Segnaposto contenuto 3">
            <a:extLst>
              <a:ext uri="{FF2B5EF4-FFF2-40B4-BE49-F238E27FC236}">
                <a16:creationId xmlns:a16="http://schemas.microsoft.com/office/drawing/2014/main" id="{B45C6829-E0CA-429E-91B2-1D81CE6A7039}"/>
              </a:ext>
            </a:extLst>
          </p:cNvPr>
          <p:cNvSpPr txBox="1">
            <a:spLocks noGrp="1"/>
          </p:cNvSpPr>
          <p:nvPr>
            <p:ph sz="quarter" idx="13"/>
          </p:nvPr>
        </p:nvSpPr>
        <p:spPr>
          <a:xfrm>
            <a:off x="615463" y="1698937"/>
            <a:ext cx="3436034" cy="422552"/>
          </a:xfrm>
          <a:prstGeom prst="rect">
            <a:avLst/>
          </a:prstGeom>
          <a:noFill/>
        </p:spPr>
        <p:txBody>
          <a:bodyPr wrap="square" rtlCol="0">
            <a:spAutoFit/>
          </a:bodyPr>
          <a:lstStyle/>
          <a:p>
            <a:pPr marL="0" indent="0">
              <a:buNone/>
            </a:pPr>
            <a:r>
              <a:rPr lang="it-IT" dirty="0"/>
              <a:t>Digitale non è solo virtuale</a:t>
            </a:r>
          </a:p>
        </p:txBody>
      </p:sp>
      <p:sp>
        <p:nvSpPr>
          <p:cNvPr id="5" name="CasellaDiTesto 4">
            <a:extLst>
              <a:ext uri="{FF2B5EF4-FFF2-40B4-BE49-F238E27FC236}">
                <a16:creationId xmlns:a16="http://schemas.microsoft.com/office/drawing/2014/main" id="{BBBAF3C4-CE44-4C78-B932-6F185799CF40}"/>
              </a:ext>
            </a:extLst>
          </p:cNvPr>
          <p:cNvSpPr txBox="1"/>
          <p:nvPr/>
        </p:nvSpPr>
        <p:spPr>
          <a:xfrm>
            <a:off x="856372" y="2560320"/>
            <a:ext cx="4403188" cy="1477328"/>
          </a:xfrm>
          <a:prstGeom prst="rect">
            <a:avLst/>
          </a:prstGeom>
          <a:noFill/>
        </p:spPr>
        <p:txBody>
          <a:bodyPr wrap="square" rtlCol="0">
            <a:spAutoFit/>
          </a:bodyPr>
          <a:lstStyle/>
          <a:p>
            <a:r>
              <a:rPr lang="it-IT" dirty="0"/>
              <a:t>Narcisismo del </a:t>
            </a:r>
            <a:r>
              <a:rPr lang="it-IT" dirty="0" err="1"/>
              <a:t>you</a:t>
            </a:r>
            <a:r>
              <a:rPr lang="it-IT" dirty="0"/>
              <a:t>: logiche manipolatorie del web che creano in noi la </a:t>
            </a:r>
            <a:r>
              <a:rPr lang="it-IT" dirty="0" err="1"/>
              <a:t>dispercezione</a:t>
            </a:r>
            <a:r>
              <a:rPr lang="it-IT" dirty="0"/>
              <a:t> che il nostro Io sia agente quando invece viviamo </a:t>
            </a:r>
            <a:r>
              <a:rPr lang="it-IT" dirty="0" err="1"/>
              <a:t>subliminalmente</a:t>
            </a:r>
            <a:r>
              <a:rPr lang="it-IT" dirty="0"/>
              <a:t> come </a:t>
            </a:r>
            <a:r>
              <a:rPr lang="it-IT" dirty="0" err="1"/>
              <a:t>you</a:t>
            </a:r>
            <a:r>
              <a:rPr lang="it-IT" dirty="0"/>
              <a:t>, riflesso illusorio creato dallo schermo digitale</a:t>
            </a:r>
          </a:p>
        </p:txBody>
      </p:sp>
      <p:sp>
        <p:nvSpPr>
          <p:cNvPr id="6" name="CasellaDiTesto 5">
            <a:extLst>
              <a:ext uri="{FF2B5EF4-FFF2-40B4-BE49-F238E27FC236}">
                <a16:creationId xmlns:a16="http://schemas.microsoft.com/office/drawing/2014/main" id="{4CBC4FC1-8467-4779-99EA-E51CC75194D1}"/>
              </a:ext>
            </a:extLst>
          </p:cNvPr>
          <p:cNvSpPr txBox="1"/>
          <p:nvPr/>
        </p:nvSpPr>
        <p:spPr>
          <a:xfrm>
            <a:off x="6467623" y="1542331"/>
            <a:ext cx="4809977" cy="3970318"/>
          </a:xfrm>
          <a:prstGeom prst="rect">
            <a:avLst/>
          </a:prstGeom>
          <a:noFill/>
        </p:spPr>
        <p:txBody>
          <a:bodyPr wrap="square" rtlCol="0">
            <a:spAutoFit/>
          </a:bodyPr>
          <a:lstStyle/>
          <a:p>
            <a:pPr marL="285750" indent="-285750">
              <a:buFont typeface="Arial" panose="020B0604020202020204" pitchFamily="34" charset="0"/>
              <a:buChar char="•"/>
            </a:pPr>
            <a:r>
              <a:rPr lang="it-IT" dirty="0"/>
              <a:t>Minori narrazioni condivise</a:t>
            </a:r>
          </a:p>
          <a:p>
            <a:pPr marL="285750" indent="-285750">
              <a:buFont typeface="Arial" panose="020B0604020202020204" pitchFamily="34" charset="0"/>
              <a:buChar char="•"/>
            </a:pPr>
            <a:r>
              <a:rPr lang="it-IT" dirty="0"/>
              <a:t>Relazioni virtuali</a:t>
            </a:r>
          </a:p>
          <a:p>
            <a:pPr marL="285750" indent="-285750">
              <a:buFont typeface="Arial" panose="020B0604020202020204" pitchFamily="34" charset="0"/>
              <a:buChar char="•"/>
            </a:pPr>
            <a:r>
              <a:rPr lang="it-IT" dirty="0"/>
              <a:t>Superficie porosa dei corpi</a:t>
            </a:r>
          </a:p>
          <a:p>
            <a:pPr marL="285750" indent="-285750">
              <a:buFont typeface="Arial" panose="020B0604020202020204" pitchFamily="34" charset="0"/>
              <a:buChar char="•"/>
            </a:pPr>
            <a:r>
              <a:rPr lang="it-IT" dirty="0"/>
              <a:t>Adolescenti Digitalmente Modificati, figli dell’impatto tecnologico</a:t>
            </a:r>
          </a:p>
          <a:p>
            <a:pPr marL="285750" indent="-285750">
              <a:buFont typeface="Arial" panose="020B0604020202020204" pitchFamily="34" charset="0"/>
              <a:buChar char="•"/>
            </a:pPr>
            <a:r>
              <a:rPr lang="it-IT" dirty="0"/>
              <a:t>Cambio di codici comunicativi</a:t>
            </a:r>
          </a:p>
          <a:p>
            <a:pPr marL="285750" indent="-285750">
              <a:buFont typeface="Arial" panose="020B0604020202020204" pitchFamily="34" charset="0"/>
              <a:buChar char="•"/>
            </a:pPr>
            <a:r>
              <a:rPr lang="it-IT" dirty="0"/>
              <a:t>Meno disponibili all’attesa e alla frustrazione</a:t>
            </a:r>
          </a:p>
          <a:p>
            <a:pPr marL="285750" indent="-285750">
              <a:buFont typeface="Arial" panose="020B0604020202020204" pitchFamily="34" charset="0"/>
              <a:buChar char="•"/>
            </a:pPr>
            <a:r>
              <a:rPr lang="it-IT" dirty="0"/>
              <a:t>‘sempre in </a:t>
            </a:r>
            <a:r>
              <a:rPr lang="it-IT" dirty="0" err="1"/>
              <a:t>contatto’</a:t>
            </a:r>
            <a:endParaRPr lang="it-IT" dirty="0"/>
          </a:p>
          <a:p>
            <a:pPr marL="285750" indent="-285750">
              <a:buFont typeface="Arial" panose="020B0604020202020204" pitchFamily="34" charset="0"/>
              <a:buChar char="•"/>
            </a:pPr>
            <a:r>
              <a:rPr lang="it-IT" dirty="0"/>
              <a:t>Si confonde la noia col vuoto                      </a:t>
            </a:r>
            <a:r>
              <a:rPr lang="it-IT" dirty="0" err="1"/>
              <a:t>vuoto</a:t>
            </a:r>
            <a:r>
              <a:rPr lang="it-IT" dirty="0"/>
              <a:t> interno                    angoscia/panico</a:t>
            </a:r>
          </a:p>
          <a:p>
            <a:pPr marL="285750" indent="-285750">
              <a:buFont typeface="Arial" panose="020B0604020202020204" pitchFamily="34" charset="0"/>
              <a:buChar char="•"/>
            </a:pPr>
            <a:r>
              <a:rPr lang="it-IT" dirty="0"/>
              <a:t>Multitasking</a:t>
            </a:r>
          </a:p>
          <a:p>
            <a:pPr marL="285750" indent="-285750">
              <a:buFont typeface="Arial" panose="020B0604020202020204" pitchFamily="34" charset="0"/>
              <a:buChar char="•"/>
            </a:pPr>
            <a:r>
              <a:rPr lang="it-IT" dirty="0"/>
              <a:t>Traggono meno piacere dallo stare insieme</a:t>
            </a:r>
          </a:p>
          <a:p>
            <a:pPr marL="285750" indent="-285750">
              <a:buFont typeface="Arial" panose="020B0604020202020204" pitchFamily="34" charset="0"/>
              <a:buChar char="•"/>
            </a:pPr>
            <a:r>
              <a:rPr lang="it-IT" dirty="0" err="1"/>
              <a:t>Scuoòa</a:t>
            </a:r>
            <a:r>
              <a:rPr lang="it-IT" dirty="0"/>
              <a:t> come ‘non luogo’</a:t>
            </a:r>
          </a:p>
          <a:p>
            <a:pPr marL="285750" indent="-285750">
              <a:buFont typeface="Arial" panose="020B0604020202020204" pitchFamily="34" charset="0"/>
              <a:buChar char="•"/>
            </a:pPr>
            <a:endParaRPr lang="it-IT" dirty="0"/>
          </a:p>
        </p:txBody>
      </p:sp>
      <p:sp>
        <p:nvSpPr>
          <p:cNvPr id="7" name="CasellaDiTesto 6">
            <a:extLst>
              <a:ext uri="{FF2B5EF4-FFF2-40B4-BE49-F238E27FC236}">
                <a16:creationId xmlns:a16="http://schemas.microsoft.com/office/drawing/2014/main" id="{C6F0B6D4-5940-48AD-A252-07C41B03DCF2}"/>
              </a:ext>
            </a:extLst>
          </p:cNvPr>
          <p:cNvSpPr txBox="1"/>
          <p:nvPr/>
        </p:nvSpPr>
        <p:spPr>
          <a:xfrm>
            <a:off x="615463" y="4535743"/>
            <a:ext cx="2582301" cy="646331"/>
          </a:xfrm>
          <a:prstGeom prst="rect">
            <a:avLst/>
          </a:prstGeom>
          <a:noFill/>
        </p:spPr>
        <p:txBody>
          <a:bodyPr wrap="square" rtlCol="0">
            <a:spAutoFit/>
          </a:bodyPr>
          <a:lstStyle/>
          <a:p>
            <a:r>
              <a:rPr lang="it-IT" dirty="0"/>
              <a:t>Epigenetica: il digitale agisce su tutti noi </a:t>
            </a:r>
          </a:p>
        </p:txBody>
      </p:sp>
      <p:sp>
        <p:nvSpPr>
          <p:cNvPr id="8" name="Freccia in giù 7">
            <a:extLst>
              <a:ext uri="{FF2B5EF4-FFF2-40B4-BE49-F238E27FC236}">
                <a16:creationId xmlns:a16="http://schemas.microsoft.com/office/drawing/2014/main" id="{33D618D3-3F79-4C62-A752-505A3AA36BF1}"/>
              </a:ext>
            </a:extLst>
          </p:cNvPr>
          <p:cNvSpPr/>
          <p:nvPr/>
        </p:nvSpPr>
        <p:spPr>
          <a:xfrm>
            <a:off x="934622" y="4070522"/>
            <a:ext cx="1083212" cy="32651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9" name="Connettore 2 8">
            <a:extLst>
              <a:ext uri="{FF2B5EF4-FFF2-40B4-BE49-F238E27FC236}">
                <a16:creationId xmlns:a16="http://schemas.microsoft.com/office/drawing/2014/main" id="{5083FC21-4E67-4980-8731-C9A978C43CE6}"/>
              </a:ext>
            </a:extLst>
          </p:cNvPr>
          <p:cNvCxnSpPr/>
          <p:nvPr/>
        </p:nvCxnSpPr>
        <p:spPr>
          <a:xfrm>
            <a:off x="7636414" y="4231487"/>
            <a:ext cx="6471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ttore 2 9">
            <a:extLst>
              <a:ext uri="{FF2B5EF4-FFF2-40B4-BE49-F238E27FC236}">
                <a16:creationId xmlns:a16="http://schemas.microsoft.com/office/drawing/2014/main" id="{F01AF4B4-0830-4901-96C5-80741A380286}"/>
              </a:ext>
            </a:extLst>
          </p:cNvPr>
          <p:cNvCxnSpPr/>
          <p:nvPr/>
        </p:nvCxnSpPr>
        <p:spPr>
          <a:xfrm>
            <a:off x="9645749" y="3933941"/>
            <a:ext cx="64711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04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FA70C27-A5B0-4C5B-AE23-B047CF42E039}"/>
              </a:ext>
            </a:extLst>
          </p:cNvPr>
          <p:cNvSpPr>
            <a:spLocks noGrp="1"/>
          </p:cNvSpPr>
          <p:nvPr>
            <p:ph sz="quarter" idx="13"/>
          </p:nvPr>
        </p:nvSpPr>
        <p:spPr>
          <a:xfrm>
            <a:off x="404447" y="387730"/>
            <a:ext cx="10394707" cy="2723863"/>
          </a:xfrm>
        </p:spPr>
        <p:txBody>
          <a:bodyPr>
            <a:normAutofit lnSpcReduction="10000"/>
          </a:bodyPr>
          <a:lstStyle/>
          <a:p>
            <a:r>
              <a:rPr lang="it-IT" dirty="0"/>
              <a:t>Tutti siamo </a:t>
            </a:r>
            <a:r>
              <a:rPr lang="it-IT" dirty="0" err="1"/>
              <a:t>you</a:t>
            </a:r>
            <a:endParaRPr lang="it-IT" dirty="0"/>
          </a:p>
          <a:p>
            <a:r>
              <a:rPr lang="it-IT" dirty="0"/>
              <a:t>L’io </a:t>
            </a:r>
            <a:r>
              <a:rPr lang="it-IT" dirty="0" err="1"/>
              <a:t>e’</a:t>
            </a:r>
            <a:r>
              <a:rPr lang="it-IT" dirty="0"/>
              <a:t> reso oggetto dall’investimento digitale, </a:t>
            </a:r>
            <a:r>
              <a:rPr lang="it-IT" dirty="0" err="1"/>
              <a:t>e’</a:t>
            </a:r>
            <a:r>
              <a:rPr lang="it-IT" dirty="0"/>
              <a:t> assorbito dall’onnipotenza del web. privati della </a:t>
            </a:r>
            <a:r>
              <a:rPr lang="it-IT" dirty="0" err="1"/>
              <a:t>volonta’</a:t>
            </a:r>
            <a:r>
              <a:rPr lang="it-IT" dirty="0"/>
              <a:t>, in trance</a:t>
            </a:r>
          </a:p>
          <a:p>
            <a:r>
              <a:rPr lang="it-IT" dirty="0"/>
              <a:t>Il ritirato non sprofonda nel mondo del web ma nel pieno di un Altro Digitale</a:t>
            </a:r>
          </a:p>
          <a:p>
            <a:r>
              <a:rPr lang="it-IT" dirty="0"/>
              <a:t>TRANCE DISSOCIATIVA e </a:t>
            </a:r>
            <a:r>
              <a:rPr lang="it-IT" dirty="0" err="1"/>
              <a:t>hyperarousal</a:t>
            </a:r>
            <a:r>
              <a:rPr lang="it-IT" dirty="0"/>
              <a:t> (attivazione anche dopo lo spegnimento)</a:t>
            </a:r>
          </a:p>
          <a:p>
            <a:r>
              <a:rPr lang="it-IT" dirty="0"/>
              <a:t>Nuovo narcisista è perseguitato dall’ansia e non dalla colpa</a:t>
            </a:r>
          </a:p>
        </p:txBody>
      </p:sp>
      <p:sp>
        <p:nvSpPr>
          <p:cNvPr id="4" name="CasellaDiTesto 3">
            <a:extLst>
              <a:ext uri="{FF2B5EF4-FFF2-40B4-BE49-F238E27FC236}">
                <a16:creationId xmlns:a16="http://schemas.microsoft.com/office/drawing/2014/main" id="{D3094D4F-617F-4D2B-A9FE-46576C98B5E1}"/>
              </a:ext>
            </a:extLst>
          </p:cNvPr>
          <p:cNvSpPr txBox="1"/>
          <p:nvPr/>
        </p:nvSpPr>
        <p:spPr>
          <a:xfrm>
            <a:off x="3235568" y="4526281"/>
            <a:ext cx="6077243" cy="646331"/>
          </a:xfrm>
          <a:prstGeom prst="rect">
            <a:avLst/>
          </a:prstGeom>
          <a:noFill/>
        </p:spPr>
        <p:txBody>
          <a:bodyPr wrap="square" rtlCol="0">
            <a:spAutoFit/>
          </a:bodyPr>
          <a:lstStyle/>
          <a:p>
            <a:r>
              <a:rPr lang="it-IT" dirty="0"/>
              <a:t>TRAUMATISMO GENERALIZZATO (SCOGNAMIGLIO,RUSSO, 2019) COME LIVELLO IMPLICITO, CONDIZIONE PSICHICAMENTE EROSIVA</a:t>
            </a:r>
          </a:p>
        </p:txBody>
      </p:sp>
      <p:sp>
        <p:nvSpPr>
          <p:cNvPr id="5" name="Freccia in giù 4">
            <a:extLst>
              <a:ext uri="{FF2B5EF4-FFF2-40B4-BE49-F238E27FC236}">
                <a16:creationId xmlns:a16="http://schemas.microsoft.com/office/drawing/2014/main" id="{3BC8944B-F3FF-411B-A437-B0256CE067FD}"/>
              </a:ext>
            </a:extLst>
          </p:cNvPr>
          <p:cNvSpPr/>
          <p:nvPr/>
        </p:nvSpPr>
        <p:spPr>
          <a:xfrm>
            <a:off x="4656407" y="3429000"/>
            <a:ext cx="2096086" cy="8018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23753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A85960D7-CD86-4E33-B6A5-CCC8ED291409}"/>
              </a:ext>
            </a:extLst>
          </p:cNvPr>
          <p:cNvSpPr>
            <a:spLocks noGrp="1"/>
          </p:cNvSpPr>
          <p:nvPr>
            <p:ph sz="quarter" idx="13"/>
          </p:nvPr>
        </p:nvSpPr>
        <p:spPr>
          <a:xfrm>
            <a:off x="685800" y="436098"/>
            <a:ext cx="10394707" cy="4938487"/>
          </a:xfrm>
        </p:spPr>
        <p:txBody>
          <a:bodyPr/>
          <a:lstStyle/>
          <a:p>
            <a:pPr marL="0" indent="0">
              <a:buNone/>
            </a:pPr>
            <a:r>
              <a:rPr lang="it-IT" dirty="0"/>
              <a:t>gli studi neuro-scientifici sulla plasticità neuronale hanno scoperto che il nostro cervello può cambiare sotto l'influsso degli stimoli esterni. Tuttavia, «"plastico" non vuol dire "elastico"» (Carr, 2010, trad. </a:t>
            </a:r>
            <a:r>
              <a:rPr lang="it-IT" dirty="0" err="1"/>
              <a:t>it</a:t>
            </a:r>
            <a:r>
              <a:rPr lang="it-IT" dirty="0"/>
              <a:t>. 2011, pag. 52): quando le attività di routine si fissano, le altre vengono perse. In questo principio, vige la legge della "sopravvivenza del più impegnato" (Schwartz &amp; Be-</a:t>
            </a:r>
            <a:r>
              <a:rPr lang="it-IT" dirty="0" err="1"/>
              <a:t>gley</a:t>
            </a:r>
            <a:r>
              <a:rPr lang="it-IT" dirty="0"/>
              <a:t>, 2009): le facoltà mentali non impiegate sono sostituite da altre che continuiamo a svolgere (</a:t>
            </a:r>
            <a:r>
              <a:rPr lang="it-IT" dirty="0" err="1"/>
              <a:t>Doidge</a:t>
            </a:r>
            <a:r>
              <a:rPr lang="it-IT" dirty="0"/>
              <a:t>, 2007).</a:t>
            </a:r>
          </a:p>
        </p:txBody>
      </p:sp>
    </p:spTree>
    <p:extLst>
      <p:ext uri="{BB962C8B-B14F-4D97-AF65-F5344CB8AC3E}">
        <p14:creationId xmlns:p14="http://schemas.microsoft.com/office/powerpoint/2010/main" val="1447432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A206AE8-34E7-4CDF-B658-97032626466E}"/>
              </a:ext>
            </a:extLst>
          </p:cNvPr>
          <p:cNvSpPr>
            <a:spLocks noGrp="1"/>
          </p:cNvSpPr>
          <p:nvPr>
            <p:ph type="title"/>
          </p:nvPr>
        </p:nvSpPr>
        <p:spPr>
          <a:xfrm>
            <a:off x="502921" y="331450"/>
            <a:ext cx="10396882" cy="1151965"/>
          </a:xfrm>
        </p:spPr>
        <p:txBody>
          <a:bodyPr/>
          <a:lstStyle/>
          <a:p>
            <a:r>
              <a:rPr lang="it-IT" dirty="0" err="1"/>
              <a:t>Lgbtqia</a:t>
            </a:r>
            <a:r>
              <a:rPr lang="it-IT" dirty="0"/>
              <a:t>+</a:t>
            </a:r>
          </a:p>
        </p:txBody>
      </p:sp>
      <p:sp>
        <p:nvSpPr>
          <p:cNvPr id="3" name="Segnaposto contenuto 2">
            <a:extLst>
              <a:ext uri="{FF2B5EF4-FFF2-40B4-BE49-F238E27FC236}">
                <a16:creationId xmlns:a16="http://schemas.microsoft.com/office/drawing/2014/main" id="{9DF484B5-0053-4E01-9DFE-1A66C4E09101}"/>
              </a:ext>
            </a:extLst>
          </p:cNvPr>
          <p:cNvSpPr>
            <a:spLocks noGrp="1"/>
          </p:cNvSpPr>
          <p:nvPr>
            <p:ph sz="quarter" idx="13"/>
          </p:nvPr>
        </p:nvSpPr>
        <p:spPr>
          <a:xfrm>
            <a:off x="505096" y="1773405"/>
            <a:ext cx="10394707" cy="3311189"/>
          </a:xfrm>
        </p:spPr>
        <p:txBody>
          <a:bodyPr>
            <a:normAutofit fontScale="85000" lnSpcReduction="20000"/>
          </a:bodyPr>
          <a:lstStyle/>
          <a:p>
            <a:r>
              <a:rPr lang="it-IT" b="0" i="0" dirty="0">
                <a:solidFill>
                  <a:srgbClr val="000000"/>
                </a:solidFill>
                <a:effectLst/>
                <a:latin typeface="Times New Roman" panose="02020603050405020304" pitchFamily="18" charset="0"/>
              </a:rPr>
              <a:t>offrire agli adolescenti LGBTQIA+ uno spazio sicuro e affermativo, aiutandoli a esplorare la propria identità e a sviluppare strategie di </a:t>
            </a:r>
            <a:r>
              <a:rPr lang="it-IT" b="0" i="0" dirty="0" err="1">
                <a:solidFill>
                  <a:srgbClr val="000000"/>
                </a:solidFill>
                <a:effectLst/>
                <a:latin typeface="Times New Roman" panose="02020603050405020304" pitchFamily="18" charset="0"/>
              </a:rPr>
              <a:t>coping</a:t>
            </a:r>
            <a:r>
              <a:rPr lang="it-IT" b="0" i="0" dirty="0">
                <a:solidFill>
                  <a:srgbClr val="000000"/>
                </a:solidFill>
                <a:effectLst/>
                <a:latin typeface="Times New Roman" panose="02020603050405020304" pitchFamily="18" charset="0"/>
              </a:rPr>
              <a:t> per affrontare discriminazione e stress, valorizzando le proprie risorse personali. </a:t>
            </a:r>
          </a:p>
          <a:p>
            <a:r>
              <a:rPr lang="it-IT" b="0" i="0" dirty="0">
                <a:solidFill>
                  <a:srgbClr val="000000"/>
                </a:solidFill>
                <a:effectLst/>
                <a:latin typeface="Times New Roman" panose="02020603050405020304" pitchFamily="18" charset="0"/>
              </a:rPr>
              <a:t>terza edizione del PDM (Lingiardi &amp; </a:t>
            </a:r>
            <a:r>
              <a:rPr lang="it-IT" b="0" i="0" dirty="0" err="1">
                <a:solidFill>
                  <a:srgbClr val="000000"/>
                </a:solidFill>
                <a:effectLst/>
                <a:latin typeface="Times New Roman" panose="02020603050405020304" pitchFamily="18" charset="0"/>
              </a:rPr>
              <a:t>McWilliams</a:t>
            </a:r>
            <a:r>
              <a:rPr lang="it-IT" b="0" i="0" dirty="0">
                <a:solidFill>
                  <a:srgbClr val="000000"/>
                </a:solidFill>
                <a:effectLst/>
                <a:latin typeface="Times New Roman" panose="02020603050405020304" pitchFamily="18" charset="0"/>
              </a:rPr>
              <a:t>, 2025). Tale impostazione rispecchia una crescente attenzione al benessere psicologico delle persone LGBTQIA+, spostando il focus dalla “correzione” dell’identità di genere al supporto per affrontare eventuali difficoltà legate al contesto sociale, alla discriminazione e al benessere emotivo. </a:t>
            </a:r>
          </a:p>
          <a:p>
            <a:r>
              <a:rPr lang="it-IT" b="0" i="0" dirty="0">
                <a:solidFill>
                  <a:srgbClr val="000000"/>
                </a:solidFill>
                <a:effectLst/>
                <a:latin typeface="Times New Roman" panose="02020603050405020304" pitchFamily="18" charset="0"/>
              </a:rPr>
              <a:t>la letteratura scientifica evidenzia tassi significativamente più elevati di quadri psicopatologici in adolescenti LGBTQIA+ se confrontati con coetanei eterosessuali e cisgender. </a:t>
            </a:r>
            <a:endParaRPr lang="it-IT" dirty="0"/>
          </a:p>
        </p:txBody>
      </p:sp>
    </p:spTree>
    <p:extLst>
      <p:ext uri="{BB962C8B-B14F-4D97-AF65-F5344CB8AC3E}">
        <p14:creationId xmlns:p14="http://schemas.microsoft.com/office/powerpoint/2010/main" val="1084949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BB8C444-4C01-4ACD-8C2D-5FDE3C50FE58}"/>
              </a:ext>
            </a:extLst>
          </p:cNvPr>
          <p:cNvSpPr>
            <a:spLocks noGrp="1"/>
          </p:cNvSpPr>
          <p:nvPr>
            <p:ph sz="quarter" idx="13"/>
          </p:nvPr>
        </p:nvSpPr>
        <p:spPr>
          <a:xfrm>
            <a:off x="685800" y="562708"/>
            <a:ext cx="10394707" cy="4811877"/>
          </a:xfrm>
        </p:spPr>
        <p:txBody>
          <a:bodyPr>
            <a:normAutofit fontScale="85000" lnSpcReduction="10000"/>
          </a:bodyPr>
          <a:lstStyle/>
          <a:p>
            <a:pPr marL="0" indent="0">
              <a:buNone/>
            </a:pPr>
            <a:r>
              <a:rPr lang="it-IT" sz="3400" b="1" i="0" u="sng" dirty="0">
                <a:solidFill>
                  <a:srgbClr val="000000"/>
                </a:solidFill>
                <a:effectLst/>
                <a:latin typeface="Times New Roman" panose="02020603050405020304" pitchFamily="18" charset="0"/>
              </a:rPr>
              <a:t>orientamento sessuale</a:t>
            </a:r>
            <a:r>
              <a:rPr lang="it-IT" b="0" i="0" dirty="0">
                <a:solidFill>
                  <a:srgbClr val="000000"/>
                </a:solidFill>
                <a:effectLst/>
                <a:latin typeface="Times New Roman" panose="02020603050405020304" pitchFamily="18" charset="0"/>
              </a:rPr>
              <a:t>: dimensione centrale dell’identità individuale e si riferisce al pattern di attrazione emotiva, romantica e/o sessuale che una persona prova nei confronti di uno o più generi. </a:t>
            </a:r>
          </a:p>
          <a:p>
            <a:pPr marL="0" indent="0">
              <a:buNone/>
            </a:pPr>
            <a:endParaRPr lang="it-IT" b="0" i="0" dirty="0">
              <a:solidFill>
                <a:srgbClr val="000000"/>
              </a:solidFill>
              <a:effectLst/>
              <a:latin typeface="Times New Roman" panose="02020603050405020304" pitchFamily="18" charset="0"/>
            </a:endParaRPr>
          </a:p>
          <a:p>
            <a:pPr marL="0" indent="0">
              <a:buNone/>
            </a:pPr>
            <a:r>
              <a:rPr lang="it-IT" b="0" i="0" dirty="0">
                <a:solidFill>
                  <a:srgbClr val="000000"/>
                </a:solidFill>
                <a:effectLst/>
                <a:latin typeface="Times New Roman" panose="02020603050405020304" pitchFamily="18" charset="0"/>
              </a:rPr>
              <a:t>può essere</a:t>
            </a:r>
          </a:p>
          <a:p>
            <a:r>
              <a:rPr lang="it-IT" b="0" i="0" dirty="0">
                <a:solidFill>
                  <a:srgbClr val="000000"/>
                </a:solidFill>
                <a:effectLst/>
                <a:latin typeface="Times New Roman" panose="02020603050405020304" pitchFamily="18" charset="0"/>
              </a:rPr>
              <a:t> </a:t>
            </a:r>
            <a:r>
              <a:rPr lang="it-IT" b="0" i="0" u="sng" dirty="0">
                <a:solidFill>
                  <a:srgbClr val="000000"/>
                </a:solidFill>
                <a:effectLst/>
                <a:latin typeface="Times New Roman" panose="02020603050405020304" pitchFamily="18" charset="0"/>
              </a:rPr>
              <a:t>eterosessuale</a:t>
            </a:r>
            <a:r>
              <a:rPr lang="it-IT" b="0" i="0" dirty="0">
                <a:solidFill>
                  <a:srgbClr val="000000"/>
                </a:solidFill>
                <a:effectLst/>
                <a:latin typeface="Times New Roman" panose="02020603050405020304" pitchFamily="18" charset="0"/>
              </a:rPr>
              <a:t> se rivolto verso persone di genere diverso</a:t>
            </a:r>
            <a:endParaRPr lang="it-IT" dirty="0">
              <a:solidFill>
                <a:srgbClr val="000000"/>
              </a:solidFill>
              <a:latin typeface="Times New Roman" panose="02020603050405020304" pitchFamily="18" charset="0"/>
            </a:endParaRPr>
          </a:p>
          <a:p>
            <a:r>
              <a:rPr lang="it-IT" b="0" i="0" u="sng" dirty="0">
                <a:solidFill>
                  <a:srgbClr val="000000"/>
                </a:solidFill>
                <a:effectLst/>
                <a:latin typeface="Times New Roman" panose="02020603050405020304" pitchFamily="18" charset="0"/>
              </a:rPr>
              <a:t>omosessuale</a:t>
            </a:r>
            <a:r>
              <a:rPr lang="it-IT" b="0" i="0" dirty="0">
                <a:solidFill>
                  <a:srgbClr val="000000"/>
                </a:solidFill>
                <a:effectLst/>
                <a:latin typeface="Times New Roman" panose="02020603050405020304" pitchFamily="18" charset="0"/>
              </a:rPr>
              <a:t> se verso persone dello stesso genere</a:t>
            </a:r>
            <a:endParaRPr lang="it-IT" dirty="0">
              <a:solidFill>
                <a:srgbClr val="000000"/>
              </a:solidFill>
              <a:latin typeface="Times New Roman" panose="02020603050405020304" pitchFamily="18" charset="0"/>
            </a:endParaRPr>
          </a:p>
          <a:p>
            <a:r>
              <a:rPr lang="it-IT" b="0" i="0" u="sng" dirty="0">
                <a:solidFill>
                  <a:srgbClr val="000000"/>
                </a:solidFill>
                <a:effectLst/>
                <a:latin typeface="Times New Roman" panose="02020603050405020304" pitchFamily="18" charset="0"/>
              </a:rPr>
              <a:t>bisessuale</a:t>
            </a:r>
            <a:r>
              <a:rPr lang="it-IT" b="0" i="0" dirty="0">
                <a:solidFill>
                  <a:srgbClr val="000000"/>
                </a:solidFill>
                <a:effectLst/>
                <a:latin typeface="Times New Roman" panose="02020603050405020304" pitchFamily="18" charset="0"/>
              </a:rPr>
              <a:t> se orientato sia verso il genere femminile sia verso quello maschile</a:t>
            </a:r>
          </a:p>
          <a:p>
            <a:r>
              <a:rPr lang="it-IT" b="0" i="0" dirty="0">
                <a:solidFill>
                  <a:srgbClr val="000000"/>
                </a:solidFill>
                <a:effectLst/>
                <a:latin typeface="Times New Roman" panose="02020603050405020304" pitchFamily="18" charset="0"/>
              </a:rPr>
              <a:t> </a:t>
            </a:r>
            <a:r>
              <a:rPr lang="it-IT" b="0" i="0" u="sng" dirty="0">
                <a:solidFill>
                  <a:srgbClr val="000000"/>
                </a:solidFill>
                <a:effectLst/>
                <a:latin typeface="Times New Roman" panose="02020603050405020304" pitchFamily="18" charset="0"/>
              </a:rPr>
              <a:t>pansessuale</a:t>
            </a:r>
            <a:r>
              <a:rPr lang="it-IT" b="0" i="0" dirty="0">
                <a:solidFill>
                  <a:srgbClr val="000000"/>
                </a:solidFill>
                <a:effectLst/>
                <a:latin typeface="Times New Roman" panose="02020603050405020304" pitchFamily="18" charset="0"/>
              </a:rPr>
              <a:t> se verso persone indipendentemente dal loro genere</a:t>
            </a:r>
            <a:endParaRPr lang="it-IT" dirty="0">
              <a:solidFill>
                <a:srgbClr val="000000"/>
              </a:solidFill>
              <a:latin typeface="Times New Roman" panose="02020603050405020304" pitchFamily="18" charset="0"/>
            </a:endParaRPr>
          </a:p>
          <a:p>
            <a:r>
              <a:rPr lang="it-IT" b="0" i="0" u="sng" dirty="0">
                <a:solidFill>
                  <a:srgbClr val="000000"/>
                </a:solidFill>
                <a:effectLst/>
                <a:latin typeface="Times New Roman" panose="02020603050405020304" pitchFamily="18" charset="0"/>
              </a:rPr>
              <a:t>asessuale</a:t>
            </a:r>
            <a:r>
              <a:rPr lang="it-IT" b="0" i="0" dirty="0">
                <a:solidFill>
                  <a:srgbClr val="000000"/>
                </a:solidFill>
                <a:effectLst/>
                <a:latin typeface="Times New Roman" panose="02020603050405020304" pitchFamily="18" charset="0"/>
              </a:rPr>
              <a:t> se caratterizzato da assenza o bassa intensità di attrazione sessuale </a:t>
            </a:r>
          </a:p>
          <a:p>
            <a:endParaRPr lang="it-IT" b="0" i="0" dirty="0">
              <a:solidFill>
                <a:srgbClr val="000000"/>
              </a:solidFill>
              <a:effectLst/>
              <a:latin typeface="Times New Roman" panose="02020603050405020304" pitchFamily="18" charset="0"/>
            </a:endParaRPr>
          </a:p>
          <a:p>
            <a:endParaRPr lang="it-IT" dirty="0"/>
          </a:p>
        </p:txBody>
      </p:sp>
    </p:spTree>
    <p:extLst>
      <p:ext uri="{BB962C8B-B14F-4D97-AF65-F5344CB8AC3E}">
        <p14:creationId xmlns:p14="http://schemas.microsoft.com/office/powerpoint/2010/main" val="678119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81E491AE-7412-4426-A669-C9BA7AEE7A38}"/>
              </a:ext>
            </a:extLst>
          </p:cNvPr>
          <p:cNvSpPr>
            <a:spLocks noGrp="1"/>
          </p:cNvSpPr>
          <p:nvPr>
            <p:ph sz="quarter" idx="13"/>
          </p:nvPr>
        </p:nvSpPr>
        <p:spPr>
          <a:xfrm>
            <a:off x="685800" y="393896"/>
            <a:ext cx="10394707" cy="4980690"/>
          </a:xfrm>
        </p:spPr>
        <p:txBody>
          <a:bodyPr>
            <a:normAutofit fontScale="62500" lnSpcReduction="20000"/>
          </a:bodyPr>
          <a:lstStyle/>
          <a:p>
            <a:pPr marL="0" indent="0" algn="l">
              <a:buNone/>
            </a:pPr>
            <a:r>
              <a:rPr lang="it-IT" sz="5700" b="1" i="0" u="sng" dirty="0">
                <a:solidFill>
                  <a:srgbClr val="000000"/>
                </a:solidFill>
                <a:effectLst/>
                <a:latin typeface="Times New Roman" panose="02020603050405020304" pitchFamily="18" charset="0"/>
              </a:rPr>
              <a:t>identità di genere </a:t>
            </a:r>
          </a:p>
          <a:p>
            <a:pPr marL="0" indent="0" algn="l">
              <a:buNone/>
            </a:pPr>
            <a:r>
              <a:rPr lang="it-IT" b="0" i="0" dirty="0">
                <a:solidFill>
                  <a:srgbClr val="000000"/>
                </a:solidFill>
                <a:effectLst/>
                <a:latin typeface="Times New Roman" panose="02020603050405020304" pitchFamily="18" charset="0"/>
              </a:rPr>
              <a:t>senso interno, persistente e soggettivo di appartenenza alle categorie di femminile, maschile o di un genere alternativo.</a:t>
            </a:r>
          </a:p>
          <a:p>
            <a:pPr marL="0" indent="0" algn="l">
              <a:buNone/>
            </a:pPr>
            <a:endParaRPr lang="it-IT" b="0" i="0" dirty="0">
              <a:solidFill>
                <a:srgbClr val="000000"/>
              </a:solidFill>
              <a:effectLst/>
              <a:latin typeface="Times New Roman" panose="02020603050405020304" pitchFamily="18" charset="0"/>
            </a:endParaRPr>
          </a:p>
          <a:p>
            <a:r>
              <a:rPr lang="it-IT" b="1" i="0" u="sng" dirty="0">
                <a:solidFill>
                  <a:srgbClr val="000000"/>
                </a:solidFill>
                <a:effectLst/>
                <a:latin typeface="Times New Roman" panose="02020603050405020304" pitchFamily="18" charset="0"/>
              </a:rPr>
              <a:t>cisgender</a:t>
            </a:r>
            <a:r>
              <a:rPr lang="it-IT" b="0" i="0" dirty="0">
                <a:solidFill>
                  <a:srgbClr val="000000"/>
                </a:solidFill>
                <a:effectLst/>
                <a:latin typeface="Times New Roman" panose="02020603050405020304" pitchFamily="18" charset="0"/>
              </a:rPr>
              <a:t> si identifica con il genere che le è stato assegnato alla nascita</a:t>
            </a:r>
          </a:p>
          <a:p>
            <a:r>
              <a:rPr lang="it-IT" b="1" u="sng" dirty="0">
                <a:solidFill>
                  <a:srgbClr val="000000"/>
                </a:solidFill>
                <a:latin typeface="Times New Roman" panose="02020603050405020304" pitchFamily="18" charset="0"/>
              </a:rPr>
              <a:t>Transgender</a:t>
            </a:r>
            <a:r>
              <a:rPr lang="it-IT" dirty="0">
                <a:solidFill>
                  <a:srgbClr val="000000"/>
                </a:solidFill>
                <a:latin typeface="Times New Roman" panose="02020603050405020304" pitchFamily="18" charset="0"/>
              </a:rPr>
              <a:t> </a:t>
            </a:r>
            <a:r>
              <a:rPr lang="it-IT" b="0" i="0" dirty="0">
                <a:solidFill>
                  <a:srgbClr val="000000"/>
                </a:solidFill>
                <a:effectLst/>
                <a:latin typeface="Times New Roman" panose="02020603050405020304" pitchFamily="18" charset="0"/>
              </a:rPr>
              <a:t> nel caso in cui non vi sia tale identificazione</a:t>
            </a:r>
          </a:p>
          <a:p>
            <a:r>
              <a:rPr lang="it-IT" b="1" i="0" dirty="0">
                <a:solidFill>
                  <a:srgbClr val="000000"/>
                </a:solidFill>
                <a:effectLst/>
                <a:latin typeface="Times New Roman" panose="02020603050405020304" pitchFamily="18" charset="0"/>
              </a:rPr>
              <a:t> identità di genere binaria</a:t>
            </a:r>
            <a:r>
              <a:rPr lang="it-IT" b="0" i="0" dirty="0">
                <a:solidFill>
                  <a:srgbClr val="000000"/>
                </a:solidFill>
                <a:effectLst/>
                <a:latin typeface="Times New Roman" panose="02020603050405020304" pitchFamily="18" charset="0"/>
              </a:rPr>
              <a:t>, se mantiene l’appartenenza al maschile o al femminile</a:t>
            </a:r>
          </a:p>
          <a:p>
            <a:r>
              <a:rPr lang="it-IT" b="1" i="0" u="sng" dirty="0">
                <a:solidFill>
                  <a:srgbClr val="000000"/>
                </a:solidFill>
                <a:effectLst/>
                <a:latin typeface="Times New Roman" panose="02020603050405020304" pitchFamily="18" charset="0"/>
              </a:rPr>
              <a:t>non-</a:t>
            </a:r>
            <a:r>
              <a:rPr lang="it-IT" b="1" i="0" u="sng" dirty="0" err="1">
                <a:solidFill>
                  <a:srgbClr val="000000"/>
                </a:solidFill>
                <a:effectLst/>
                <a:latin typeface="Times New Roman" panose="02020603050405020304" pitchFamily="18" charset="0"/>
              </a:rPr>
              <a:t>binary</a:t>
            </a:r>
            <a:r>
              <a:rPr lang="it-IT" b="0" i="0" dirty="0">
                <a:solidFill>
                  <a:srgbClr val="000000"/>
                </a:solidFill>
                <a:effectLst/>
                <a:latin typeface="Times New Roman" panose="02020603050405020304" pitchFamily="18" charset="0"/>
              </a:rPr>
              <a:t> qualora non vi sia una completa o esclusiva identificazione nei tradizionali generi maschile e femminile</a:t>
            </a:r>
          </a:p>
          <a:p>
            <a:pPr marL="0" indent="0" algn="l">
              <a:buNone/>
            </a:pPr>
            <a:endParaRPr lang="it-IT" dirty="0">
              <a:solidFill>
                <a:srgbClr val="000000"/>
              </a:solidFill>
              <a:latin typeface="Times New Roman" panose="02020603050405020304" pitchFamily="18" charset="0"/>
            </a:endParaRPr>
          </a:p>
          <a:p>
            <a:pPr marL="0" indent="0" algn="l">
              <a:buNone/>
            </a:pPr>
            <a:r>
              <a:rPr lang="it-IT" b="0" i="0" dirty="0">
                <a:solidFill>
                  <a:srgbClr val="000000"/>
                </a:solidFill>
                <a:effectLst/>
                <a:latin typeface="Times New Roman" panose="02020603050405020304" pitchFamily="18" charset="0"/>
              </a:rPr>
              <a:t> includendo un’ampia varietà di esperienze, identità e modi di esprimere il genere. Sebbene il non binarismo sia spesso considerato parte dell’ampio spettro transgender, le esperienze delle persone non-</a:t>
            </a:r>
            <a:r>
              <a:rPr lang="it-IT" b="0" i="0" dirty="0" err="1">
                <a:solidFill>
                  <a:srgbClr val="000000"/>
                </a:solidFill>
                <a:effectLst/>
                <a:latin typeface="Times New Roman" panose="02020603050405020304" pitchFamily="18" charset="0"/>
              </a:rPr>
              <a:t>binary</a:t>
            </a:r>
            <a:r>
              <a:rPr lang="it-IT" b="0" i="0" dirty="0">
                <a:solidFill>
                  <a:srgbClr val="000000"/>
                </a:solidFill>
                <a:effectLst/>
                <a:latin typeface="Times New Roman" panose="02020603050405020304" pitchFamily="18" charset="0"/>
              </a:rPr>
              <a:t> possono differire da quelle delle persone transgender che si identificano con un genere binario. L’identità di genere, infatti, è un costrutto che non dipende dal sesso biologico, dimensione che comprende un insieme di elementi di carattere genetico, anatomico, neuroendocrino e fisiologico; è, inoltre, una dimensione indipendente da quella dell’orientamento sessuale (per approfondimenti, Bochicchio e Scandurra, 2024; Lingiardi et al., 2024b).</a:t>
            </a:r>
          </a:p>
          <a:p>
            <a:endParaRPr lang="it-IT" dirty="0"/>
          </a:p>
        </p:txBody>
      </p:sp>
    </p:spTree>
    <p:extLst>
      <p:ext uri="{BB962C8B-B14F-4D97-AF65-F5344CB8AC3E}">
        <p14:creationId xmlns:p14="http://schemas.microsoft.com/office/powerpoint/2010/main" val="1376122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E6D56B9D-E58C-453F-BDDF-DD8BAFD1E389}"/>
              </a:ext>
            </a:extLst>
          </p:cNvPr>
          <p:cNvSpPr>
            <a:spLocks noGrp="1"/>
          </p:cNvSpPr>
          <p:nvPr>
            <p:ph sz="quarter" idx="13"/>
          </p:nvPr>
        </p:nvSpPr>
        <p:spPr>
          <a:xfrm>
            <a:off x="685800" y="239152"/>
            <a:ext cx="10394707" cy="5135434"/>
          </a:xfrm>
        </p:spPr>
        <p:txBody>
          <a:bodyPr>
            <a:normAutofit fontScale="77500" lnSpcReduction="20000"/>
          </a:bodyPr>
          <a:lstStyle/>
          <a:p>
            <a:pPr marL="0" indent="0">
              <a:buNone/>
            </a:pPr>
            <a:r>
              <a:rPr lang="it-IT" sz="4700" b="1" i="0" u="sng" dirty="0">
                <a:solidFill>
                  <a:srgbClr val="000000"/>
                </a:solidFill>
                <a:effectLst/>
                <a:latin typeface="Times New Roman" panose="02020603050405020304" pitchFamily="18" charset="0"/>
              </a:rPr>
              <a:t>espressione e ruolo di genere</a:t>
            </a:r>
          </a:p>
          <a:p>
            <a:pPr marL="0" indent="0">
              <a:buNone/>
            </a:pPr>
            <a:endParaRPr lang="it-IT" sz="4700" b="1" i="0" u="sng" dirty="0">
              <a:solidFill>
                <a:srgbClr val="000000"/>
              </a:solidFill>
              <a:effectLst/>
              <a:latin typeface="Times New Roman" panose="02020603050405020304" pitchFamily="18" charset="0"/>
            </a:endParaRPr>
          </a:p>
          <a:p>
            <a:pPr marL="0" indent="0">
              <a:buNone/>
            </a:pPr>
            <a:r>
              <a:rPr lang="it-IT" b="1" i="0" u="sng" dirty="0">
                <a:solidFill>
                  <a:srgbClr val="000000"/>
                </a:solidFill>
                <a:effectLst/>
                <a:latin typeface="Times New Roman" panose="02020603050405020304" pitchFamily="18" charset="0"/>
              </a:rPr>
              <a:t>l’espressione di genere </a:t>
            </a:r>
            <a:r>
              <a:rPr lang="it-IT" b="0" i="0" dirty="0">
                <a:solidFill>
                  <a:srgbClr val="000000"/>
                </a:solidFill>
                <a:effectLst/>
                <a:latin typeface="Times New Roman" panose="02020603050405020304" pitchFamily="18" charset="0"/>
              </a:rPr>
              <a:t>riflette la rappresentazione esteriore di caratteristiche e comportamenti tipicamente associati alle dimensioni della mascolinità e della femminilità e si manifesta attraverso elementi visibili come l’abbigliamento, l’acconciatura, la prossemica e le modalità attraverso cui l’individuo si relaziona alle altre persone, al gruppo e alla società nel suo insieme.</a:t>
            </a:r>
          </a:p>
          <a:p>
            <a:pPr marL="0" indent="0">
              <a:buNone/>
            </a:pPr>
            <a:r>
              <a:rPr lang="it-IT" b="0" i="0" dirty="0">
                <a:solidFill>
                  <a:srgbClr val="000000"/>
                </a:solidFill>
                <a:effectLst/>
                <a:latin typeface="Times New Roman" panose="02020603050405020304" pitchFamily="18" charset="0"/>
              </a:rPr>
              <a:t>Il concetto di </a:t>
            </a:r>
            <a:r>
              <a:rPr lang="it-IT" b="1" i="0" u="sng" dirty="0">
                <a:solidFill>
                  <a:srgbClr val="000000"/>
                </a:solidFill>
                <a:effectLst/>
                <a:latin typeface="Times New Roman" panose="02020603050405020304" pitchFamily="18" charset="0"/>
              </a:rPr>
              <a:t>ruolo di genere </a:t>
            </a:r>
            <a:r>
              <a:rPr lang="it-IT" b="0" i="0" dirty="0">
                <a:solidFill>
                  <a:srgbClr val="000000"/>
                </a:solidFill>
                <a:effectLst/>
                <a:latin typeface="Times New Roman" panose="02020603050405020304" pitchFamily="18" charset="0"/>
              </a:rPr>
              <a:t>si riferisce, invece, all’insieme di norme, aspettative e comportamenti socio-relazionali culturalmente costruiti che un contesto associa a un determinato genere; questo include atteggiamenti, modi di esprimersi, professioni e responsabilità considerate tipiche o appropriate per uomini e donne in un dato contesto storico e sociale, spesso attraverso un processo di adeguamento normativo ai ruoli di genere che inizia sin dalla primissima infanzia sotto forma di una pressione di genere (gender pressure), che spinge a tipizzare, dal punto di vista dell’identità di genere, le attività ludiche, i gusti, i comportamenti, le sensibilità, le condotte e le aspettative di bambini e bambine, proseguendo poi nel corso dell’adolescenza.</a:t>
            </a:r>
          </a:p>
          <a:p>
            <a:endParaRPr lang="it-IT" dirty="0"/>
          </a:p>
        </p:txBody>
      </p:sp>
    </p:spTree>
    <p:extLst>
      <p:ext uri="{BB962C8B-B14F-4D97-AF65-F5344CB8AC3E}">
        <p14:creationId xmlns:p14="http://schemas.microsoft.com/office/powerpoint/2010/main" val="1082505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006D291-1F6F-4D73-99B7-C464A77644F9}"/>
              </a:ext>
            </a:extLst>
          </p:cNvPr>
          <p:cNvSpPr>
            <a:spLocks noGrp="1"/>
          </p:cNvSpPr>
          <p:nvPr>
            <p:ph type="title"/>
          </p:nvPr>
        </p:nvSpPr>
        <p:spPr/>
        <p:txBody>
          <a:bodyPr/>
          <a:lstStyle/>
          <a:p>
            <a:r>
              <a:rPr lang="it-IT" dirty="0"/>
              <a:t>Accogliere un pz adolescente</a:t>
            </a:r>
          </a:p>
        </p:txBody>
      </p:sp>
      <p:sp>
        <p:nvSpPr>
          <p:cNvPr id="3" name="Segnaposto contenuto 2">
            <a:extLst>
              <a:ext uri="{FF2B5EF4-FFF2-40B4-BE49-F238E27FC236}">
                <a16:creationId xmlns:a16="http://schemas.microsoft.com/office/drawing/2014/main" id="{84AD8815-C008-4BBC-9A06-4C8AC0A9D643}"/>
              </a:ext>
            </a:extLst>
          </p:cNvPr>
          <p:cNvSpPr>
            <a:spLocks noGrp="1"/>
          </p:cNvSpPr>
          <p:nvPr>
            <p:ph sz="quarter" idx="13"/>
          </p:nvPr>
        </p:nvSpPr>
        <p:spPr>
          <a:xfrm>
            <a:off x="516987" y="1430350"/>
            <a:ext cx="10394707" cy="3311189"/>
          </a:xfrm>
        </p:spPr>
        <p:txBody>
          <a:bodyPr/>
          <a:lstStyle/>
          <a:p>
            <a:r>
              <a:rPr lang="it-IT" dirty="0"/>
              <a:t>Non si posso leggere gli adolescenti con le vecchie griglie</a:t>
            </a:r>
          </a:p>
          <a:p>
            <a:r>
              <a:rPr lang="it-IT" dirty="0"/>
              <a:t>Setting flessibili</a:t>
            </a:r>
          </a:p>
          <a:p>
            <a:r>
              <a:rPr lang="it-IT" dirty="0"/>
              <a:t>Inclusione della famiglia</a:t>
            </a:r>
          </a:p>
          <a:p>
            <a:r>
              <a:rPr lang="it-IT" dirty="0"/>
              <a:t>Inclusione dei sistemi altri come la scuola, le agenzie sportive, il tribunale</a:t>
            </a:r>
          </a:p>
        </p:txBody>
      </p:sp>
    </p:spTree>
    <p:extLst>
      <p:ext uri="{BB962C8B-B14F-4D97-AF65-F5344CB8AC3E}">
        <p14:creationId xmlns:p14="http://schemas.microsoft.com/office/powerpoint/2010/main" val="718057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496BB2-4D86-4319-8E87-0EBB76736109}"/>
              </a:ext>
            </a:extLst>
          </p:cNvPr>
          <p:cNvSpPr>
            <a:spLocks noGrp="1"/>
          </p:cNvSpPr>
          <p:nvPr>
            <p:ph type="title"/>
          </p:nvPr>
        </p:nvSpPr>
        <p:spPr>
          <a:xfrm>
            <a:off x="376312" y="218908"/>
            <a:ext cx="10396882" cy="1151965"/>
          </a:xfrm>
        </p:spPr>
        <p:txBody>
          <a:bodyPr/>
          <a:lstStyle/>
          <a:p>
            <a:r>
              <a:rPr lang="it-IT" dirty="0"/>
              <a:t>sintomi</a:t>
            </a:r>
          </a:p>
        </p:txBody>
      </p:sp>
      <p:sp>
        <p:nvSpPr>
          <p:cNvPr id="3" name="Segnaposto contenuto 2">
            <a:extLst>
              <a:ext uri="{FF2B5EF4-FFF2-40B4-BE49-F238E27FC236}">
                <a16:creationId xmlns:a16="http://schemas.microsoft.com/office/drawing/2014/main" id="{A2BCC1BE-A697-44DD-9BAA-BC83B65957EA}"/>
              </a:ext>
            </a:extLst>
          </p:cNvPr>
          <p:cNvSpPr>
            <a:spLocks noGrp="1"/>
          </p:cNvSpPr>
          <p:nvPr>
            <p:ph sz="quarter" idx="13"/>
          </p:nvPr>
        </p:nvSpPr>
        <p:spPr>
          <a:xfrm>
            <a:off x="685801" y="1505244"/>
            <a:ext cx="10394707" cy="3981884"/>
          </a:xfrm>
        </p:spPr>
        <p:txBody>
          <a:bodyPr>
            <a:normAutofit/>
          </a:bodyPr>
          <a:lstStyle/>
          <a:p>
            <a:r>
              <a:rPr lang="it-IT" b="0" i="0" dirty="0">
                <a:solidFill>
                  <a:srgbClr val="000000"/>
                </a:solidFill>
                <a:effectLst/>
                <a:latin typeface="Times New Roman" panose="02020603050405020304" pitchFamily="18" charset="0"/>
              </a:rPr>
              <a:t>il sintomo in adolescenza, in qualunque modo si esprima, ha molteplici funzioni: segnala un disagio, comunica il dolore, la sofferenza individuale; rappresenta la personalissima possibilità di autosomministrarsi una prima forma di cura per mitigare un dolore mentale insopportabile. Ma il sintomo è anche una possibilità.</a:t>
            </a:r>
          </a:p>
          <a:p>
            <a:pPr marL="0" indent="0">
              <a:buNone/>
            </a:pPr>
            <a:endParaRPr lang="it-IT" dirty="0"/>
          </a:p>
          <a:p>
            <a:r>
              <a:rPr lang="it-IT" dirty="0"/>
              <a:t>In evoluzione</a:t>
            </a:r>
          </a:p>
          <a:p>
            <a:r>
              <a:rPr lang="it-IT" dirty="0"/>
              <a:t>Significati diversi in fasi diverse</a:t>
            </a:r>
          </a:p>
          <a:p>
            <a:r>
              <a:rPr lang="it-IT" dirty="0"/>
              <a:t>Alla base di blocchi di alcuni processi</a:t>
            </a:r>
          </a:p>
          <a:p>
            <a:endParaRPr lang="it-IT" dirty="0"/>
          </a:p>
        </p:txBody>
      </p:sp>
    </p:spTree>
    <p:extLst>
      <p:ext uri="{BB962C8B-B14F-4D97-AF65-F5344CB8AC3E}">
        <p14:creationId xmlns:p14="http://schemas.microsoft.com/office/powerpoint/2010/main" val="508908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3A0A37-E638-46DD-AAA5-C7D185223A2F}"/>
              </a:ext>
            </a:extLst>
          </p:cNvPr>
          <p:cNvSpPr>
            <a:spLocks noGrp="1"/>
          </p:cNvSpPr>
          <p:nvPr>
            <p:ph type="title"/>
          </p:nvPr>
        </p:nvSpPr>
        <p:spPr>
          <a:xfrm>
            <a:off x="123094" y="0"/>
            <a:ext cx="10396882" cy="1151965"/>
          </a:xfrm>
        </p:spPr>
        <p:txBody>
          <a:bodyPr>
            <a:normAutofit fontScale="90000"/>
          </a:bodyPr>
          <a:lstStyle/>
          <a:p>
            <a:r>
              <a:rPr lang="it-IT" dirty="0"/>
              <a:t>‘Erranza del sintomo’ </a:t>
            </a:r>
            <a:r>
              <a:rPr lang="it-IT" sz="3600" dirty="0"/>
              <a:t>(di cesare, </a:t>
            </a:r>
            <a:r>
              <a:rPr lang="it-IT" sz="3600" dirty="0" err="1"/>
              <a:t>panaccione</a:t>
            </a:r>
            <a:r>
              <a:rPr lang="it-IT" sz="3600" dirty="0"/>
              <a:t>)</a:t>
            </a:r>
          </a:p>
        </p:txBody>
      </p:sp>
      <p:sp>
        <p:nvSpPr>
          <p:cNvPr id="3" name="Segnaposto contenuto 2">
            <a:extLst>
              <a:ext uri="{FF2B5EF4-FFF2-40B4-BE49-F238E27FC236}">
                <a16:creationId xmlns:a16="http://schemas.microsoft.com/office/drawing/2014/main" id="{01E9E87F-D1A1-4332-81F8-9D946CC52C43}"/>
              </a:ext>
            </a:extLst>
          </p:cNvPr>
          <p:cNvSpPr>
            <a:spLocks noGrp="1"/>
          </p:cNvSpPr>
          <p:nvPr>
            <p:ph sz="quarter" idx="13"/>
          </p:nvPr>
        </p:nvSpPr>
        <p:spPr>
          <a:xfrm>
            <a:off x="516988" y="998805"/>
            <a:ext cx="10394707" cy="4614203"/>
          </a:xfrm>
        </p:spPr>
        <p:txBody>
          <a:bodyPr>
            <a:normAutofit fontScale="70000" lnSpcReduction="20000"/>
          </a:bodyPr>
          <a:lstStyle/>
          <a:p>
            <a:r>
              <a:rPr lang="it-IT" sz="1800" dirty="0">
                <a:effectLst/>
                <a:latin typeface="Times New Roman" panose="02020603050405020304" pitchFamily="18" charset="0"/>
                <a:ea typeface="Calibri" panose="020F0502020204030204" pitchFamily="34" charset="0"/>
              </a:rPr>
              <a:t>una sintomatologia cangiante, capace di spostarsi in tempi brevi dalla restrizione alimentare all’autolesionismo apparentemente su base impulsiva e di </a:t>
            </a:r>
            <a:r>
              <a:rPr lang="it-IT" sz="1800" dirty="0" err="1">
                <a:effectLst/>
                <a:latin typeface="Times New Roman" panose="02020603050405020304" pitchFamily="18" charset="0"/>
                <a:ea typeface="Calibri" panose="020F0502020204030204" pitchFamily="34" charset="0"/>
              </a:rPr>
              <a:t>disregolazione</a:t>
            </a:r>
            <a:r>
              <a:rPr lang="it-IT" sz="1800" dirty="0">
                <a:effectLst/>
                <a:latin typeface="Times New Roman" panose="02020603050405020304" pitchFamily="18" charset="0"/>
                <a:ea typeface="Calibri" panose="020F0502020204030204" pitchFamily="34" charset="0"/>
              </a:rPr>
              <a:t> emotiva, all’ideazione suicidaria. Un’oscillazione continua con movimenti in tutte le direzioni come a voler dimostrare la vacuità e la non validità dei nostri sistemi diagnostici, incapaci di circoscrivere in un unico codice diagnostico la proteiforme sintomatologia. </a:t>
            </a:r>
            <a:endParaRPr lang="it-IT" sz="1800" dirty="0">
              <a:latin typeface="Times New Roman" panose="02020603050405020304" pitchFamily="18" charset="0"/>
              <a:ea typeface="Calibri" panose="020F0502020204030204" pitchFamily="34" charset="0"/>
            </a:endParaRPr>
          </a:p>
          <a:p>
            <a:r>
              <a:rPr lang="it-IT" sz="1800" dirty="0">
                <a:effectLst/>
                <a:latin typeface="Times New Roman" panose="02020603050405020304" pitchFamily="18" charset="0"/>
                <a:ea typeface="Calibri" panose="020F0502020204030204" pitchFamily="34" charset="0"/>
              </a:rPr>
              <a:t>più che di una co-occorrenza di configurazioni diagnostiche, come nella “comorbidità orizzontale” o di una traiettoria evolutiva che, nel suo percorso, si presta a differenti diagnosi, come nella “comorbidità longitudinale”, in questi casi è proprio il sintomo che sembra aver perso quel suo potere di organizzatore psichico, sia pure sul versante della psicopatologia. Il sintomo, infatti, soprattutto in adolescenza, ha sempre avuto almeno una duplice funzione: da un lato rappresenta il messaggio, la richiesta d’aiuto e, dall’altro, costituisce il primo tentativo, sia pure patologico, di autocura (</a:t>
            </a:r>
            <a:r>
              <a:rPr lang="it-IT" sz="1800" dirty="0" err="1">
                <a:effectLst/>
                <a:latin typeface="Times New Roman" panose="02020603050405020304" pitchFamily="18" charset="0"/>
                <a:ea typeface="Calibri" panose="020F0502020204030204" pitchFamily="34" charset="0"/>
              </a:rPr>
              <a:t>Lancini</a:t>
            </a:r>
            <a:r>
              <a:rPr lang="it-IT" sz="1800" dirty="0">
                <a:effectLst/>
                <a:latin typeface="Times New Roman" panose="02020603050405020304" pitchFamily="18" charset="0"/>
                <a:ea typeface="Calibri" panose="020F0502020204030204" pitchFamily="34" charset="0"/>
              </a:rPr>
              <a:t>, 2020). Il sintomo, cioè, si manifesta come una rappresentazione capace di dar forma e organizzazione al disagio sottostante permettendo, almeno parzialmente il contenimento dell’angoscia. </a:t>
            </a:r>
          </a:p>
          <a:p>
            <a:r>
              <a:rPr lang="it-IT" sz="1800" dirty="0">
                <a:effectLst/>
                <a:latin typeface="Times New Roman" panose="02020603050405020304" pitchFamily="18" charset="0"/>
                <a:ea typeface="Calibri" panose="020F0502020204030204" pitchFamily="34" charset="0"/>
              </a:rPr>
              <a:t>È proprio questa funzione organizzatrice che sembra non funzionare più come se l’erranza, ovvero il continuo transitare del sintomo in modalità espressive differenti, tradisse il bisogno di identificarsi, sia pure sul versante patologico, e il contemporaneo fallimento di questo tentativo. Un po’ come se anche a livello sintomatico si procedesse per tentativi di identificazione attraverso processi imitativi che, proprio per il loro essere delle semplici “prove”, falliscono nello strutturare un’identità. </a:t>
            </a:r>
          </a:p>
          <a:p>
            <a:r>
              <a:rPr lang="it-IT" sz="1800" dirty="0">
                <a:effectLst/>
                <a:latin typeface="Times New Roman" panose="02020603050405020304" pitchFamily="18" charset="0"/>
                <a:ea typeface="Calibri" panose="020F0502020204030204" pitchFamily="34" charset="0"/>
              </a:rPr>
              <a:t>La sensazione è quella di trovarsi di fronte a qualcosa che ha la consistenza della nebbia o del fumo, qualcosa difficile da raggiungere o da afferrare e il vissuto </a:t>
            </a:r>
            <a:r>
              <a:rPr lang="it-IT" sz="1800" dirty="0" err="1">
                <a:effectLst/>
                <a:latin typeface="Times New Roman" panose="02020603050405020304" pitchFamily="18" charset="0"/>
                <a:ea typeface="Calibri" panose="020F0502020204030204" pitchFamily="34" charset="0"/>
              </a:rPr>
              <a:t>controtransferale</a:t>
            </a:r>
            <a:endParaRPr lang="it-IT" dirty="0"/>
          </a:p>
        </p:txBody>
      </p:sp>
    </p:spTree>
    <p:extLst>
      <p:ext uri="{BB962C8B-B14F-4D97-AF65-F5344CB8AC3E}">
        <p14:creationId xmlns:p14="http://schemas.microsoft.com/office/powerpoint/2010/main" val="849194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FF56E1-2FB3-4399-8620-10FDE0D877E5}"/>
              </a:ext>
            </a:extLst>
          </p:cNvPr>
          <p:cNvSpPr>
            <a:spLocks noGrp="1"/>
          </p:cNvSpPr>
          <p:nvPr>
            <p:ph type="title"/>
          </p:nvPr>
        </p:nvSpPr>
        <p:spPr>
          <a:xfrm>
            <a:off x="109026" y="207499"/>
            <a:ext cx="10396882" cy="1151965"/>
          </a:xfrm>
        </p:spPr>
        <p:txBody>
          <a:bodyPr/>
          <a:lstStyle/>
          <a:p>
            <a:r>
              <a:rPr lang="it-IT" dirty="0"/>
              <a:t>Diagnosi in adolescenza</a:t>
            </a:r>
          </a:p>
        </p:txBody>
      </p:sp>
      <p:sp>
        <p:nvSpPr>
          <p:cNvPr id="3" name="Segnaposto contenuto 2">
            <a:extLst>
              <a:ext uri="{FF2B5EF4-FFF2-40B4-BE49-F238E27FC236}">
                <a16:creationId xmlns:a16="http://schemas.microsoft.com/office/drawing/2014/main" id="{D071BC36-A8D5-4EB9-807B-27B6AEE16C6B}"/>
              </a:ext>
            </a:extLst>
          </p:cNvPr>
          <p:cNvSpPr>
            <a:spLocks noGrp="1"/>
          </p:cNvSpPr>
          <p:nvPr>
            <p:ph sz="quarter" idx="13"/>
          </p:nvPr>
        </p:nvSpPr>
        <p:spPr>
          <a:xfrm>
            <a:off x="450166" y="1359464"/>
            <a:ext cx="10630341" cy="4015121"/>
          </a:xfrm>
        </p:spPr>
        <p:txBody>
          <a:bodyPr>
            <a:normAutofit fontScale="85000" lnSpcReduction="10000"/>
          </a:bodyPr>
          <a:lstStyle/>
          <a:p>
            <a:r>
              <a:rPr lang="it-IT" dirty="0" err="1"/>
              <a:t>Maturita’</a:t>
            </a:r>
            <a:r>
              <a:rPr lang="it-IT" dirty="0"/>
              <a:t> come cammino che </a:t>
            </a:r>
            <a:r>
              <a:rPr lang="it-IT" dirty="0" err="1"/>
              <a:t>puo’</a:t>
            </a:r>
            <a:r>
              <a:rPr lang="it-IT" dirty="0"/>
              <a:t> essere ripreso se si </a:t>
            </a:r>
            <a:r>
              <a:rPr lang="it-IT" dirty="0" err="1"/>
              <a:t>e’</a:t>
            </a:r>
            <a:r>
              <a:rPr lang="it-IT" dirty="0"/>
              <a:t> interrotto e analista come oggetto nuovo per nuove identificazioni (</a:t>
            </a:r>
            <a:r>
              <a:rPr lang="it-IT" dirty="0" err="1"/>
              <a:t>nicolo’</a:t>
            </a:r>
            <a:r>
              <a:rPr lang="it-IT" dirty="0"/>
              <a:t> 1992)</a:t>
            </a:r>
          </a:p>
          <a:p>
            <a:r>
              <a:rPr lang="it-IT" dirty="0"/>
              <a:t>Rimettere in discussione il passato per rifondare una nuova </a:t>
            </a:r>
            <a:r>
              <a:rPr lang="it-IT" dirty="0" err="1"/>
              <a:t>identita’</a:t>
            </a:r>
            <a:endParaRPr lang="it-IT" dirty="0"/>
          </a:p>
          <a:p>
            <a:r>
              <a:rPr lang="it-IT" dirty="0"/>
              <a:t>Legamenti, slegamenti e rilegamenti (green 2002)</a:t>
            </a:r>
          </a:p>
          <a:p>
            <a:r>
              <a:rPr lang="it-IT" dirty="0"/>
              <a:t>La valutazione deve tener conto dei traumi ma soprattutto delle risorse del pz e della coppia </a:t>
            </a:r>
            <a:r>
              <a:rPr lang="it-IT" dirty="0" err="1"/>
              <a:t>anlitica</a:t>
            </a:r>
            <a:r>
              <a:rPr lang="it-IT" dirty="0"/>
              <a:t>, dell’ambiente familiare e della rete sociale</a:t>
            </a:r>
          </a:p>
          <a:p>
            <a:r>
              <a:rPr lang="it-IT" dirty="0"/>
              <a:t>Mai concentrarsi solo sul mondo interno dell’adolescente evitando di valutare i suoi legami significativi</a:t>
            </a:r>
          </a:p>
          <a:p>
            <a:endParaRPr lang="it-IT" dirty="0"/>
          </a:p>
          <a:p>
            <a:pPr marL="0" indent="0">
              <a:buNone/>
            </a:pPr>
            <a:endParaRPr lang="it-IT" dirty="0"/>
          </a:p>
          <a:p>
            <a:pPr marL="0" indent="0">
              <a:buNone/>
            </a:pPr>
            <a:r>
              <a:rPr lang="it-IT" dirty="0"/>
              <a:t>La follia non </a:t>
            </a:r>
            <a:r>
              <a:rPr lang="it-IT" dirty="0" err="1"/>
              <a:t>e’</a:t>
            </a:r>
            <a:r>
              <a:rPr lang="it-IT" dirty="0"/>
              <a:t> necessariamente un crollo, </a:t>
            </a:r>
            <a:r>
              <a:rPr lang="it-IT" dirty="0" err="1"/>
              <a:t>puo’</a:t>
            </a:r>
            <a:r>
              <a:rPr lang="it-IT" dirty="0"/>
              <a:t> essere anche un’apertura</a:t>
            </a:r>
          </a:p>
        </p:txBody>
      </p:sp>
    </p:spTree>
    <p:extLst>
      <p:ext uri="{BB962C8B-B14F-4D97-AF65-F5344CB8AC3E}">
        <p14:creationId xmlns:p14="http://schemas.microsoft.com/office/powerpoint/2010/main" val="25489668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5EC1D5-5FC7-493F-8D61-AA78FA747313}"/>
              </a:ext>
            </a:extLst>
          </p:cNvPr>
          <p:cNvSpPr>
            <a:spLocks noGrp="1"/>
          </p:cNvSpPr>
          <p:nvPr>
            <p:ph type="title"/>
          </p:nvPr>
        </p:nvSpPr>
        <p:spPr>
          <a:xfrm>
            <a:off x="207499" y="100061"/>
            <a:ext cx="10396882" cy="1151965"/>
          </a:xfrm>
        </p:spPr>
        <p:txBody>
          <a:bodyPr/>
          <a:lstStyle/>
          <a:p>
            <a:r>
              <a:rPr lang="it-IT" dirty="0"/>
              <a:t>famiglia</a:t>
            </a:r>
          </a:p>
        </p:txBody>
      </p:sp>
      <p:sp>
        <p:nvSpPr>
          <p:cNvPr id="3" name="Segnaposto contenuto 2">
            <a:extLst>
              <a:ext uri="{FF2B5EF4-FFF2-40B4-BE49-F238E27FC236}">
                <a16:creationId xmlns:a16="http://schemas.microsoft.com/office/drawing/2014/main" id="{C0A7202C-50BA-4D67-9E86-E96905E5CAAD}"/>
              </a:ext>
            </a:extLst>
          </p:cNvPr>
          <p:cNvSpPr>
            <a:spLocks noGrp="1"/>
          </p:cNvSpPr>
          <p:nvPr>
            <p:ph sz="quarter" idx="13"/>
          </p:nvPr>
        </p:nvSpPr>
        <p:spPr>
          <a:xfrm>
            <a:off x="545123" y="1170771"/>
            <a:ext cx="10394707" cy="4516457"/>
          </a:xfrm>
        </p:spPr>
        <p:txBody>
          <a:bodyPr>
            <a:normAutofit/>
          </a:bodyPr>
          <a:lstStyle/>
          <a:p>
            <a:r>
              <a:rPr lang="it-IT" sz="1800" dirty="0">
                <a:effectLst/>
                <a:latin typeface="Times New Roman" panose="02020603050405020304" pitchFamily="18" charset="0"/>
                <a:ea typeface="Yu Mincho" panose="02020400000000000000" pitchFamily="18" charset="-128"/>
              </a:rPr>
              <a:t>La famiglia si presenta come un’istituzione con grandi capacità di resistenza, adattamento, organizzazione e costituisce un sistema interpersonale che è diverso dalla somma dei suoi membri e in cui l’operato di ciascuno incide sugli altri. Essa a sua volta si compone di vari sottosistemi, coppia genitoriale, fratelli, genitore-figlio, la cui interazione assume significati diversi in rapporto al contesto e alle circostanze di un dato momento</a:t>
            </a:r>
          </a:p>
          <a:p>
            <a:pPr marL="0" indent="0">
              <a:buNone/>
            </a:pPr>
            <a:endParaRPr lang="it-IT" sz="1800" dirty="0">
              <a:effectLst/>
              <a:latin typeface="Times New Roman" panose="02020603050405020304" pitchFamily="18" charset="0"/>
              <a:ea typeface="Yu Mincho" panose="02020400000000000000" pitchFamily="18" charset="-128"/>
            </a:endParaRPr>
          </a:p>
          <a:p>
            <a:r>
              <a:rPr lang="it-IT" sz="1800" dirty="0" err="1">
                <a:latin typeface="Times New Roman" panose="02020603050405020304" pitchFamily="18" charset="0"/>
                <a:ea typeface="Yu Mincho" panose="02020400000000000000" pitchFamily="18" charset="-128"/>
              </a:rPr>
              <a:t>Autorita</a:t>
            </a:r>
            <a:r>
              <a:rPr lang="it-IT" sz="1800" dirty="0">
                <a:latin typeface="Times New Roman" panose="02020603050405020304" pitchFamily="18" charset="0"/>
                <a:ea typeface="Yu Mincho" panose="02020400000000000000" pitchFamily="18" charset="-128"/>
              </a:rPr>
              <a:t>’----autorevolezza----limiti</a:t>
            </a:r>
          </a:p>
          <a:p>
            <a:pPr marL="0" indent="0">
              <a:buNone/>
            </a:pPr>
            <a:endParaRPr lang="it-IT" sz="1800" dirty="0">
              <a:latin typeface="Times New Roman" panose="02020603050405020304" pitchFamily="18" charset="0"/>
              <a:ea typeface="Yu Mincho" panose="02020400000000000000" pitchFamily="18" charset="-128"/>
            </a:endParaRPr>
          </a:p>
        </p:txBody>
      </p:sp>
    </p:spTree>
    <p:extLst>
      <p:ext uri="{BB962C8B-B14F-4D97-AF65-F5344CB8AC3E}">
        <p14:creationId xmlns:p14="http://schemas.microsoft.com/office/powerpoint/2010/main" val="1566473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63009A-11C3-49F6-8510-45DE40E846B0}"/>
              </a:ext>
            </a:extLst>
          </p:cNvPr>
          <p:cNvSpPr>
            <a:spLocks noGrp="1"/>
          </p:cNvSpPr>
          <p:nvPr>
            <p:ph type="title"/>
          </p:nvPr>
        </p:nvSpPr>
        <p:spPr>
          <a:xfrm>
            <a:off x="221567" y="179363"/>
            <a:ext cx="10396882" cy="1151965"/>
          </a:xfrm>
        </p:spPr>
        <p:txBody>
          <a:bodyPr/>
          <a:lstStyle/>
          <a:p>
            <a:r>
              <a:rPr lang="it-IT" dirty="0"/>
              <a:t>famiglia</a:t>
            </a:r>
          </a:p>
        </p:txBody>
      </p:sp>
      <p:sp>
        <p:nvSpPr>
          <p:cNvPr id="3" name="Segnaposto contenuto 2">
            <a:extLst>
              <a:ext uri="{FF2B5EF4-FFF2-40B4-BE49-F238E27FC236}">
                <a16:creationId xmlns:a16="http://schemas.microsoft.com/office/drawing/2014/main" id="{8D257527-C923-4EB2-8514-71E6AB568A6E}"/>
              </a:ext>
            </a:extLst>
          </p:cNvPr>
          <p:cNvSpPr>
            <a:spLocks noGrp="1"/>
          </p:cNvSpPr>
          <p:nvPr>
            <p:ph sz="quarter" idx="13"/>
          </p:nvPr>
        </p:nvSpPr>
        <p:spPr/>
        <p:txBody>
          <a:bodyPr>
            <a:normAutofit fontScale="92500" lnSpcReduction="10000"/>
          </a:bodyPr>
          <a:lstStyle/>
          <a:p>
            <a:pPr marL="0" indent="0">
              <a:buNone/>
            </a:pPr>
            <a:r>
              <a:rPr lang="it-IT" sz="2000" dirty="0">
                <a:effectLst/>
                <a:latin typeface="Times New Roman" panose="02020603050405020304" pitchFamily="18" charset="0"/>
                <a:ea typeface="Yu Mincho" panose="02020400000000000000" pitchFamily="18" charset="-128"/>
                <a:cs typeface="Times New Roman" panose="02020603050405020304" pitchFamily="18" charset="0"/>
              </a:rPr>
              <a:t>L’esperienza di poter confliggere all’interno di un sistema familiare relativamente stabile, permette di poter oscillare tra il bisogno di libertà e quello di riconoscimento (Nicolò, 2005), tra il desiderio di svincolo e quello di appartenenza, dando avvio a quel lungo processo di mediazione e rimaneggiamento di valori, credenze, regole e pensieri che costituiranno la base delle trasformazioni future. La possibilità di potersi confrontare ma anche di potersi scontrare con l’altro, con l’adulto, che rappresenta l’istituzione e che garantisce la continuità, permette ai figli di sperimentare nuove regole, nuove strade, pur sentendo di appartenere ad un sistema-famiglia affidabile e contenitivo</a:t>
            </a:r>
            <a:endParaRPr lang="it-IT" sz="2000" dirty="0">
              <a:effectLst/>
              <a:latin typeface="Calibri" panose="020F0502020204030204" pitchFamily="34" charset="0"/>
              <a:ea typeface="Yu Mincho" panose="02020400000000000000" pitchFamily="18" charset="-128"/>
              <a:cs typeface="Times New Roman" panose="02020603050405020304" pitchFamily="18" charset="0"/>
            </a:endParaRPr>
          </a:p>
          <a:p>
            <a:endParaRPr lang="it-IT" dirty="0"/>
          </a:p>
        </p:txBody>
      </p:sp>
    </p:spTree>
    <p:extLst>
      <p:ext uri="{BB962C8B-B14F-4D97-AF65-F5344CB8AC3E}">
        <p14:creationId xmlns:p14="http://schemas.microsoft.com/office/powerpoint/2010/main" val="3700581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35B2218-DDF4-41BD-9743-BF4CAADAF6B9}"/>
              </a:ext>
            </a:extLst>
          </p:cNvPr>
          <p:cNvSpPr>
            <a:spLocks noGrp="1"/>
          </p:cNvSpPr>
          <p:nvPr>
            <p:ph type="title"/>
          </p:nvPr>
        </p:nvSpPr>
        <p:spPr>
          <a:xfrm>
            <a:off x="390379" y="331450"/>
            <a:ext cx="10396882" cy="1151965"/>
          </a:xfrm>
        </p:spPr>
        <p:txBody>
          <a:bodyPr/>
          <a:lstStyle/>
          <a:p>
            <a:r>
              <a:rPr lang="it-IT" dirty="0"/>
              <a:t>famiglia</a:t>
            </a:r>
          </a:p>
        </p:txBody>
      </p:sp>
      <p:sp>
        <p:nvSpPr>
          <p:cNvPr id="3" name="Segnaposto contenuto 2">
            <a:extLst>
              <a:ext uri="{FF2B5EF4-FFF2-40B4-BE49-F238E27FC236}">
                <a16:creationId xmlns:a16="http://schemas.microsoft.com/office/drawing/2014/main" id="{6C2F4C45-3433-4BC5-A4E9-274FAA05F910}"/>
              </a:ext>
            </a:extLst>
          </p:cNvPr>
          <p:cNvSpPr>
            <a:spLocks noGrp="1"/>
          </p:cNvSpPr>
          <p:nvPr>
            <p:ph sz="quarter" idx="13"/>
          </p:nvPr>
        </p:nvSpPr>
        <p:spPr>
          <a:xfrm>
            <a:off x="657664" y="1773405"/>
            <a:ext cx="10394707" cy="3311189"/>
          </a:xfrm>
        </p:spPr>
        <p:txBody>
          <a:bodyPr/>
          <a:lstStyle/>
          <a:p>
            <a:r>
              <a:rPr lang="it-IT" dirty="0"/>
              <a:t>Madre sufficientemente buona (</a:t>
            </a:r>
            <a:r>
              <a:rPr lang="it-IT" dirty="0" err="1"/>
              <a:t>winnicott</a:t>
            </a:r>
            <a:r>
              <a:rPr lang="it-IT" dirty="0"/>
              <a:t>)</a:t>
            </a:r>
          </a:p>
          <a:p>
            <a:r>
              <a:rPr lang="it-IT" dirty="0"/>
              <a:t>Funzione paterna</a:t>
            </a:r>
          </a:p>
          <a:p>
            <a:r>
              <a:rPr lang="it-IT" dirty="0"/>
              <a:t>‘Essere visti’ (accolti, protetti, confortati)</a:t>
            </a:r>
          </a:p>
          <a:p>
            <a:r>
              <a:rPr lang="it-IT" dirty="0"/>
              <a:t>importanza del conflitto generazionale</a:t>
            </a:r>
          </a:p>
          <a:p>
            <a:r>
              <a:rPr lang="it-IT" dirty="0"/>
              <a:t>Come trovare equilibrio tra decisioni personali dell’adolescente, regole e preoccupazioni dei genitori, sviluppo dell’autonomia e </a:t>
            </a:r>
            <a:r>
              <a:rPr lang="it-IT" dirty="0" err="1"/>
              <a:t>dell’individualita’</a:t>
            </a:r>
            <a:endParaRPr lang="it-IT" dirty="0"/>
          </a:p>
        </p:txBody>
      </p:sp>
    </p:spTree>
    <p:extLst>
      <p:ext uri="{BB962C8B-B14F-4D97-AF65-F5344CB8AC3E}">
        <p14:creationId xmlns:p14="http://schemas.microsoft.com/office/powerpoint/2010/main" val="88334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4337C21-E5B6-4C18-9777-650005375311}"/>
              </a:ext>
            </a:extLst>
          </p:cNvPr>
          <p:cNvSpPr>
            <a:spLocks noGrp="1"/>
          </p:cNvSpPr>
          <p:nvPr>
            <p:ph type="title"/>
          </p:nvPr>
        </p:nvSpPr>
        <p:spPr>
          <a:xfrm>
            <a:off x="305973" y="331450"/>
            <a:ext cx="10396882" cy="1151965"/>
          </a:xfrm>
        </p:spPr>
        <p:txBody>
          <a:bodyPr/>
          <a:lstStyle/>
          <a:p>
            <a:r>
              <a:rPr lang="it-IT" dirty="0"/>
              <a:t>famiglia</a:t>
            </a:r>
          </a:p>
        </p:txBody>
      </p:sp>
      <p:sp>
        <p:nvSpPr>
          <p:cNvPr id="3" name="Segnaposto contenuto 2">
            <a:extLst>
              <a:ext uri="{FF2B5EF4-FFF2-40B4-BE49-F238E27FC236}">
                <a16:creationId xmlns:a16="http://schemas.microsoft.com/office/drawing/2014/main" id="{C00E0D74-D631-4A9C-9CF6-38BA72C6D205}"/>
              </a:ext>
            </a:extLst>
          </p:cNvPr>
          <p:cNvSpPr>
            <a:spLocks noGrp="1"/>
          </p:cNvSpPr>
          <p:nvPr>
            <p:ph sz="quarter" idx="13"/>
          </p:nvPr>
        </p:nvSpPr>
        <p:spPr>
          <a:xfrm>
            <a:off x="305973" y="1483415"/>
            <a:ext cx="10774534" cy="4080357"/>
          </a:xfrm>
        </p:spPr>
        <p:txBody>
          <a:bodyPr>
            <a:normAutofit fontScale="85000" lnSpcReduction="10000"/>
          </a:bodyPr>
          <a:lstStyle/>
          <a:p>
            <a:r>
              <a:rPr lang="it-IT" sz="1800" dirty="0">
                <a:effectLst/>
                <a:latin typeface="Times New Roman" panose="02020603050405020304" pitchFamily="18" charset="0"/>
                <a:ea typeface="Calibri" panose="020F0502020204030204" pitchFamily="34" charset="0"/>
              </a:rPr>
              <a:t>Se in epoche precedenti la missione educativa poteva essere sintetizzata come la necessità di “costruire un adulto responsabile”, oggi può essere invece concettualizzata come la necessità di “costruire una persona felice” (Pietropolli </a:t>
            </a:r>
            <a:r>
              <a:rPr lang="it-IT" sz="1800" dirty="0" err="1">
                <a:effectLst/>
                <a:latin typeface="Times New Roman" panose="02020603050405020304" pitchFamily="18" charset="0"/>
                <a:ea typeface="Calibri" panose="020F0502020204030204" pitchFamily="34" charset="0"/>
              </a:rPr>
              <a:t>Charmet</a:t>
            </a:r>
            <a:r>
              <a:rPr lang="it-IT" sz="1800" dirty="0">
                <a:effectLst/>
                <a:latin typeface="Times New Roman" panose="02020603050405020304" pitchFamily="18" charset="0"/>
                <a:ea typeface="Calibri" panose="020F0502020204030204" pitchFamily="34" charset="0"/>
              </a:rPr>
              <a:t>, 2000, 2013). Una persona felice, in questa definizione, è una persona messa al riparo da ogni possibile dolore, protetta da ogni situazione a potenziale impatto traumatico. </a:t>
            </a:r>
          </a:p>
          <a:p>
            <a:r>
              <a:rPr lang="it-IT" sz="1800" dirty="0">
                <a:effectLst/>
                <a:latin typeface="Times New Roman" panose="02020603050405020304" pitchFamily="18" charset="0"/>
                <a:ea typeface="Calibri" panose="020F0502020204030204" pitchFamily="34" charset="0"/>
              </a:rPr>
              <a:t>dimensione </a:t>
            </a:r>
            <a:r>
              <a:rPr lang="it-IT" sz="1800" dirty="0" err="1">
                <a:effectLst/>
                <a:latin typeface="Times New Roman" panose="02020603050405020304" pitchFamily="18" charset="0"/>
                <a:ea typeface="Calibri" panose="020F0502020204030204" pitchFamily="34" charset="0"/>
              </a:rPr>
              <a:t>claustrofilica</a:t>
            </a:r>
            <a:r>
              <a:rPr lang="it-IT" sz="1800" dirty="0">
                <a:effectLst/>
                <a:latin typeface="Times New Roman" panose="02020603050405020304" pitchFamily="18" charset="0"/>
                <a:ea typeface="Calibri" panose="020F0502020204030204" pitchFamily="34" charset="0"/>
              </a:rPr>
              <a:t> familiare (PIGOZZI,2019)  come netta separazione tra dentro e fuori</a:t>
            </a:r>
            <a:r>
              <a:rPr lang="it-IT" sz="1800" dirty="0">
                <a:latin typeface="Times New Roman" panose="02020603050405020304" pitchFamily="18" charset="0"/>
                <a:ea typeface="Calibri" panose="020F0502020204030204" pitchFamily="34" charset="0"/>
              </a:rPr>
              <a:t>.</a:t>
            </a:r>
            <a:r>
              <a:rPr lang="it-IT" sz="1800" dirty="0">
                <a:effectLst/>
                <a:latin typeface="Times New Roman" panose="02020603050405020304" pitchFamily="18" charset="0"/>
                <a:ea typeface="Calibri" panose="020F0502020204030204" pitchFamily="34" charset="0"/>
              </a:rPr>
              <a:t> Il risultato è che dal lato interno si crea un’armonia apparente, privata di ogni elemento conflittuale, ma anche, inevitabilmente, di ogni diversità e di ogni creatività. Il conflitto, proprio perché segnala l’ineludibile presenza di identità soggettive e differenti le une dalle altre, va eliminato a ogni costo e a qualsiasi prezzo. L’eliminazione di ogni conflittualità tra genitori e figli si configura però come un potenziale vincolo dalle possibili drammatiche conseguenze per entrambi. La diade che si viene a costituire è quella nella quale a figli felici corrispondono genitori perfetti e viceversa. </a:t>
            </a:r>
            <a:endParaRPr lang="it-IT" dirty="0"/>
          </a:p>
        </p:txBody>
      </p:sp>
    </p:spTree>
    <p:extLst>
      <p:ext uri="{BB962C8B-B14F-4D97-AF65-F5344CB8AC3E}">
        <p14:creationId xmlns:p14="http://schemas.microsoft.com/office/powerpoint/2010/main" val="39434196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3119FA-F4AE-402C-BD95-2C8EAC8116E7}"/>
              </a:ext>
            </a:extLst>
          </p:cNvPr>
          <p:cNvSpPr>
            <a:spLocks noGrp="1"/>
          </p:cNvSpPr>
          <p:nvPr>
            <p:ph type="title"/>
          </p:nvPr>
        </p:nvSpPr>
        <p:spPr>
          <a:xfrm>
            <a:off x="291905" y="325144"/>
            <a:ext cx="10396882" cy="1151965"/>
          </a:xfrm>
        </p:spPr>
        <p:txBody>
          <a:bodyPr>
            <a:normAutofit fontScale="90000"/>
          </a:bodyPr>
          <a:lstStyle/>
          <a:p>
            <a:r>
              <a:rPr lang="it-IT" sz="4400" dirty="0"/>
              <a:t>Famiglia autoritaria versus famiglia affettiva</a:t>
            </a:r>
            <a:br>
              <a:rPr lang="it-IT" dirty="0"/>
            </a:br>
            <a:endParaRPr lang="it-IT" dirty="0"/>
          </a:p>
        </p:txBody>
      </p:sp>
      <p:sp>
        <p:nvSpPr>
          <p:cNvPr id="3" name="Segnaposto contenuto 2">
            <a:extLst>
              <a:ext uri="{FF2B5EF4-FFF2-40B4-BE49-F238E27FC236}">
                <a16:creationId xmlns:a16="http://schemas.microsoft.com/office/drawing/2014/main" id="{901081B5-72EA-4A93-8AFD-239A8CFAD978}"/>
              </a:ext>
            </a:extLst>
          </p:cNvPr>
          <p:cNvSpPr>
            <a:spLocks noGrp="1"/>
          </p:cNvSpPr>
          <p:nvPr>
            <p:ph sz="quarter" idx="13"/>
          </p:nvPr>
        </p:nvSpPr>
        <p:spPr>
          <a:xfrm>
            <a:off x="502920" y="1477109"/>
            <a:ext cx="10394707" cy="4221034"/>
          </a:xfrm>
        </p:spPr>
        <p:txBody>
          <a:bodyPr>
            <a:normAutofit fontScale="85000" lnSpcReduction="20000"/>
          </a:bodyPr>
          <a:lstStyle/>
          <a:p>
            <a:pPr algn="just">
              <a:lnSpc>
                <a:spcPct val="150000"/>
              </a:lnSpc>
              <a:spcAft>
                <a:spcPts val="800"/>
              </a:spcAft>
            </a:pPr>
            <a:r>
              <a:rPr lang="it-IT" sz="1800" dirty="0">
                <a:effectLst/>
                <a:latin typeface="Times New Roman" panose="02020603050405020304" pitchFamily="18" charset="0"/>
                <a:ea typeface="Yu Mincho" panose="02020400000000000000" pitchFamily="18" charset="-128"/>
                <a:cs typeface="Times New Roman" panose="02020603050405020304" pitchFamily="18" charset="0"/>
              </a:rPr>
              <a:t>La nuova relazione genitori-figli si struttura sul dialogo, sulla tendenza a non sanzionare, sulla condivisione assoluta di tutti gli spazi fisici e psichici e sulla paura del mondo esterno alla famiglia che diventa il luogo depositario del pericolo e delle angosce.</a:t>
            </a:r>
            <a:endParaRPr lang="it-IT" sz="1800" dirty="0">
              <a:effectLst/>
              <a:latin typeface="Calibri" panose="020F0502020204030204" pitchFamily="34" charset="0"/>
              <a:ea typeface="Yu Mincho" panose="02020400000000000000" pitchFamily="18" charset="-128"/>
              <a:cs typeface="Times New Roman" panose="02020603050405020304" pitchFamily="18" charset="0"/>
            </a:endParaRPr>
          </a:p>
          <a:p>
            <a:pPr algn="just">
              <a:lnSpc>
                <a:spcPct val="150000"/>
              </a:lnSpc>
              <a:spcAft>
                <a:spcPts val="800"/>
              </a:spcAft>
            </a:pPr>
            <a:r>
              <a:rPr lang="it-IT" sz="1800" dirty="0">
                <a:effectLst/>
                <a:latin typeface="Times New Roman" panose="02020603050405020304" pitchFamily="18" charset="0"/>
                <a:ea typeface="Yu Mincho" panose="02020400000000000000" pitchFamily="18" charset="-128"/>
                <a:cs typeface="Times New Roman" panose="02020603050405020304" pitchFamily="18" charset="0"/>
              </a:rPr>
              <a:t>In questa </a:t>
            </a:r>
            <a:r>
              <a:rPr lang="it-IT" sz="1800" dirty="0" err="1">
                <a:effectLst/>
                <a:latin typeface="Times New Roman" panose="02020603050405020304" pitchFamily="18" charset="0"/>
                <a:ea typeface="Yu Mincho" panose="02020400000000000000" pitchFamily="18" charset="-128"/>
                <a:cs typeface="Times New Roman" panose="02020603050405020304" pitchFamily="18" charset="0"/>
              </a:rPr>
              <a:t>omogenizzazione</a:t>
            </a:r>
            <a:r>
              <a:rPr lang="it-IT" sz="1800" dirty="0">
                <a:effectLst/>
                <a:latin typeface="Times New Roman" panose="02020603050405020304" pitchFamily="18" charset="0"/>
                <a:ea typeface="Yu Mincho" panose="02020400000000000000" pitchFamily="18" charset="-128"/>
                <a:cs typeface="Times New Roman" panose="02020603050405020304" pitchFamily="18" charset="0"/>
              </a:rPr>
              <a:t> familiare, si mescolano i ruoli e i confini, imperano claustrofilia e simbiosi, tutto deve avvenire ‘dentro’ il nucleo familiare e l’estraneo può accedere solo se facilmente assimilabile.</a:t>
            </a:r>
            <a:endParaRPr lang="it-IT" sz="1800" dirty="0">
              <a:effectLst/>
              <a:latin typeface="Calibri" panose="020F0502020204030204" pitchFamily="34" charset="0"/>
              <a:ea typeface="Yu Mincho" panose="02020400000000000000" pitchFamily="18" charset="-128"/>
              <a:cs typeface="Times New Roman" panose="02020603050405020304" pitchFamily="18" charset="0"/>
            </a:endParaRPr>
          </a:p>
          <a:p>
            <a:pPr algn="just">
              <a:lnSpc>
                <a:spcPct val="150000"/>
              </a:lnSpc>
              <a:spcAft>
                <a:spcPts val="800"/>
              </a:spcAft>
            </a:pPr>
            <a:r>
              <a:rPr lang="it-IT" sz="1800" dirty="0">
                <a:effectLst/>
                <a:latin typeface="Times New Roman" panose="02020603050405020304" pitchFamily="18" charset="0"/>
                <a:ea typeface="Yu Mincho" panose="02020400000000000000" pitchFamily="18" charset="-128"/>
                <a:cs typeface="Times New Roman" panose="02020603050405020304" pitchFamily="18" charset="0"/>
              </a:rPr>
              <a:t>La famiglia ‘affettiva’ mira a “costruire una persona felice” (Pietropolli </a:t>
            </a:r>
            <a:r>
              <a:rPr lang="it-IT" sz="1800" dirty="0" err="1">
                <a:effectLst/>
                <a:latin typeface="Times New Roman" panose="02020603050405020304" pitchFamily="18" charset="0"/>
                <a:ea typeface="Yu Mincho" panose="02020400000000000000" pitchFamily="18" charset="-128"/>
                <a:cs typeface="Times New Roman" panose="02020603050405020304" pitchFamily="18" charset="0"/>
              </a:rPr>
              <a:t>Charmet</a:t>
            </a:r>
            <a:r>
              <a:rPr lang="it-IT" sz="1800" dirty="0">
                <a:effectLst/>
                <a:latin typeface="Times New Roman" panose="02020603050405020304" pitchFamily="18" charset="0"/>
                <a:ea typeface="Yu Mincho" panose="02020400000000000000" pitchFamily="18" charset="-128"/>
                <a:cs typeface="Times New Roman" panose="02020603050405020304" pitchFamily="18" charset="0"/>
              </a:rPr>
              <a:t>, 2000, 2013), cercando di evitare il più possibile ai figli, sofferenze e frustrazioni, nel tentativo di allontanare o eliminare il rapporto col dolore; in questo modo favorisce l’inaridimento delle capacità simboliche individuali e collettive a favore dell’incremento di ‘identificazioni a massa’ (Gaburri, 2003) e di meccanismi di intolleranza alla sofferenza e alle ferite narcisistiche. </a:t>
            </a:r>
            <a:endParaRPr lang="it-IT" sz="1800" dirty="0">
              <a:effectLst/>
              <a:latin typeface="Calibri" panose="020F0502020204030204" pitchFamily="34" charset="0"/>
              <a:ea typeface="Yu Mincho" panose="02020400000000000000" pitchFamily="18" charset="-128"/>
              <a:cs typeface="Times New Roman" panose="02020603050405020304" pitchFamily="18" charset="0"/>
            </a:endParaRPr>
          </a:p>
          <a:p>
            <a:endParaRPr lang="it-IT" dirty="0"/>
          </a:p>
        </p:txBody>
      </p:sp>
    </p:spTree>
    <p:extLst>
      <p:ext uri="{BB962C8B-B14F-4D97-AF65-F5344CB8AC3E}">
        <p14:creationId xmlns:p14="http://schemas.microsoft.com/office/powerpoint/2010/main" val="411783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52E29E-A168-467A-A721-0238443CA166}"/>
              </a:ext>
            </a:extLst>
          </p:cNvPr>
          <p:cNvSpPr>
            <a:spLocks noGrp="1"/>
          </p:cNvSpPr>
          <p:nvPr>
            <p:ph type="title"/>
          </p:nvPr>
        </p:nvSpPr>
        <p:spPr/>
        <p:txBody>
          <a:bodyPr/>
          <a:lstStyle/>
          <a:p>
            <a:r>
              <a:rPr lang="it-IT" dirty="0"/>
              <a:t>Genitori adolescenti </a:t>
            </a:r>
            <a:r>
              <a:rPr lang="it-IT" sz="3200" dirty="0"/>
              <a:t>(</a:t>
            </a:r>
            <a:r>
              <a:rPr lang="it-IT" sz="3200" dirty="0" err="1"/>
              <a:t>ammaniti</a:t>
            </a:r>
            <a:r>
              <a:rPr lang="it-IT" sz="3200" dirty="0"/>
              <a:t>)</a:t>
            </a:r>
          </a:p>
        </p:txBody>
      </p:sp>
      <p:sp>
        <p:nvSpPr>
          <p:cNvPr id="3" name="Segnaposto contenuto 2">
            <a:extLst>
              <a:ext uri="{FF2B5EF4-FFF2-40B4-BE49-F238E27FC236}">
                <a16:creationId xmlns:a16="http://schemas.microsoft.com/office/drawing/2014/main" id="{7F69E067-5177-474B-83E1-A2D87BCAA2B3}"/>
              </a:ext>
            </a:extLst>
          </p:cNvPr>
          <p:cNvSpPr>
            <a:spLocks noGrp="1"/>
          </p:cNvSpPr>
          <p:nvPr>
            <p:ph sz="quarter" idx="13"/>
          </p:nvPr>
        </p:nvSpPr>
        <p:spPr/>
        <p:txBody>
          <a:bodyPr/>
          <a:lstStyle/>
          <a:p>
            <a:r>
              <a:rPr lang="it-IT" dirty="0"/>
              <a:t>Adulti eternamente adolescenti</a:t>
            </a:r>
          </a:p>
          <a:p>
            <a:r>
              <a:rPr lang="it-IT" dirty="0"/>
              <a:t>Essere un solo corpo</a:t>
            </a:r>
          </a:p>
          <a:p>
            <a:r>
              <a:rPr lang="it-IT" dirty="0"/>
              <a:t>Da ‘hai fatto soltanto il tuo dovere’  alla perdita del super-io</a:t>
            </a:r>
          </a:p>
          <a:p>
            <a:r>
              <a:rPr lang="it-IT" dirty="0"/>
              <a:t>Riedizione dell’adolescenza attraverso quella dei figli</a:t>
            </a:r>
          </a:p>
          <a:p>
            <a:r>
              <a:rPr lang="it-IT" dirty="0"/>
              <a:t>Liquefazione dei punti di riferimento</a:t>
            </a:r>
          </a:p>
          <a:p>
            <a:r>
              <a:rPr lang="it-IT"/>
              <a:t>Relazioni vischiose </a:t>
            </a:r>
            <a:r>
              <a:rPr lang="it-IT" dirty="0"/>
              <a:t>(ex </a:t>
            </a:r>
            <a:r>
              <a:rPr lang="it-IT"/>
              <a:t>fidanzati dentro casa)</a:t>
            </a:r>
          </a:p>
          <a:p>
            <a:endParaRPr lang="it-IT" dirty="0"/>
          </a:p>
        </p:txBody>
      </p:sp>
    </p:spTree>
    <p:extLst>
      <p:ext uri="{BB962C8B-B14F-4D97-AF65-F5344CB8AC3E}">
        <p14:creationId xmlns:p14="http://schemas.microsoft.com/office/powerpoint/2010/main" val="887781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283361-0864-4F84-8927-6ECB611A7895}"/>
              </a:ext>
            </a:extLst>
          </p:cNvPr>
          <p:cNvSpPr>
            <a:spLocks noGrp="1"/>
          </p:cNvSpPr>
          <p:nvPr>
            <p:ph type="title"/>
          </p:nvPr>
        </p:nvSpPr>
        <p:spPr>
          <a:xfrm>
            <a:off x="235635" y="0"/>
            <a:ext cx="10396882" cy="1151965"/>
          </a:xfrm>
        </p:spPr>
        <p:txBody>
          <a:bodyPr/>
          <a:lstStyle/>
          <a:p>
            <a:r>
              <a:rPr lang="it-IT" dirty="0"/>
              <a:t>Terapia familiare??</a:t>
            </a:r>
          </a:p>
        </p:txBody>
      </p:sp>
      <p:sp>
        <p:nvSpPr>
          <p:cNvPr id="3" name="Segnaposto contenuto 2">
            <a:extLst>
              <a:ext uri="{FF2B5EF4-FFF2-40B4-BE49-F238E27FC236}">
                <a16:creationId xmlns:a16="http://schemas.microsoft.com/office/drawing/2014/main" id="{B63BF983-BDAB-408E-9358-59AE7B84DF76}"/>
              </a:ext>
            </a:extLst>
          </p:cNvPr>
          <p:cNvSpPr>
            <a:spLocks noGrp="1"/>
          </p:cNvSpPr>
          <p:nvPr>
            <p:ph sz="quarter" idx="13"/>
          </p:nvPr>
        </p:nvSpPr>
        <p:spPr>
          <a:xfrm>
            <a:off x="376311" y="1151965"/>
            <a:ext cx="10394707" cy="3311189"/>
          </a:xfrm>
        </p:spPr>
        <p:txBody>
          <a:bodyPr>
            <a:normAutofit fontScale="92500" lnSpcReduction="20000"/>
          </a:bodyPr>
          <a:lstStyle/>
          <a:p>
            <a:pPr marL="0" indent="0">
              <a:buNone/>
            </a:pPr>
            <a:r>
              <a:rPr lang="it-IT" b="0" i="0" dirty="0">
                <a:solidFill>
                  <a:srgbClr val="242424"/>
                </a:solidFill>
                <a:effectLst/>
                <a:latin typeface="Segoe UI" panose="020B0502040204020203" pitchFamily="34" charset="0"/>
              </a:rPr>
              <a:t>La scelta del contesto terapeutico familiare è opportuna e permette un'efficace soluzione nelle seguenti situazioni:</a:t>
            </a:r>
            <a:br>
              <a:rPr lang="it-IT" dirty="0"/>
            </a:br>
            <a:r>
              <a:rPr lang="it-IT" b="0" i="0" dirty="0">
                <a:solidFill>
                  <a:srgbClr val="242424"/>
                </a:solidFill>
                <a:effectLst/>
                <a:latin typeface="Segoe UI" panose="020B0502040204020203" pitchFamily="34" charset="0"/>
              </a:rPr>
              <a:t>a) quando, sia per l'adolescente sia per la famiglia, prevale l'agire come modalità concreta di comunicazione o di evacuazione della tensione;</a:t>
            </a:r>
            <a:br>
              <a:rPr lang="it-IT" dirty="0"/>
            </a:br>
            <a:r>
              <a:rPr lang="it-IT" b="0" i="0" dirty="0">
                <a:solidFill>
                  <a:srgbClr val="242424"/>
                </a:solidFill>
                <a:effectLst/>
                <a:latin typeface="Segoe UI" panose="020B0502040204020203" pitchFamily="34" charset="0"/>
              </a:rPr>
              <a:t>b) se la problematica espressa dall'adolescente è transitoria ma amplificata esageratamente dalla famiglia;</a:t>
            </a:r>
            <a:br>
              <a:rPr lang="it-IT" dirty="0"/>
            </a:br>
            <a:r>
              <a:rPr lang="it-IT" b="0" i="0" dirty="0">
                <a:solidFill>
                  <a:srgbClr val="242424"/>
                </a:solidFill>
                <a:effectLst/>
                <a:latin typeface="Segoe UI" panose="020B0502040204020203" pitchFamily="34" charset="0"/>
              </a:rPr>
              <a:t>c) quando la problematica dell'adolescente è una risposta difensiva a problemi della coppia genitoriale o di uno dei genitori;</a:t>
            </a:r>
            <a:br>
              <a:rPr lang="it-IT" dirty="0"/>
            </a:br>
            <a:r>
              <a:rPr lang="it-IT" b="0" i="0" dirty="0">
                <a:solidFill>
                  <a:srgbClr val="242424"/>
                </a:solidFill>
                <a:effectLst/>
                <a:latin typeface="Segoe UI" panose="020B0502040204020203" pitchFamily="34" charset="0"/>
              </a:rPr>
              <a:t>d) se l'adolescente, sia pur grave, rifiuta anche se necessario un trattamento individuale.</a:t>
            </a:r>
            <a:br>
              <a:rPr lang="it-IT" dirty="0"/>
            </a:br>
            <a:endParaRPr lang="it-IT" dirty="0"/>
          </a:p>
        </p:txBody>
      </p:sp>
      <p:sp>
        <p:nvSpPr>
          <p:cNvPr id="4" name="Titolo 1">
            <a:extLst>
              <a:ext uri="{FF2B5EF4-FFF2-40B4-BE49-F238E27FC236}">
                <a16:creationId xmlns:a16="http://schemas.microsoft.com/office/drawing/2014/main" id="{80DB4FBB-0B9F-4A07-8DEC-CDBEEC1518CE}"/>
              </a:ext>
            </a:extLst>
          </p:cNvPr>
          <p:cNvSpPr txBox="1">
            <a:spLocks/>
          </p:cNvSpPr>
          <p:nvPr/>
        </p:nvSpPr>
        <p:spPr>
          <a:xfrm>
            <a:off x="713349" y="4463154"/>
            <a:ext cx="10765301" cy="11519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a:lstStyle>
          <a:p>
            <a:r>
              <a:rPr lang="it-IT" sz="4000" dirty="0"/>
              <a:t>Integrare terapie familiari e terapie individuali</a:t>
            </a:r>
          </a:p>
        </p:txBody>
      </p:sp>
    </p:spTree>
    <p:extLst>
      <p:ext uri="{BB962C8B-B14F-4D97-AF65-F5344CB8AC3E}">
        <p14:creationId xmlns:p14="http://schemas.microsoft.com/office/powerpoint/2010/main" val="4247853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4764DA-73E4-43C6-B3DD-56B13D366CCD}"/>
              </a:ext>
            </a:extLst>
          </p:cNvPr>
          <p:cNvSpPr>
            <a:spLocks noGrp="1"/>
          </p:cNvSpPr>
          <p:nvPr>
            <p:ph type="title"/>
          </p:nvPr>
        </p:nvSpPr>
        <p:spPr>
          <a:xfrm>
            <a:off x="362244" y="331450"/>
            <a:ext cx="10396882" cy="1151965"/>
          </a:xfrm>
        </p:spPr>
        <p:txBody>
          <a:bodyPr/>
          <a:lstStyle/>
          <a:p>
            <a:r>
              <a:rPr lang="it-IT" dirty="0"/>
              <a:t>La scuola</a:t>
            </a:r>
          </a:p>
        </p:txBody>
      </p:sp>
      <p:sp>
        <p:nvSpPr>
          <p:cNvPr id="3" name="Segnaposto contenuto 2">
            <a:extLst>
              <a:ext uri="{FF2B5EF4-FFF2-40B4-BE49-F238E27FC236}">
                <a16:creationId xmlns:a16="http://schemas.microsoft.com/office/drawing/2014/main" id="{2C5BCE2E-97B0-4500-8DD0-5766C5E272DF}"/>
              </a:ext>
            </a:extLst>
          </p:cNvPr>
          <p:cNvSpPr>
            <a:spLocks noGrp="1"/>
          </p:cNvSpPr>
          <p:nvPr>
            <p:ph sz="quarter" idx="13"/>
          </p:nvPr>
        </p:nvSpPr>
        <p:spPr>
          <a:xfrm>
            <a:off x="364419" y="1603718"/>
            <a:ext cx="10394707" cy="4052222"/>
          </a:xfrm>
        </p:spPr>
        <p:txBody>
          <a:bodyPr>
            <a:normAutofit fontScale="70000" lnSpcReduction="20000"/>
          </a:bodyPr>
          <a:lstStyle/>
          <a:p>
            <a:r>
              <a:rPr lang="it-IT" b="0" i="0" dirty="0">
                <a:solidFill>
                  <a:srgbClr val="000000"/>
                </a:solidFill>
                <a:effectLst/>
                <a:latin typeface="Times New Roman" panose="02020603050405020304" pitchFamily="18" charset="0"/>
              </a:rPr>
              <a:t>Condividere spazi, modi di pensare e di essere, far parte di gruppi sociali e di lavoro diversi (il gruppo-classe, le sezioni, le annualità, i laboratori e i progetti proposti) con regole, composizione e obiettivi specifici, relazionarsi con l’eterogeneità dei pari e dei ruoli gerarchici istituiti (dirigenti, insegnanti e personale scolastico) sono fonti esperienziali di crescita relazionale, cognitiva ed emotiva necessarie per formare cittadini oltre che futuri lavoratori.</a:t>
            </a:r>
          </a:p>
          <a:p>
            <a:r>
              <a:rPr lang="it-IT" b="0" i="0" dirty="0">
                <a:solidFill>
                  <a:srgbClr val="000000"/>
                </a:solidFill>
                <a:effectLst/>
                <a:latin typeface="Times New Roman" panose="02020603050405020304" pitchFamily="18" charset="0"/>
              </a:rPr>
              <a:t>La scuola non soltanto un luogo di apprendimento, ma prima di tutto un contesto affettivo ed esperienziale dove i ragazzi incontrano successi e fallimenti, si confrontano con gli altri, esplorano sé stessi e imparano a gestire le proprie emozioni.</a:t>
            </a:r>
          </a:p>
          <a:p>
            <a:r>
              <a:rPr lang="it-IT" b="0" i="0" dirty="0">
                <a:solidFill>
                  <a:srgbClr val="000000"/>
                </a:solidFill>
                <a:effectLst/>
                <a:latin typeface="Times New Roman" panose="02020603050405020304" pitchFamily="18" charset="0"/>
              </a:rPr>
              <a:t>ambiente in grado di esercitare una funzione di regolazione e contenimento capace di accogliere, riconoscere, validare e orientare le emozioni degli adolescenti.</a:t>
            </a:r>
          </a:p>
          <a:p>
            <a:r>
              <a:rPr lang="it-IT" b="0" i="0" dirty="0">
                <a:solidFill>
                  <a:srgbClr val="000000"/>
                </a:solidFill>
                <a:effectLst/>
                <a:latin typeface="Times New Roman" panose="02020603050405020304" pitchFamily="18" charset="0"/>
              </a:rPr>
              <a:t>ricerca di controllo da parte delle famiglie----registro elettronico</a:t>
            </a:r>
          </a:p>
          <a:p>
            <a:r>
              <a:rPr lang="it-IT" b="0" i="0" dirty="0">
                <a:solidFill>
                  <a:srgbClr val="000000"/>
                </a:solidFill>
                <a:effectLst/>
                <a:latin typeface="Times New Roman" panose="02020603050405020304" pitchFamily="18" charset="0"/>
              </a:rPr>
              <a:t>Prevenire la sofferenza psicologica significa quindi promuovere ambienti scolastici competenti sul piano relazionale ed emotivo, investendo sulla formazione degli insegnanti, sull’alleanza scuola-famiglia-servizi, e sulla costruzione di un contesto educativo in cui ogni studente possa sentirsi visto, accolto e sostenuto.</a:t>
            </a:r>
          </a:p>
          <a:p>
            <a:endParaRPr lang="it-IT" dirty="0"/>
          </a:p>
        </p:txBody>
      </p:sp>
    </p:spTree>
    <p:extLst>
      <p:ext uri="{BB962C8B-B14F-4D97-AF65-F5344CB8AC3E}">
        <p14:creationId xmlns:p14="http://schemas.microsoft.com/office/powerpoint/2010/main" val="3049913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7558F0FD-D956-4E7C-909D-BDF80C44DD58}"/>
              </a:ext>
            </a:extLst>
          </p:cNvPr>
          <p:cNvSpPr>
            <a:spLocks noGrp="1"/>
          </p:cNvSpPr>
          <p:nvPr>
            <p:ph sz="quarter" idx="13"/>
          </p:nvPr>
        </p:nvSpPr>
        <p:spPr>
          <a:xfrm>
            <a:off x="379829" y="1652228"/>
            <a:ext cx="10658476" cy="3891170"/>
          </a:xfrm>
        </p:spPr>
        <p:txBody>
          <a:bodyPr>
            <a:normAutofit fontScale="85000" lnSpcReduction="20000"/>
          </a:bodyPr>
          <a:lstStyle/>
          <a:p>
            <a:r>
              <a:rPr lang="it-IT" dirty="0"/>
              <a:t>Abbandono scolastico </a:t>
            </a:r>
            <a:r>
              <a:rPr lang="it-IT" b="0" i="0" dirty="0">
                <a:solidFill>
                  <a:srgbClr val="000000"/>
                </a:solidFill>
                <a:effectLst/>
                <a:latin typeface="Times New Roman" panose="02020603050405020304" pitchFamily="18" charset="0"/>
              </a:rPr>
              <a:t>allontanamento dalla scuola come forma di fuga-protezione o di sfida nei confronti di un contesto relazionale in cui non si riesce a trovare il proprio posto.</a:t>
            </a:r>
            <a:endParaRPr lang="it-IT" dirty="0"/>
          </a:p>
          <a:p>
            <a:r>
              <a:rPr lang="it-IT" dirty="0"/>
              <a:t>Ritiro</a:t>
            </a:r>
          </a:p>
          <a:p>
            <a:r>
              <a:rPr lang="it-IT" b="0" i="0" dirty="0">
                <a:solidFill>
                  <a:srgbClr val="000000"/>
                </a:solidFill>
                <a:effectLst/>
                <a:latin typeface="Times New Roman" panose="02020603050405020304" pitchFamily="18" charset="0"/>
              </a:rPr>
              <a:t>ricostruzione di una fiducia collettiva nella possibilità di evolversi e desiderare il proprio futuro, l’azione integrata tra scuola e servizi sociosanitari appare indispensabile.</a:t>
            </a:r>
          </a:p>
          <a:p>
            <a:r>
              <a:rPr lang="it-IT" dirty="0">
                <a:solidFill>
                  <a:srgbClr val="000000"/>
                </a:solidFill>
                <a:latin typeface="Times New Roman" panose="02020603050405020304" pitchFamily="18" charset="0"/>
              </a:rPr>
              <a:t>Sportello scolastico versus peer </a:t>
            </a:r>
            <a:r>
              <a:rPr lang="it-IT" dirty="0" err="1">
                <a:solidFill>
                  <a:srgbClr val="000000"/>
                </a:solidFill>
                <a:latin typeface="Times New Roman" panose="02020603050405020304" pitchFamily="18" charset="0"/>
              </a:rPr>
              <a:t>education</a:t>
            </a:r>
            <a:endParaRPr lang="it-IT" dirty="0">
              <a:solidFill>
                <a:srgbClr val="000000"/>
              </a:solidFill>
              <a:latin typeface="Times New Roman" panose="02020603050405020304" pitchFamily="18" charset="0"/>
            </a:endParaRPr>
          </a:p>
          <a:p>
            <a:r>
              <a:rPr lang="it-IT" dirty="0">
                <a:solidFill>
                  <a:srgbClr val="000000"/>
                </a:solidFill>
                <a:latin typeface="Times New Roman" panose="02020603050405020304" pitchFamily="18" charset="0"/>
              </a:rPr>
              <a:t>Rischio suicidario-------</a:t>
            </a:r>
            <a:r>
              <a:rPr lang="it-IT" b="0" i="0" dirty="0">
                <a:solidFill>
                  <a:srgbClr val="000000"/>
                </a:solidFill>
                <a:effectLst/>
                <a:latin typeface="Times New Roman" panose="02020603050405020304" pitchFamily="18" charset="0"/>
              </a:rPr>
              <a:t>compresenza di rappresentazioni di onnipotenza e di vuoto estremo</a:t>
            </a:r>
          </a:p>
          <a:p>
            <a:r>
              <a:rPr lang="it-IT" b="0" i="0" dirty="0">
                <a:solidFill>
                  <a:srgbClr val="000000"/>
                </a:solidFill>
                <a:effectLst/>
                <a:latin typeface="Times New Roman" panose="02020603050405020304" pitchFamily="18" charset="0"/>
              </a:rPr>
              <a:t>gli adulti “terzi” come insegnanti, educatori o terapeuti che offrono all’adolescente un campo relazionale diverso da quello familiare,</a:t>
            </a:r>
            <a:endParaRPr lang="it-IT" dirty="0"/>
          </a:p>
          <a:p>
            <a:endParaRPr lang="it-IT" dirty="0"/>
          </a:p>
        </p:txBody>
      </p:sp>
      <p:sp>
        <p:nvSpPr>
          <p:cNvPr id="4" name="Titolo 1">
            <a:extLst>
              <a:ext uri="{FF2B5EF4-FFF2-40B4-BE49-F238E27FC236}">
                <a16:creationId xmlns:a16="http://schemas.microsoft.com/office/drawing/2014/main" id="{EE9F2AAC-8F45-48BD-9106-40B012D30C41}"/>
              </a:ext>
            </a:extLst>
          </p:cNvPr>
          <p:cNvSpPr>
            <a:spLocks noGrp="1"/>
          </p:cNvSpPr>
          <p:nvPr>
            <p:ph type="title"/>
          </p:nvPr>
        </p:nvSpPr>
        <p:spPr>
          <a:xfrm>
            <a:off x="221567" y="330890"/>
            <a:ext cx="10396538" cy="1152525"/>
          </a:xfrm>
        </p:spPr>
        <p:txBody>
          <a:bodyPr/>
          <a:lstStyle/>
          <a:p>
            <a:r>
              <a:rPr lang="it-IT" dirty="0"/>
              <a:t>La scuola</a:t>
            </a:r>
          </a:p>
        </p:txBody>
      </p:sp>
    </p:spTree>
    <p:extLst>
      <p:ext uri="{BB962C8B-B14F-4D97-AF65-F5344CB8AC3E}">
        <p14:creationId xmlns:p14="http://schemas.microsoft.com/office/powerpoint/2010/main" val="10613464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75C6E7-25C7-48A0-BA60-E871D3FB7B42}"/>
              </a:ext>
            </a:extLst>
          </p:cNvPr>
          <p:cNvSpPr>
            <a:spLocks noGrp="1"/>
          </p:cNvSpPr>
          <p:nvPr>
            <p:ph type="title"/>
          </p:nvPr>
        </p:nvSpPr>
        <p:spPr>
          <a:xfrm>
            <a:off x="137161" y="331450"/>
            <a:ext cx="10396882" cy="1151965"/>
          </a:xfrm>
        </p:spPr>
        <p:txBody>
          <a:bodyPr/>
          <a:lstStyle/>
          <a:p>
            <a:r>
              <a:rPr lang="it-IT" dirty="0"/>
              <a:t>scuola</a:t>
            </a:r>
          </a:p>
        </p:txBody>
      </p:sp>
      <p:sp>
        <p:nvSpPr>
          <p:cNvPr id="3" name="Segnaposto contenuto 2">
            <a:extLst>
              <a:ext uri="{FF2B5EF4-FFF2-40B4-BE49-F238E27FC236}">
                <a16:creationId xmlns:a16="http://schemas.microsoft.com/office/drawing/2014/main" id="{C4EAC72F-B0D6-4A99-8E6B-26C19D880E54}"/>
              </a:ext>
            </a:extLst>
          </p:cNvPr>
          <p:cNvSpPr>
            <a:spLocks noGrp="1"/>
          </p:cNvSpPr>
          <p:nvPr>
            <p:ph sz="quarter" idx="13"/>
          </p:nvPr>
        </p:nvSpPr>
        <p:spPr>
          <a:xfrm>
            <a:off x="1783081" y="1669501"/>
            <a:ext cx="5208563" cy="3311189"/>
          </a:xfrm>
        </p:spPr>
        <p:txBody>
          <a:bodyPr/>
          <a:lstStyle/>
          <a:p>
            <a:r>
              <a:rPr lang="it-IT" dirty="0" err="1"/>
              <a:t>Dsa</a:t>
            </a:r>
            <a:endParaRPr lang="it-IT" dirty="0"/>
          </a:p>
          <a:p>
            <a:r>
              <a:rPr lang="it-IT" dirty="0"/>
              <a:t>Insegnanti di sostegno</a:t>
            </a:r>
          </a:p>
          <a:p>
            <a:r>
              <a:rPr lang="it-IT" dirty="0"/>
              <a:t>Strumenti compensativi</a:t>
            </a:r>
          </a:p>
          <a:p>
            <a:r>
              <a:rPr lang="it-IT" dirty="0"/>
              <a:t>Ansia degli insegnati e delega</a:t>
            </a:r>
          </a:p>
        </p:txBody>
      </p:sp>
    </p:spTree>
    <p:extLst>
      <p:ext uri="{BB962C8B-B14F-4D97-AF65-F5344CB8AC3E}">
        <p14:creationId xmlns:p14="http://schemas.microsoft.com/office/powerpoint/2010/main" val="302517699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Evento">
  <a:themeElements>
    <a:clrScheme name="Evento">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Evento">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vento">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docProps/app.xml><?xml version="1.0" encoding="utf-8"?>
<Properties xmlns="http://schemas.openxmlformats.org/officeDocument/2006/extended-properties" xmlns:vt="http://schemas.openxmlformats.org/officeDocument/2006/docPropsVTypes">
  <Template>TM04033927[[fn=Evento]]</Template>
  <TotalTime>552</TotalTime>
  <Words>3730</Words>
  <Application>Microsoft Office PowerPoint</Application>
  <PresentationFormat>Widescreen</PresentationFormat>
  <Paragraphs>193</Paragraphs>
  <Slides>34</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34</vt:i4>
      </vt:variant>
    </vt:vector>
  </HeadingPairs>
  <TitlesOfParts>
    <vt:vector size="41" baseType="lpstr">
      <vt:lpstr>Arial</vt:lpstr>
      <vt:lpstr>Calibri</vt:lpstr>
      <vt:lpstr>Impact</vt:lpstr>
      <vt:lpstr>Roboto</vt:lpstr>
      <vt:lpstr>Segoe UI</vt:lpstr>
      <vt:lpstr>Times New Roman</vt:lpstr>
      <vt:lpstr>Evento</vt:lpstr>
      <vt:lpstr>Adolescenza ……….e dintorni</vt:lpstr>
      <vt:lpstr>PSICOTERAPIA INTEGRATA DELLA REGOLAZIONE EMOTIVA E PSICOSOMATICA IN ADOLESCENZA</vt:lpstr>
      <vt:lpstr>adolescenza</vt:lpstr>
      <vt:lpstr>La mente adolescente (siegel)</vt:lpstr>
      <vt:lpstr>Presentazione standard di PowerPoint</vt:lpstr>
      <vt:lpstr>Compiti evolutivi</vt:lpstr>
      <vt:lpstr>Presentazione standard di PowerPoint</vt:lpstr>
      <vt:lpstr>Nodi da affrontare</vt:lpstr>
      <vt:lpstr>Nodi da affrontare</vt:lpstr>
      <vt:lpstr>Nodi da affrontare</vt:lpstr>
      <vt:lpstr>Adolescenza zero (pigozzi)</vt:lpstr>
      <vt:lpstr>Il digitale</vt:lpstr>
      <vt:lpstr>Il se’ digitale (gallese) </vt:lpstr>
      <vt:lpstr>il narcisismo dello you (scognamiglio)</vt:lpstr>
      <vt:lpstr>Presentazione standard di PowerPoint</vt:lpstr>
      <vt:lpstr>Presentazione standard di PowerPoint</vt:lpstr>
      <vt:lpstr>Lgbtqia+</vt:lpstr>
      <vt:lpstr>Presentazione standard di PowerPoint</vt:lpstr>
      <vt:lpstr>Presentazione standard di PowerPoint</vt:lpstr>
      <vt:lpstr>Presentazione standard di PowerPoint</vt:lpstr>
      <vt:lpstr>Accogliere un pz adolescente</vt:lpstr>
      <vt:lpstr>sintomi</vt:lpstr>
      <vt:lpstr>‘Erranza del sintomo’ (di cesare, panaccione)</vt:lpstr>
      <vt:lpstr>Diagnosi in adolescenza</vt:lpstr>
      <vt:lpstr>famiglia</vt:lpstr>
      <vt:lpstr>famiglia</vt:lpstr>
      <vt:lpstr>famiglia</vt:lpstr>
      <vt:lpstr>famiglia</vt:lpstr>
      <vt:lpstr>Famiglia autoritaria versus famiglia affettiva </vt:lpstr>
      <vt:lpstr>Genitori adolescenti (ammaniti)</vt:lpstr>
      <vt:lpstr>Terapia familiare??</vt:lpstr>
      <vt:lpstr>La scuola</vt:lpstr>
      <vt:lpstr>La scuola</vt:lpstr>
      <vt:lpstr>scuola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Adolescenza ……….e dintorni</dc:title>
  <dc:creator>Teresa</dc:creator>
  <cp:lastModifiedBy>Teresa</cp:lastModifiedBy>
  <cp:revision>12</cp:revision>
  <dcterms:created xsi:type="dcterms:W3CDTF">2026-03-05T13:38:43Z</dcterms:created>
  <dcterms:modified xsi:type="dcterms:W3CDTF">2026-03-06T08:38:27Z</dcterms:modified>
</cp:coreProperties>
</file>