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8" r:id="rId2"/>
    <p:sldId id="688" r:id="rId3"/>
    <p:sldId id="689" r:id="rId4"/>
    <p:sldId id="690" r:id="rId5"/>
    <p:sldId id="691" r:id="rId6"/>
    <p:sldId id="692" r:id="rId7"/>
    <p:sldId id="693" r:id="rId8"/>
    <p:sldId id="694" r:id="rId9"/>
    <p:sldId id="289" r:id="rId10"/>
    <p:sldId id="294" r:id="rId11"/>
    <p:sldId id="295" r:id="rId12"/>
    <p:sldId id="695" r:id="rId13"/>
    <p:sldId id="701" r:id="rId14"/>
    <p:sldId id="702" r:id="rId15"/>
    <p:sldId id="714" r:id="rId16"/>
    <p:sldId id="718" r:id="rId17"/>
    <p:sldId id="497" r:id="rId18"/>
    <p:sldId id="793" r:id="rId19"/>
    <p:sldId id="724" r:id="rId20"/>
    <p:sldId id="726" r:id="rId21"/>
    <p:sldId id="557" r:id="rId22"/>
    <p:sldId id="743" r:id="rId23"/>
    <p:sldId id="706" r:id="rId24"/>
    <p:sldId id="563" r:id="rId25"/>
    <p:sldId id="787" r:id="rId26"/>
    <p:sldId id="755" r:id="rId27"/>
    <p:sldId id="757" r:id="rId28"/>
    <p:sldId id="792" r:id="rId29"/>
    <p:sldId id="758" r:id="rId30"/>
    <p:sldId id="778" r:id="rId31"/>
    <p:sldId id="779" r:id="rId32"/>
    <p:sldId id="270" r:id="rId33"/>
    <p:sldId id="780" r:id="rId34"/>
    <p:sldId id="261" r:id="rId35"/>
    <p:sldId id="262" r:id="rId36"/>
    <p:sldId id="271" r:id="rId37"/>
    <p:sldId id="264" r:id="rId38"/>
    <p:sldId id="263" r:id="rId39"/>
    <p:sldId id="268" r:id="rId40"/>
    <p:sldId id="269" r:id="rId41"/>
    <p:sldId id="759" r:id="rId42"/>
    <p:sldId id="781" r:id="rId43"/>
    <p:sldId id="782" r:id="rId44"/>
    <p:sldId id="783" r:id="rId45"/>
    <p:sldId id="784" r:id="rId46"/>
    <p:sldId id="796" r:id="rId47"/>
    <p:sldId id="797" r:id="rId48"/>
    <p:sldId id="798" r:id="rId49"/>
    <p:sldId id="799" r:id="rId50"/>
    <p:sldId id="800" r:id="rId51"/>
    <p:sldId id="801" r:id="rId52"/>
    <p:sldId id="802" r:id="rId53"/>
    <p:sldId id="803" r:id="rId54"/>
    <p:sldId id="804" r:id="rId55"/>
    <p:sldId id="805" r:id="rId56"/>
    <p:sldId id="806" r:id="rId57"/>
    <p:sldId id="807" r:id="rId58"/>
    <p:sldId id="808"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sorterViewPr>
    <p:cViewPr>
      <p:scale>
        <a:sx n="100" d="100"/>
        <a:sy n="100" d="100"/>
      </p:scale>
      <p:origin x="0" y="-252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BBE3A47-C200-4565-BBA1-33A033BE529E}" type="datetimeFigureOut">
              <a:rPr lang="it-IT" smtClean="0"/>
              <a:t>04/10/2026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104197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BBE3A47-C200-4565-BBA1-33A033BE529E}" type="datetimeFigureOut">
              <a:rPr lang="it-IT" smtClean="0"/>
              <a:t>04/10/2026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3611907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BBE3A47-C200-4565-BBA1-33A033BE529E}" type="datetimeFigureOut">
              <a:rPr lang="it-IT" smtClean="0"/>
              <a:t>04/10/2026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3815632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it-IT"/>
              <a:t>Fare clic per modificare lo stile del titolo dello schema</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BBE3A47-C200-4565-BBA1-33A033BE529E}" type="datetimeFigureOut">
              <a:rPr lang="it-IT" smtClean="0"/>
              <a:t>04/10/2026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265528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Content Placeholder 3"/>
          <p:cNvSpPr>
            <a:spLocks noGrp="1"/>
          </p:cNvSpPr>
          <p:nvPr>
            <p:ph sz="quarter" idx="13"/>
          </p:nvPr>
        </p:nvSpPr>
        <p:spPr>
          <a:xfrm>
            <a:off x="913774" y="3051012"/>
            <a:ext cx="5106027" cy="274018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3" name="Content Placeholder 5"/>
          <p:cNvSpPr>
            <a:spLocks noGrp="1"/>
          </p:cNvSpPr>
          <p:nvPr>
            <p:ph sz="quarter" idx="14"/>
          </p:nvPr>
        </p:nvSpPr>
        <p:spPr>
          <a:xfrm>
            <a:off x="6172200" y="3051012"/>
            <a:ext cx="5105401" cy="274018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BBE3A47-C200-4565-BBA1-33A033BE529E}" type="datetimeFigureOut">
              <a:rPr lang="it-IT" smtClean="0"/>
              <a:t>04/10/2026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3177412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BBE3A47-C200-4565-BBA1-33A033BE529E}" type="datetimeFigureOut">
              <a:rPr lang="it-IT" smtClean="0"/>
              <a:t>04/10/2026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2783840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BBE3A47-C200-4565-BBA1-33A033BE529E}" type="datetimeFigureOut">
              <a:rPr lang="it-IT" smtClean="0"/>
              <a:t>04/10/2026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2566105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it-IT"/>
              <a:t>Fare clic per modificare lo stile del titolo dello schema</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BBE3A47-C200-4565-BBA1-33A033BE529E}" type="datetimeFigureOut">
              <a:rPr lang="it-IT" smtClean="0"/>
              <a:t>04/10/2026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1621570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BBE3A47-C200-4565-BBA1-33A033BE529E}" type="datetimeFigureOut">
              <a:rPr lang="it-IT" smtClean="0"/>
              <a:t>04/10/2026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1056736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BBE3A47-C200-4565-BBA1-33A033BE529E}" type="datetimeFigureOut">
              <a:rPr lang="it-IT" smtClean="0"/>
              <a:t>04/10/2026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1044489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BBE3A47-C200-4565-BBA1-33A033BE529E}" type="datetimeFigureOut">
              <a:rPr lang="it-IT" smtClean="0"/>
              <a:t>04/10/2026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2060613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BBE3A47-C200-4565-BBA1-33A033BE529E}" type="datetimeFigureOut">
              <a:rPr lang="it-IT" smtClean="0"/>
              <a:t>04/10/2026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808830B-0141-47F2-8B8B-86CBA9A3C97C}" type="slidenum">
              <a:rPr lang="it-IT" smtClean="0"/>
              <a:t>‹N›</a:t>
            </a:fld>
            <a:endParaRPr lang="it-IT"/>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96554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BBE3A47-C200-4565-BBA1-33A033BE529E}" type="datetimeFigureOut">
              <a:rPr lang="it-IT" smtClean="0"/>
              <a:t>04/10/2026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2715750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BBBE3A47-C200-4565-BBA1-33A033BE529E}" type="datetimeFigureOut">
              <a:rPr lang="it-IT" smtClean="0"/>
              <a:t>04/10/2026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9811241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BBBE3A47-C200-4565-BBA1-33A033BE529E}" type="datetimeFigureOut">
              <a:rPr lang="it-IT" smtClean="0"/>
              <a:t>04/10/2026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4270107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BBE3A47-C200-4565-BBA1-33A033BE529E}" type="datetimeFigureOut">
              <a:rPr lang="it-IT" smtClean="0"/>
              <a:t>04/10/2026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2683964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it-IT"/>
              <a:t>Fare clic per modificare lo stile del titolo dello schema</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BBE3A47-C200-4565-BBA1-33A033BE529E}" type="datetimeFigureOut">
              <a:rPr lang="it-IT" smtClean="0"/>
              <a:t>04/10/2026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1859531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D82F2C-A09C-440D-BD82-62C6D84D80C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AB88F28-3F3D-4B7C-9A15-D33BF84086D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76962CF-25AD-4921-B962-E4C607F20867}"/>
              </a:ext>
            </a:extLst>
          </p:cNvPr>
          <p:cNvSpPr>
            <a:spLocks noGrp="1"/>
          </p:cNvSpPr>
          <p:nvPr>
            <p:ph type="dt" sz="half" idx="10"/>
          </p:nvPr>
        </p:nvSpPr>
        <p:spPr/>
        <p:txBody>
          <a:bodyPr/>
          <a:lstStyle/>
          <a:p>
            <a:fld id="{BBBE3A47-C200-4565-BBA1-33A033BE529E}" type="datetimeFigureOut">
              <a:rPr lang="it-IT" smtClean="0"/>
              <a:t>04/10/2026</a:t>
            </a:fld>
            <a:endParaRPr lang="it-IT"/>
          </a:p>
        </p:txBody>
      </p:sp>
      <p:sp>
        <p:nvSpPr>
          <p:cNvPr id="5" name="Segnaposto piè di pagina 4">
            <a:extLst>
              <a:ext uri="{FF2B5EF4-FFF2-40B4-BE49-F238E27FC236}">
                <a16:creationId xmlns:a16="http://schemas.microsoft.com/office/drawing/2014/main" id="{6DF34EFC-06E3-47BC-9054-E7B0AD2953A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3F0883FB-9595-406D-8B2E-BF669C18D7D7}"/>
              </a:ext>
            </a:extLst>
          </p:cNvPr>
          <p:cNvSpPr>
            <a:spLocks noGrp="1"/>
          </p:cNvSpPr>
          <p:nvPr>
            <p:ph type="sldNum" sz="quarter" idx="12"/>
          </p:nvPr>
        </p:nvSpPr>
        <p:spPr/>
        <p:txBody>
          <a:bodyPr/>
          <a:lstStyle/>
          <a:p>
            <a:fld id="{7808830B-0141-47F2-8B8B-86CBA9A3C97C}" type="slidenum">
              <a:rPr lang="it-IT" smtClean="0"/>
              <a:t>‹N›</a:t>
            </a:fld>
            <a:endParaRPr lang="it-IT"/>
          </a:p>
        </p:txBody>
      </p:sp>
    </p:spTree>
    <p:extLst>
      <p:ext uri="{BB962C8B-B14F-4D97-AF65-F5344CB8AC3E}">
        <p14:creationId xmlns:p14="http://schemas.microsoft.com/office/powerpoint/2010/main" val="2598392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BBE3A47-C200-4565-BBA1-33A033BE529E}" type="datetimeFigureOut">
              <a:rPr lang="it-IT" smtClean="0"/>
              <a:t>04/10/2026</a:t>
            </a:fld>
            <a:endParaRPr lang="it-IT"/>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it-IT"/>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7808830B-0141-47F2-8B8B-86CBA9A3C97C}" type="slidenum">
              <a:rPr lang="it-IT" smtClean="0"/>
              <a:t>‹N›</a:t>
            </a:fld>
            <a:endParaRPr lang="it-IT"/>
          </a:p>
        </p:txBody>
      </p:sp>
    </p:spTree>
    <p:extLst>
      <p:ext uri="{BB962C8B-B14F-4D97-AF65-F5344CB8AC3E}">
        <p14:creationId xmlns:p14="http://schemas.microsoft.com/office/powerpoint/2010/main" val="26370458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7.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hyperlink" Target="https://www.my-personaltrainer.it/fisiologia/ormoni/serotonina.html" TargetMode="External"/><Relationship Id="rId2" Type="http://schemas.openxmlformats.org/officeDocument/2006/relationships/hyperlink" Target="https://www.my-personaltrainer.it/salute/farmaci-antidepressivi.html" TargetMode="External"/><Relationship Id="rId1" Type="http://schemas.openxmlformats.org/officeDocument/2006/relationships/slideLayout" Target="../slideLayouts/slideLayout18.xml"/><Relationship Id="rId4" Type="http://schemas.openxmlformats.org/officeDocument/2006/relationships/hyperlink" Target="https://www.my-personaltrainer.it/salute/come-uscire-depressione.html"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8CCDDA-08FA-48E8-A521-BC0B04ADF461}"/>
              </a:ext>
            </a:extLst>
          </p:cNvPr>
          <p:cNvSpPr>
            <a:spLocks noGrp="1"/>
          </p:cNvSpPr>
          <p:nvPr>
            <p:ph type="title"/>
          </p:nvPr>
        </p:nvSpPr>
        <p:spPr>
          <a:xfrm>
            <a:off x="909084" y="1832823"/>
            <a:ext cx="10364451" cy="1596177"/>
          </a:xfrm>
        </p:spPr>
        <p:txBody>
          <a:bodyPr>
            <a:normAutofit/>
          </a:bodyPr>
          <a:lstStyle/>
          <a:p>
            <a:r>
              <a:rPr lang="it-IT" sz="6600" dirty="0"/>
              <a:t>Lezione 24-05-2026</a:t>
            </a:r>
          </a:p>
        </p:txBody>
      </p:sp>
      <p:sp>
        <p:nvSpPr>
          <p:cNvPr id="4" name="CasellaDiTesto 3">
            <a:extLst>
              <a:ext uri="{FF2B5EF4-FFF2-40B4-BE49-F238E27FC236}">
                <a16:creationId xmlns:a16="http://schemas.microsoft.com/office/drawing/2014/main" id="{7FDDD169-522D-4200-9B48-A53029614E27}"/>
              </a:ext>
            </a:extLst>
          </p:cNvPr>
          <p:cNvSpPr txBox="1"/>
          <p:nvPr/>
        </p:nvSpPr>
        <p:spPr>
          <a:xfrm>
            <a:off x="913774" y="5387926"/>
            <a:ext cx="4235001" cy="1200329"/>
          </a:xfrm>
          <a:prstGeom prst="rect">
            <a:avLst/>
          </a:prstGeom>
          <a:noFill/>
        </p:spPr>
        <p:txBody>
          <a:bodyPr wrap="square" rtlCol="0">
            <a:spAutoFit/>
          </a:bodyPr>
          <a:lstStyle/>
          <a:p>
            <a:r>
              <a:rPr lang="it-IT" b="1" dirty="0"/>
              <a:t>DOTT.SSA TERESA TRICOMI</a:t>
            </a:r>
          </a:p>
          <a:p>
            <a:r>
              <a:rPr lang="it-IT" b="1" dirty="0"/>
              <a:t>Psicologo-psicoterapeuta</a:t>
            </a:r>
          </a:p>
          <a:p>
            <a:r>
              <a:rPr lang="it-IT" b="1" dirty="0"/>
              <a:t>Dirigente Psicologo Asl Roma 1</a:t>
            </a:r>
          </a:p>
          <a:p>
            <a:r>
              <a:rPr lang="it-IT" b="1" dirty="0"/>
              <a:t>Responsabile CD PIPSM OVEST</a:t>
            </a:r>
          </a:p>
        </p:txBody>
      </p:sp>
    </p:spTree>
    <p:extLst>
      <p:ext uri="{BB962C8B-B14F-4D97-AF65-F5344CB8AC3E}">
        <p14:creationId xmlns:p14="http://schemas.microsoft.com/office/powerpoint/2010/main" val="2737812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A32381-5850-083C-E1B6-7DCEC438CB50}"/>
              </a:ext>
            </a:extLst>
          </p:cNvPr>
          <p:cNvSpPr>
            <a:spLocks noGrp="1"/>
          </p:cNvSpPr>
          <p:nvPr>
            <p:ph type="title"/>
          </p:nvPr>
        </p:nvSpPr>
        <p:spPr/>
        <p:txBody>
          <a:bodyPr/>
          <a:lstStyle/>
          <a:p>
            <a:pPr algn="ctr"/>
            <a:r>
              <a:rPr lang="it-IT" dirty="0"/>
              <a:t>Prospettive Dimensionali</a:t>
            </a:r>
          </a:p>
        </p:txBody>
      </p:sp>
      <p:sp>
        <p:nvSpPr>
          <p:cNvPr id="3" name="CasellaDiTesto 2">
            <a:extLst>
              <a:ext uri="{FF2B5EF4-FFF2-40B4-BE49-F238E27FC236}">
                <a16:creationId xmlns:a16="http://schemas.microsoft.com/office/drawing/2014/main" id="{7EBA32D3-AFC6-2A95-F953-91B93BA915C2}"/>
              </a:ext>
            </a:extLst>
          </p:cNvPr>
          <p:cNvSpPr txBox="1"/>
          <p:nvPr/>
        </p:nvSpPr>
        <p:spPr>
          <a:xfrm>
            <a:off x="863600" y="2349500"/>
            <a:ext cx="10515600" cy="3108543"/>
          </a:xfrm>
          <a:prstGeom prst="rect">
            <a:avLst/>
          </a:prstGeom>
          <a:noFill/>
        </p:spPr>
        <p:txBody>
          <a:bodyPr wrap="square" rtlCol="0">
            <a:spAutoFit/>
          </a:bodyPr>
          <a:lstStyle/>
          <a:p>
            <a:pPr marL="342900" indent="-342900" algn="just">
              <a:buFont typeface="Arial" panose="020B0604020202020204" pitchFamily="34" charset="0"/>
              <a:buChar char="•"/>
            </a:pPr>
            <a:r>
              <a:rPr lang="it-IT" sz="2400" dirty="0"/>
              <a:t>Disturbi Internalizzanti ed Esternalizzanti</a:t>
            </a:r>
          </a:p>
          <a:p>
            <a:pPr marL="342900" indent="-342900" algn="just">
              <a:buFont typeface="Arial" panose="020B0604020202020204" pitchFamily="34" charset="0"/>
              <a:buChar char="•"/>
            </a:pPr>
            <a:r>
              <a:rPr lang="it-IT" sz="2400" dirty="0"/>
              <a:t>Modelli Fattoriali di ordine superiore – Il fattore </a:t>
            </a:r>
            <a:r>
              <a:rPr lang="it-IT" sz="2400" b="1" dirty="0"/>
              <a:t>P </a:t>
            </a:r>
          </a:p>
          <a:p>
            <a:pPr algn="just"/>
            <a:r>
              <a:rPr lang="it-IT" sz="1400" dirty="0"/>
              <a:t>(</a:t>
            </a:r>
            <a:r>
              <a:rPr lang="it-IT" sz="1400" i="0" dirty="0">
                <a:solidFill>
                  <a:srgbClr val="222222"/>
                </a:solidFill>
                <a:effectLst/>
                <a:latin typeface="-apple-system"/>
              </a:rPr>
              <a:t>presenza di tratti di personalità che possono predisporre un individuo allo sviluppo di disturbi mentali. </a:t>
            </a:r>
          </a:p>
          <a:p>
            <a:pPr algn="just"/>
            <a:r>
              <a:rPr lang="it-IT" sz="1400" i="0" dirty="0">
                <a:solidFill>
                  <a:srgbClr val="222222"/>
                </a:solidFill>
                <a:effectLst/>
                <a:latin typeface="-apple-system"/>
              </a:rPr>
              <a:t>Questi tratti includono caratteristiche come impulsività, aggressività, instabilità emotiva e mancanza di empatia.)</a:t>
            </a:r>
            <a:endParaRPr lang="it-IT" sz="1400" dirty="0"/>
          </a:p>
          <a:p>
            <a:pPr marL="342900" indent="-342900" algn="just">
              <a:buFont typeface="Arial" panose="020B0604020202020204" pitchFamily="34" charset="0"/>
              <a:buChar char="•"/>
            </a:pPr>
            <a:r>
              <a:rPr lang="it-IT" sz="2400" dirty="0"/>
              <a:t>Indicatori </a:t>
            </a:r>
            <a:r>
              <a:rPr lang="it-IT" sz="2400" dirty="0" err="1"/>
              <a:t>transdiagnostici</a:t>
            </a:r>
            <a:r>
              <a:rPr lang="it-IT" sz="2400" dirty="0"/>
              <a:t>: disregolazione emotiva; </a:t>
            </a:r>
            <a:r>
              <a:rPr lang="it-IT" sz="2400" dirty="0" err="1"/>
              <a:t>nevroticismo</a:t>
            </a:r>
            <a:endParaRPr lang="it-IT" sz="2400" dirty="0"/>
          </a:p>
          <a:p>
            <a:pPr marL="342900" indent="-342900" algn="just">
              <a:buFont typeface="Arial" panose="020B0604020202020204" pitchFamily="34" charset="0"/>
              <a:buChar char="•"/>
            </a:pPr>
            <a:endParaRPr lang="it-IT" sz="2400" dirty="0"/>
          </a:p>
          <a:p>
            <a:pPr algn="just"/>
            <a:r>
              <a:rPr lang="it-IT" sz="2400" dirty="0"/>
              <a:t>Tutte queste prospettive sono accomunate dalla tendenza a privilegiare gli aspetti simili tra le diverse manifestazioni psicopatologiche, piuttosto che indirizzare l’attenzione sulle differenze</a:t>
            </a:r>
          </a:p>
        </p:txBody>
      </p:sp>
    </p:spTree>
    <p:extLst>
      <p:ext uri="{BB962C8B-B14F-4D97-AF65-F5344CB8AC3E}">
        <p14:creationId xmlns:p14="http://schemas.microsoft.com/office/powerpoint/2010/main" val="1193918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1D021C-A890-6F3A-DCF0-4A3B5752A1D6}"/>
              </a:ext>
            </a:extLst>
          </p:cNvPr>
          <p:cNvSpPr>
            <a:spLocks noGrp="1"/>
          </p:cNvSpPr>
          <p:nvPr>
            <p:ph type="title"/>
          </p:nvPr>
        </p:nvSpPr>
        <p:spPr/>
        <p:txBody>
          <a:bodyPr/>
          <a:lstStyle/>
          <a:p>
            <a:pPr algn="ctr"/>
            <a:r>
              <a:rPr lang="it-IT" dirty="0"/>
              <a:t>Regolazione emotiva</a:t>
            </a:r>
          </a:p>
        </p:txBody>
      </p:sp>
      <p:sp>
        <p:nvSpPr>
          <p:cNvPr id="3" name="CasellaDiTesto 2">
            <a:extLst>
              <a:ext uri="{FF2B5EF4-FFF2-40B4-BE49-F238E27FC236}">
                <a16:creationId xmlns:a16="http://schemas.microsoft.com/office/drawing/2014/main" id="{27D18B02-C404-BD9A-CF9D-7AB74128FA4B}"/>
              </a:ext>
            </a:extLst>
          </p:cNvPr>
          <p:cNvSpPr txBox="1"/>
          <p:nvPr/>
        </p:nvSpPr>
        <p:spPr>
          <a:xfrm>
            <a:off x="812800" y="2171700"/>
            <a:ext cx="10591800" cy="4431983"/>
          </a:xfrm>
          <a:prstGeom prst="rect">
            <a:avLst/>
          </a:prstGeom>
          <a:noFill/>
        </p:spPr>
        <p:txBody>
          <a:bodyPr wrap="square" rtlCol="0">
            <a:spAutoFit/>
          </a:bodyPr>
          <a:lstStyle/>
          <a:p>
            <a:pPr algn="just"/>
            <a:r>
              <a:rPr lang="it-IT" sz="2400" dirty="0"/>
              <a:t>Costrutto multidimensionale che comprende quattro aspetti:</a:t>
            </a:r>
          </a:p>
          <a:p>
            <a:pPr marL="342900" indent="-342900" algn="just">
              <a:buFont typeface="+mj-lt"/>
              <a:buAutoNum type="arabicPeriod"/>
            </a:pPr>
            <a:r>
              <a:rPr lang="it-IT" sz="2400" dirty="0"/>
              <a:t>Consapevolezza, comprensione e accettazione dell’esperienza emotiva</a:t>
            </a:r>
          </a:p>
          <a:p>
            <a:pPr marL="342900" indent="-342900" algn="just">
              <a:buFont typeface="+mj-lt"/>
              <a:buAutoNum type="arabicPeriod"/>
            </a:pPr>
            <a:r>
              <a:rPr lang="it-IT" sz="2400" dirty="0"/>
              <a:t>Capacità di impegnarsi in comportamenti finalizzati a un obiettivo inibendo comportamenti impulsivi quando si sperimentino emozioni negative</a:t>
            </a:r>
          </a:p>
          <a:p>
            <a:pPr marL="342900" indent="-342900" algn="just">
              <a:buFont typeface="+mj-lt"/>
              <a:buAutoNum type="arabicPeriod"/>
            </a:pPr>
            <a:r>
              <a:rPr lang="it-IT" sz="2400" dirty="0"/>
              <a:t>Uso flessibile di diverse strategie appropriate per modulare intensità e durata delle risposte emotive</a:t>
            </a:r>
          </a:p>
          <a:p>
            <a:pPr marL="342900" indent="-342900" algn="just">
              <a:buFont typeface="+mj-lt"/>
              <a:buAutoNum type="arabicPeriod"/>
            </a:pPr>
            <a:r>
              <a:rPr lang="it-IT" sz="2400" dirty="0"/>
              <a:t>Disponibilità e capacità di sperimentare le emozioni negative come parte di attività dotate di senso e da perseguire</a:t>
            </a:r>
          </a:p>
          <a:p>
            <a:pPr marL="342900" indent="-342900" algn="just">
              <a:buFont typeface="+mj-lt"/>
              <a:buAutoNum type="arabicPeriod"/>
            </a:pPr>
            <a:endParaRPr lang="it-IT" sz="2400" dirty="0"/>
          </a:p>
          <a:p>
            <a:pPr algn="just"/>
            <a:r>
              <a:rPr lang="it-IT" sz="2400" dirty="0"/>
              <a:t>La difficoltà in uno di questi ambiti si traduce in deficit della Regolazione Emotiva</a:t>
            </a:r>
          </a:p>
          <a:p>
            <a:endParaRPr lang="it-IT" dirty="0"/>
          </a:p>
        </p:txBody>
      </p:sp>
    </p:spTree>
    <p:extLst>
      <p:ext uri="{BB962C8B-B14F-4D97-AF65-F5344CB8AC3E}">
        <p14:creationId xmlns:p14="http://schemas.microsoft.com/office/powerpoint/2010/main" val="299366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1A5DD6-A396-6DAF-0554-C14EBA8EC3D8}"/>
              </a:ext>
            </a:extLst>
          </p:cNvPr>
          <p:cNvSpPr>
            <a:spLocks noGrp="1"/>
          </p:cNvSpPr>
          <p:nvPr>
            <p:ph type="title"/>
          </p:nvPr>
        </p:nvSpPr>
        <p:spPr/>
        <p:txBody>
          <a:bodyPr/>
          <a:lstStyle/>
          <a:p>
            <a:pPr algn="ctr"/>
            <a:r>
              <a:rPr lang="it-IT" dirty="0"/>
              <a:t>Regolazione emotiva</a:t>
            </a:r>
          </a:p>
        </p:txBody>
      </p:sp>
      <p:sp>
        <p:nvSpPr>
          <p:cNvPr id="3" name="CasellaDiTesto 2">
            <a:extLst>
              <a:ext uri="{FF2B5EF4-FFF2-40B4-BE49-F238E27FC236}">
                <a16:creationId xmlns:a16="http://schemas.microsoft.com/office/drawing/2014/main" id="{E92528FE-E78B-0BDC-C72B-3751CD80730E}"/>
              </a:ext>
            </a:extLst>
          </p:cNvPr>
          <p:cNvSpPr txBox="1"/>
          <p:nvPr/>
        </p:nvSpPr>
        <p:spPr>
          <a:xfrm>
            <a:off x="825500" y="2222500"/>
            <a:ext cx="10528300" cy="3046988"/>
          </a:xfrm>
          <a:prstGeom prst="rect">
            <a:avLst/>
          </a:prstGeom>
          <a:noFill/>
        </p:spPr>
        <p:txBody>
          <a:bodyPr wrap="square" rtlCol="0">
            <a:spAutoFit/>
          </a:bodyPr>
          <a:lstStyle/>
          <a:p>
            <a:pPr algn="just"/>
            <a:r>
              <a:rPr lang="it-IT" sz="2400" dirty="0"/>
              <a:t>E’ un processo che inizia alla nascita e che si snoda attraverso differenti meccanismi. Il primo è quello dell’attenzione, cruciale nello sviluppo della regolazione emotiva del bambino.</a:t>
            </a:r>
          </a:p>
          <a:p>
            <a:pPr algn="just"/>
            <a:r>
              <a:rPr lang="it-IT" sz="2400" dirty="0"/>
              <a:t>L’attenzione si integra poi con altri meccanismi cognitivi durante la crescita. Integrazione e automaticità nella regolazione diventano fondamentali per affrontare i compiti evolutivi.</a:t>
            </a:r>
          </a:p>
          <a:p>
            <a:pPr algn="just"/>
            <a:r>
              <a:rPr lang="it-IT" sz="2400" dirty="0"/>
              <a:t>In adolescenza si affinano strategie a breve e a lungo termine.</a:t>
            </a:r>
          </a:p>
          <a:p>
            <a:pPr algn="just"/>
            <a:endParaRPr lang="it-IT" sz="2400" dirty="0"/>
          </a:p>
        </p:txBody>
      </p:sp>
    </p:spTree>
    <p:extLst>
      <p:ext uri="{BB962C8B-B14F-4D97-AF65-F5344CB8AC3E}">
        <p14:creationId xmlns:p14="http://schemas.microsoft.com/office/powerpoint/2010/main" val="2825514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0B66663-775A-FF62-86D3-64630699BB13}"/>
              </a:ext>
            </a:extLst>
          </p:cNvPr>
          <p:cNvSpPr>
            <a:spLocks noGrp="1"/>
          </p:cNvSpPr>
          <p:nvPr>
            <p:ph type="title"/>
          </p:nvPr>
        </p:nvSpPr>
        <p:spPr/>
        <p:txBody>
          <a:bodyPr/>
          <a:lstStyle/>
          <a:p>
            <a:pPr algn="ctr"/>
            <a:r>
              <a:rPr lang="it-IT" dirty="0"/>
              <a:t>Regolazione emotiva</a:t>
            </a:r>
          </a:p>
        </p:txBody>
      </p:sp>
      <p:sp>
        <p:nvSpPr>
          <p:cNvPr id="4" name="CasellaDiTesto 3">
            <a:extLst>
              <a:ext uri="{FF2B5EF4-FFF2-40B4-BE49-F238E27FC236}">
                <a16:creationId xmlns:a16="http://schemas.microsoft.com/office/drawing/2014/main" id="{3F0A6DB2-0920-8EEC-632B-A253855DB29F}"/>
              </a:ext>
            </a:extLst>
          </p:cNvPr>
          <p:cNvSpPr txBox="1"/>
          <p:nvPr/>
        </p:nvSpPr>
        <p:spPr>
          <a:xfrm>
            <a:off x="1485900" y="2336800"/>
            <a:ext cx="9677400" cy="3046988"/>
          </a:xfrm>
          <a:prstGeom prst="rect">
            <a:avLst/>
          </a:prstGeom>
          <a:noFill/>
        </p:spPr>
        <p:txBody>
          <a:bodyPr wrap="square" rtlCol="0">
            <a:spAutoFit/>
          </a:bodyPr>
          <a:lstStyle/>
          <a:p>
            <a:pPr algn="just"/>
            <a:r>
              <a:rPr lang="it-IT" sz="2400" dirty="0"/>
              <a:t>Le abilità di regolazione emotiva sono fondamentalmente formate (prendono forma) dalla continua interazione tra gli individui e il contesto sociale.</a:t>
            </a:r>
          </a:p>
          <a:p>
            <a:pPr algn="just"/>
            <a:r>
              <a:rPr lang="it-IT" sz="2400" dirty="0"/>
              <a:t>In alcune situazioni ambientali la richiesta di abilità nella regolazione emotiva è particolarmente elevata                 Rischio di fallimento sociale.</a:t>
            </a:r>
          </a:p>
          <a:p>
            <a:pPr algn="just"/>
            <a:r>
              <a:rPr lang="it-IT" sz="2400" dirty="0"/>
              <a:t>I contesti sociali possono facilitare o ostacolare le abilità di regolazione emotiva (Ruolo della famiglia e della scuola).</a:t>
            </a:r>
          </a:p>
          <a:p>
            <a:pPr algn="just"/>
            <a:endParaRPr lang="it-IT" sz="2400" dirty="0"/>
          </a:p>
        </p:txBody>
      </p:sp>
      <p:sp>
        <p:nvSpPr>
          <p:cNvPr id="5" name="Freccia destra 4">
            <a:extLst>
              <a:ext uri="{FF2B5EF4-FFF2-40B4-BE49-F238E27FC236}">
                <a16:creationId xmlns:a16="http://schemas.microsoft.com/office/drawing/2014/main" id="{6F1E600C-5F3C-4CBD-FAC9-20CEC9BF8E9A}"/>
              </a:ext>
            </a:extLst>
          </p:cNvPr>
          <p:cNvSpPr/>
          <p:nvPr/>
        </p:nvSpPr>
        <p:spPr>
          <a:xfrm>
            <a:off x="5959524" y="3993936"/>
            <a:ext cx="927100" cy="1523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407220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53A195-0F99-5DD0-C8CD-AF44DD37EDDB}"/>
              </a:ext>
            </a:extLst>
          </p:cNvPr>
          <p:cNvSpPr>
            <a:spLocks noGrp="1"/>
          </p:cNvSpPr>
          <p:nvPr>
            <p:ph type="title"/>
          </p:nvPr>
        </p:nvSpPr>
        <p:spPr/>
        <p:txBody>
          <a:bodyPr/>
          <a:lstStyle/>
          <a:p>
            <a:pPr algn="ctr"/>
            <a:r>
              <a:rPr lang="it-IT" dirty="0"/>
              <a:t>Regolazione emotiva: ruolo dell’ambiente familiare</a:t>
            </a:r>
          </a:p>
        </p:txBody>
      </p:sp>
      <p:sp>
        <p:nvSpPr>
          <p:cNvPr id="3" name="CasellaDiTesto 2">
            <a:extLst>
              <a:ext uri="{FF2B5EF4-FFF2-40B4-BE49-F238E27FC236}">
                <a16:creationId xmlns:a16="http://schemas.microsoft.com/office/drawing/2014/main" id="{A6FB6362-455D-D6AD-6063-AE65F1645D3F}"/>
              </a:ext>
            </a:extLst>
          </p:cNvPr>
          <p:cNvSpPr txBox="1"/>
          <p:nvPr/>
        </p:nvSpPr>
        <p:spPr>
          <a:xfrm>
            <a:off x="838200" y="2209800"/>
            <a:ext cx="10553700" cy="4524315"/>
          </a:xfrm>
          <a:prstGeom prst="rect">
            <a:avLst/>
          </a:prstGeom>
          <a:noFill/>
        </p:spPr>
        <p:txBody>
          <a:bodyPr wrap="square" rtlCol="0">
            <a:spAutoFit/>
          </a:bodyPr>
          <a:lstStyle/>
          <a:p>
            <a:r>
              <a:rPr lang="it-IT" sz="2400" dirty="0"/>
              <a:t>Questo ruolo, fondamentale nell’infanzia, è importante anche in adolescenza.</a:t>
            </a:r>
          </a:p>
          <a:p>
            <a:pPr algn="just"/>
            <a:r>
              <a:rPr lang="it-IT" sz="2400" dirty="0"/>
              <a:t>Necessità di adattare gli stili all’età e allo stato di sviluppo dei figli: passaggio da azioni dirette di </a:t>
            </a:r>
            <a:r>
              <a:rPr lang="it-IT" sz="2400" dirty="0" err="1"/>
              <a:t>tranquillizzazione</a:t>
            </a:r>
            <a:r>
              <a:rPr lang="it-IT" sz="2400" dirty="0"/>
              <a:t> e da istruzioni direttive alla possibilità di privilegiare ascolto e costruzione di capacità di mentalizzazione.</a:t>
            </a:r>
          </a:p>
          <a:p>
            <a:pPr algn="just"/>
            <a:r>
              <a:rPr lang="it-IT" sz="2400" dirty="0"/>
              <a:t>Il passaggio è reso difficile dall’ambivalenza degli adolescenti tra il bisogno di autonomia e quello di dipendenza.</a:t>
            </a:r>
          </a:p>
          <a:p>
            <a:pPr marL="342900" indent="-342900" algn="just">
              <a:buFont typeface="Arial" panose="020B0604020202020204" pitchFamily="34" charset="0"/>
              <a:buChar char="•"/>
            </a:pPr>
            <a:r>
              <a:rPr lang="it-IT" sz="2400" dirty="0"/>
              <a:t>Adolescenti troppo dipendenti: alto rischio di disturbi internalizzanti (ansia, depressione).</a:t>
            </a:r>
          </a:p>
          <a:p>
            <a:pPr marL="342900" indent="-342900" algn="just">
              <a:buFont typeface="Arial" panose="020B0604020202020204" pitchFamily="34" charset="0"/>
              <a:buChar char="•"/>
            </a:pPr>
            <a:r>
              <a:rPr lang="it-IT" sz="2400" dirty="0"/>
              <a:t>Adolescenti che rifiutano ogni guida: alto rischio di disturbi esternalizzanti (delinquenza, uso di sostanze, aggressività, scarsa capacità di regolare la rabbia).</a:t>
            </a:r>
          </a:p>
          <a:p>
            <a:pPr algn="just"/>
            <a:endParaRPr lang="it-IT" sz="2400" dirty="0"/>
          </a:p>
        </p:txBody>
      </p:sp>
    </p:spTree>
    <p:extLst>
      <p:ext uri="{BB962C8B-B14F-4D97-AF65-F5344CB8AC3E}">
        <p14:creationId xmlns:p14="http://schemas.microsoft.com/office/powerpoint/2010/main" val="1865706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CAC4A88-7B95-FEE4-F9EF-E23A5AC9D808}"/>
              </a:ext>
            </a:extLst>
          </p:cNvPr>
          <p:cNvSpPr>
            <a:spLocks noGrp="1"/>
          </p:cNvSpPr>
          <p:nvPr>
            <p:ph type="title"/>
          </p:nvPr>
        </p:nvSpPr>
        <p:spPr/>
        <p:txBody>
          <a:bodyPr/>
          <a:lstStyle/>
          <a:p>
            <a:pPr algn="ctr"/>
            <a:r>
              <a:rPr lang="it-IT" dirty="0"/>
              <a:t>STRATEGIE DI REGOLAZIONE EMOTIVA</a:t>
            </a:r>
          </a:p>
        </p:txBody>
      </p:sp>
      <p:sp>
        <p:nvSpPr>
          <p:cNvPr id="3" name="CasellaDiTesto 2">
            <a:extLst>
              <a:ext uri="{FF2B5EF4-FFF2-40B4-BE49-F238E27FC236}">
                <a16:creationId xmlns:a16="http://schemas.microsoft.com/office/drawing/2014/main" id="{61C8B35F-F00A-65FC-961B-BEC9F2B4EBCC}"/>
              </a:ext>
            </a:extLst>
          </p:cNvPr>
          <p:cNvSpPr txBox="1"/>
          <p:nvPr/>
        </p:nvSpPr>
        <p:spPr>
          <a:xfrm>
            <a:off x="800100" y="2133600"/>
            <a:ext cx="10579100" cy="3785652"/>
          </a:xfrm>
          <a:prstGeom prst="rect">
            <a:avLst/>
          </a:prstGeom>
          <a:noFill/>
        </p:spPr>
        <p:txBody>
          <a:bodyPr wrap="square" rtlCol="0">
            <a:spAutoFit/>
          </a:bodyPr>
          <a:lstStyle/>
          <a:p>
            <a:pPr marL="457200" indent="-457200" algn="just">
              <a:buFont typeface="+mj-lt"/>
              <a:buAutoNum type="arabicPeriod"/>
            </a:pPr>
            <a:r>
              <a:rPr lang="it-IT" sz="2400" dirty="0"/>
              <a:t>Strategie adattive (prima mi calmo e poi mi confronto; mi concentro su quello che devo fare dopo)</a:t>
            </a:r>
          </a:p>
          <a:p>
            <a:pPr marL="457200" indent="-457200" algn="just">
              <a:buFont typeface="+mj-lt"/>
              <a:buAutoNum type="arabicPeriod"/>
            </a:pPr>
            <a:r>
              <a:rPr lang="it-IT" sz="2400" dirty="0"/>
              <a:t>Ricerca di supporto sociale (ricerca di conforto; richiesta di consiglio)</a:t>
            </a:r>
          </a:p>
          <a:p>
            <a:pPr marL="457200" indent="-457200" algn="just">
              <a:buFont typeface="+mj-lt"/>
              <a:buAutoNum type="arabicPeriod"/>
            </a:pPr>
            <a:r>
              <a:rPr lang="it-IT" sz="2400" dirty="0"/>
              <a:t>Passività (aspetto e vedo; non c’è bisogno di agire)</a:t>
            </a:r>
          </a:p>
          <a:p>
            <a:pPr marL="457200" indent="-457200" algn="just">
              <a:buFont typeface="+mj-lt"/>
              <a:buAutoNum type="arabicPeriod"/>
            </a:pPr>
            <a:r>
              <a:rPr lang="it-IT" sz="2400" dirty="0"/>
              <a:t>Evitamento (me ne vado; faccio qualcos’altro)</a:t>
            </a:r>
          </a:p>
          <a:p>
            <a:pPr marL="457200" indent="-457200" algn="just">
              <a:buFont typeface="+mj-lt"/>
              <a:buAutoNum type="arabicPeriod"/>
            </a:pPr>
            <a:r>
              <a:rPr lang="it-IT" sz="2400" dirty="0"/>
              <a:t>Soppressione (non mostro come mi sento; dissimulo)</a:t>
            </a:r>
          </a:p>
          <a:p>
            <a:pPr marL="457200" indent="-457200" algn="just">
              <a:buFont typeface="+mj-lt"/>
              <a:buAutoNum type="arabicPeriod"/>
            </a:pPr>
            <a:r>
              <a:rPr lang="it-IT" sz="2400" dirty="0"/>
              <a:t>Ruminazione (non riesco a spostare il pensiero)</a:t>
            </a:r>
          </a:p>
          <a:p>
            <a:pPr marL="457200" indent="-457200" algn="just">
              <a:buFont typeface="+mj-lt"/>
              <a:buAutoNum type="arabicPeriod"/>
            </a:pPr>
            <a:r>
              <a:rPr lang="it-IT" sz="2400" dirty="0"/>
              <a:t>Disregolazione (me la prendo con gli altri e li offendo anche se non sono responsabili della situazione).</a:t>
            </a:r>
          </a:p>
          <a:p>
            <a:pPr algn="just"/>
            <a:endParaRPr lang="it-IT" sz="2400" dirty="0"/>
          </a:p>
        </p:txBody>
      </p:sp>
    </p:spTree>
    <p:extLst>
      <p:ext uri="{BB962C8B-B14F-4D97-AF65-F5344CB8AC3E}">
        <p14:creationId xmlns:p14="http://schemas.microsoft.com/office/powerpoint/2010/main" val="1207433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A374E5-33FC-400C-DE45-F5D4C9C6F618}"/>
              </a:ext>
            </a:extLst>
          </p:cNvPr>
          <p:cNvSpPr>
            <a:spLocks noGrp="1"/>
          </p:cNvSpPr>
          <p:nvPr>
            <p:ph type="title"/>
          </p:nvPr>
        </p:nvSpPr>
        <p:spPr>
          <a:xfrm>
            <a:off x="205154" y="123885"/>
            <a:ext cx="10515600" cy="1325563"/>
          </a:xfrm>
        </p:spPr>
        <p:txBody>
          <a:bodyPr/>
          <a:lstStyle/>
          <a:p>
            <a:pPr algn="ctr"/>
            <a:r>
              <a:rPr lang="it-IT" dirty="0"/>
              <a:t>Regolazione Emotiva</a:t>
            </a:r>
          </a:p>
        </p:txBody>
      </p:sp>
      <p:sp>
        <p:nvSpPr>
          <p:cNvPr id="3" name="CasellaDiTesto 2">
            <a:extLst>
              <a:ext uri="{FF2B5EF4-FFF2-40B4-BE49-F238E27FC236}">
                <a16:creationId xmlns:a16="http://schemas.microsoft.com/office/drawing/2014/main" id="{E380AF68-72E1-F986-58FB-7BFE390FEB10}"/>
              </a:ext>
            </a:extLst>
          </p:cNvPr>
          <p:cNvSpPr txBox="1"/>
          <p:nvPr/>
        </p:nvSpPr>
        <p:spPr>
          <a:xfrm>
            <a:off x="670756" y="1775270"/>
            <a:ext cx="10515600" cy="4524315"/>
          </a:xfrm>
          <a:prstGeom prst="rect">
            <a:avLst/>
          </a:prstGeom>
          <a:noFill/>
        </p:spPr>
        <p:txBody>
          <a:bodyPr wrap="square" rtlCol="0">
            <a:spAutoFit/>
          </a:bodyPr>
          <a:lstStyle/>
          <a:p>
            <a:pPr algn="just"/>
            <a:r>
              <a:rPr lang="it-IT" sz="2400" dirty="0"/>
              <a:t>L’uso di strategie </a:t>
            </a:r>
            <a:r>
              <a:rPr lang="it-IT" sz="2400" dirty="0" err="1"/>
              <a:t>maladattative</a:t>
            </a:r>
            <a:r>
              <a:rPr lang="it-IT" sz="2400" dirty="0"/>
              <a:t> (Ruminazione, Soppressione, Evitamento) per regolare le emozioni è correlato a un vasto numero di disturbi e direttamente implicato in ansia, depressione, uso di sostanze, DCA e BPD. </a:t>
            </a:r>
          </a:p>
          <a:p>
            <a:pPr algn="just"/>
            <a:endParaRPr lang="it-IT" sz="2400" dirty="0"/>
          </a:p>
          <a:p>
            <a:pPr algn="just"/>
            <a:endParaRPr lang="it-IT" sz="2400" dirty="0"/>
          </a:p>
          <a:p>
            <a:pPr algn="just"/>
            <a:r>
              <a:rPr lang="it-IT" sz="2400" dirty="0"/>
              <a:t>                                importante costrutto </a:t>
            </a:r>
            <a:r>
              <a:rPr lang="it-IT" sz="2400" dirty="0" err="1"/>
              <a:t>transdiagnostico</a:t>
            </a:r>
            <a:endParaRPr lang="it-IT" sz="2400" dirty="0"/>
          </a:p>
          <a:p>
            <a:pPr algn="just"/>
            <a:endParaRPr lang="it-IT" sz="2400" dirty="0"/>
          </a:p>
          <a:p>
            <a:pPr algn="just"/>
            <a:endParaRPr lang="it-IT" sz="2400" dirty="0"/>
          </a:p>
          <a:p>
            <a:pPr algn="just"/>
            <a:r>
              <a:rPr lang="it-IT" sz="2400" dirty="0"/>
              <a:t>Importanza di avere un repertorio vario e flessibile</a:t>
            </a:r>
          </a:p>
          <a:p>
            <a:pPr algn="just"/>
            <a:r>
              <a:rPr lang="it-IT" sz="2400" dirty="0"/>
              <a:t>Il problema dell’inerzia: la risposta emotiva è influenzata dallo stato emotivo precedente e non risente delle variazioni ambientali</a:t>
            </a:r>
          </a:p>
          <a:p>
            <a:pPr algn="just"/>
            <a:endParaRPr lang="it-IT" sz="2400" dirty="0"/>
          </a:p>
        </p:txBody>
      </p:sp>
      <p:sp>
        <p:nvSpPr>
          <p:cNvPr id="4" name="Freccia in giù 3">
            <a:extLst>
              <a:ext uri="{FF2B5EF4-FFF2-40B4-BE49-F238E27FC236}">
                <a16:creationId xmlns:a16="http://schemas.microsoft.com/office/drawing/2014/main" id="{012190C4-D2FF-49F9-BE47-349DC505CB22}"/>
              </a:ext>
            </a:extLst>
          </p:cNvPr>
          <p:cNvSpPr/>
          <p:nvPr/>
        </p:nvSpPr>
        <p:spPr>
          <a:xfrm>
            <a:off x="4555588" y="2978833"/>
            <a:ext cx="1814732" cy="6084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98378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4560AE-E6A4-B1EF-0B4A-9DB38C82C22D}"/>
              </a:ext>
            </a:extLst>
          </p:cNvPr>
          <p:cNvSpPr>
            <a:spLocks noGrp="1"/>
          </p:cNvSpPr>
          <p:nvPr>
            <p:ph type="title"/>
          </p:nvPr>
        </p:nvSpPr>
        <p:spPr/>
        <p:txBody>
          <a:bodyPr/>
          <a:lstStyle/>
          <a:p>
            <a:pPr algn="ctr"/>
            <a:r>
              <a:rPr lang="it-IT" dirty="0"/>
              <a:t>EMPATIA E REGOLAZIONE EMOTIVA</a:t>
            </a:r>
          </a:p>
        </p:txBody>
      </p:sp>
      <p:sp>
        <p:nvSpPr>
          <p:cNvPr id="3" name="CasellaDiTesto 2">
            <a:extLst>
              <a:ext uri="{FF2B5EF4-FFF2-40B4-BE49-F238E27FC236}">
                <a16:creationId xmlns:a16="http://schemas.microsoft.com/office/drawing/2014/main" id="{6CD7800D-DC21-E31F-39A4-10DC8122BB53}"/>
              </a:ext>
            </a:extLst>
          </p:cNvPr>
          <p:cNvSpPr txBox="1"/>
          <p:nvPr/>
        </p:nvSpPr>
        <p:spPr>
          <a:xfrm>
            <a:off x="831273" y="2280062"/>
            <a:ext cx="10604665" cy="2308324"/>
          </a:xfrm>
          <a:prstGeom prst="rect">
            <a:avLst/>
          </a:prstGeom>
          <a:noFill/>
        </p:spPr>
        <p:txBody>
          <a:bodyPr wrap="square" rtlCol="0">
            <a:spAutoFit/>
          </a:bodyPr>
          <a:lstStyle/>
          <a:p>
            <a:pPr algn="just"/>
            <a:r>
              <a:rPr lang="it-IT" sz="2400" dirty="0"/>
              <a:t>Empatia e Regolazione Emotiva sono costrutti complessi e multidimensionali, entrambi necessari al benessere individuale e al valido funzionamento sociale.</a:t>
            </a:r>
          </a:p>
          <a:p>
            <a:pPr algn="just"/>
            <a:endParaRPr lang="it-IT" sz="2400" dirty="0"/>
          </a:p>
          <a:p>
            <a:pPr algn="just"/>
            <a:r>
              <a:rPr lang="it-IT" sz="2400" dirty="0"/>
              <a:t>E’ necessario concettualizzare l’empatia non come la semplice comprensione/condivisione dello stato emotivo altrui (stato conclusivo), ma come l’intero processo che porta a questo risultato.</a:t>
            </a:r>
          </a:p>
        </p:txBody>
      </p:sp>
    </p:spTree>
    <p:extLst>
      <p:ext uri="{BB962C8B-B14F-4D97-AF65-F5344CB8AC3E}">
        <p14:creationId xmlns:p14="http://schemas.microsoft.com/office/powerpoint/2010/main" val="996588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689F9B0-8563-B6AE-3074-8F865739D694}"/>
              </a:ext>
            </a:extLst>
          </p:cNvPr>
          <p:cNvSpPr txBox="1"/>
          <p:nvPr/>
        </p:nvSpPr>
        <p:spPr>
          <a:xfrm>
            <a:off x="902525" y="477314"/>
            <a:ext cx="10747169" cy="5601533"/>
          </a:xfrm>
          <a:prstGeom prst="rect">
            <a:avLst/>
          </a:prstGeom>
          <a:noFill/>
        </p:spPr>
        <p:txBody>
          <a:bodyPr wrap="square">
            <a:spAutoFit/>
          </a:bodyPr>
          <a:lstStyle/>
          <a:p>
            <a:pPr marL="114300" algn="ctr" fontAlgn="base"/>
            <a:r>
              <a:rPr lang="it-IT" sz="2800" b="1" dirty="0">
                <a:solidFill>
                  <a:srgbClr val="0070C0"/>
                </a:solidFill>
                <a:effectLst/>
                <a:latin typeface="Calibri" panose="020F0502020204030204" pitchFamily="34" charset="0"/>
                <a:ea typeface="Arial" panose="020B0604020202020204" pitchFamily="34" charset="0"/>
              </a:rPr>
              <a:t>RACCOMANDAZIONI</a:t>
            </a:r>
            <a:r>
              <a:rPr lang="it-IT" sz="2800" dirty="0">
                <a:solidFill>
                  <a:srgbClr val="0070C0"/>
                </a:solidFill>
                <a:effectLst/>
                <a:latin typeface="Calibri" panose="020F0502020204030204" pitchFamily="34" charset="0"/>
                <a:ea typeface="Arial" panose="020B0604020202020204" pitchFamily="34" charset="0"/>
              </a:rPr>
              <a:t>– </a:t>
            </a:r>
            <a:r>
              <a:rPr lang="it-IT" sz="2800" b="1" dirty="0">
                <a:solidFill>
                  <a:srgbClr val="0070C0"/>
                </a:solidFill>
                <a:effectLst/>
                <a:latin typeface="Calibri" panose="020F0502020204030204" pitchFamily="34" charset="0"/>
                <a:ea typeface="Arial" panose="020B0604020202020204" pitchFamily="34" charset="0"/>
              </a:rPr>
              <a:t>INTRODUZIONE AL CONCETTO DI REGOLAZIONE</a:t>
            </a:r>
            <a:endParaRPr lang="it-IT" sz="2800" dirty="0">
              <a:effectLst/>
              <a:latin typeface="Times New Roman" panose="02020603050405020304" pitchFamily="18" charset="0"/>
              <a:ea typeface="Times New Roman" panose="02020603050405020304" pitchFamily="18" charset="0"/>
            </a:endParaRPr>
          </a:p>
          <a:p>
            <a:pPr marL="114300" algn="just" fontAlgn="base"/>
            <a:r>
              <a:rPr lang="it-IT" sz="1800" b="1" dirty="0">
                <a:effectLst/>
                <a:latin typeface="Calibri" panose="020F0502020204030204" pitchFamily="34" charset="0"/>
                <a:ea typeface="Arial" panose="020B0604020202020204" pitchFamily="34" charset="0"/>
              </a:rPr>
              <a:t> </a:t>
            </a:r>
            <a:endParaRPr lang="it-IT" sz="18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La regolazione emotiva è un costrutto </a:t>
            </a:r>
            <a:r>
              <a:rPr lang="it-IT" sz="2400" dirty="0" err="1">
                <a:effectLst/>
                <a:latin typeface="Calibri" panose="020F0502020204030204" pitchFamily="34" charset="0"/>
                <a:ea typeface="Arial" panose="020B0604020202020204" pitchFamily="34" charset="0"/>
              </a:rPr>
              <a:t>transdiagnostico</a:t>
            </a:r>
            <a:r>
              <a:rPr lang="it-IT" sz="2400" dirty="0">
                <a:effectLst/>
                <a:latin typeface="Calibri" panose="020F0502020204030204" pitchFamily="34" charset="0"/>
                <a:ea typeface="Arial" panose="020B0604020202020204" pitchFamily="34" charset="0"/>
              </a:rPr>
              <a:t>: per comprenderla è necessario considerare dimensioni complesse quali le basi neurobiologiche, gli aspetti relazionali, la mentalizzazione dei contenuti, la corporeità</a:t>
            </a:r>
            <a:endParaRPr lang="it-IT" sz="24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La disregolazione emotiva non è riconducibile ad un’unica traiettoria lineare: si hanno traiettorie evolutive comuni a partire sia da disturbi internalizzanti che esternalizzanti (principi di </a:t>
            </a:r>
            <a:r>
              <a:rPr lang="it-IT" sz="2400" dirty="0" err="1">
                <a:effectLst/>
                <a:latin typeface="Calibri" panose="020F0502020204030204" pitchFamily="34" charset="0"/>
                <a:ea typeface="Arial" panose="020B0604020202020204" pitchFamily="34" charset="0"/>
              </a:rPr>
              <a:t>equifinalità</a:t>
            </a:r>
            <a:r>
              <a:rPr lang="it-IT" sz="2400" dirty="0">
                <a:effectLst/>
                <a:latin typeface="Calibri" panose="020F0502020204030204" pitchFamily="34" charset="0"/>
                <a:ea typeface="Arial" panose="020B0604020202020204" pitchFamily="34" charset="0"/>
              </a:rPr>
              <a:t> e </a:t>
            </a:r>
            <a:r>
              <a:rPr lang="it-IT" sz="2400" dirty="0" err="1">
                <a:effectLst/>
                <a:latin typeface="Calibri" panose="020F0502020204030204" pitchFamily="34" charset="0"/>
                <a:ea typeface="Arial" panose="020B0604020202020204" pitchFamily="34" charset="0"/>
              </a:rPr>
              <a:t>multifinalità</a:t>
            </a:r>
            <a:r>
              <a:rPr lang="it-IT" sz="2400" dirty="0">
                <a:effectLst/>
                <a:latin typeface="Calibri" panose="020F0502020204030204" pitchFamily="34" charset="0"/>
                <a:ea typeface="Arial" panose="020B0604020202020204" pitchFamily="34" charset="0"/>
              </a:rPr>
              <a:t>)</a:t>
            </a:r>
            <a:endParaRPr lang="it-IT" sz="24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Imparare a lavorare </a:t>
            </a:r>
            <a:r>
              <a:rPr lang="it-IT" sz="2400" dirty="0" err="1">
                <a:effectLst/>
                <a:latin typeface="Calibri" panose="020F0502020204030204" pitchFamily="34" charset="0"/>
                <a:ea typeface="Arial" panose="020B0604020202020204" pitchFamily="34" charset="0"/>
              </a:rPr>
              <a:t>ri</a:t>
            </a:r>
            <a:r>
              <a:rPr lang="it-IT" sz="2400" dirty="0">
                <a:effectLst/>
                <a:latin typeface="Calibri" panose="020F0502020204030204" pitchFamily="34" charset="0"/>
                <a:ea typeface="Arial" panose="020B0604020202020204" pitchFamily="34" charset="0"/>
              </a:rPr>
              <a:t>-regolando l’aspetto emotivo del paziente: la regolazione emotiva è una co-regolazione all’interno delle relazioni</a:t>
            </a:r>
            <a:endParaRPr lang="it-IT" sz="24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Favorire interventi narrativi che migliorino la lettura emotiva dei contesti e il lessico affettivo: la granularità emotiva correla con l’adattabilità ai contesti</a:t>
            </a:r>
            <a:endParaRPr lang="it-IT" sz="24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Rilevare i diversi tipi di disregolazione affettiva: affettività negativa (ruminazione, sensibilità interpersonale, pregiudizio depressivo, risposta ansiosa); irritabilità, rabbia, aggressività; impulsività; labilità emotiva</a:t>
            </a:r>
            <a:endParaRPr lang="it-IT"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43012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8524F25-5E22-8FA2-422F-A32E2674DBBC}"/>
              </a:ext>
            </a:extLst>
          </p:cNvPr>
          <p:cNvSpPr txBox="1"/>
          <p:nvPr/>
        </p:nvSpPr>
        <p:spPr>
          <a:xfrm>
            <a:off x="368135" y="338815"/>
            <a:ext cx="11625943" cy="6124754"/>
          </a:xfrm>
          <a:prstGeom prst="rect">
            <a:avLst/>
          </a:prstGeom>
          <a:noFill/>
        </p:spPr>
        <p:txBody>
          <a:bodyPr wrap="square">
            <a:spAutoFit/>
          </a:bodyPr>
          <a:lstStyle/>
          <a:p>
            <a:pPr marL="114300" algn="ctr" fontAlgn="base"/>
            <a:r>
              <a:rPr lang="it-IT" sz="2800" b="1" dirty="0">
                <a:solidFill>
                  <a:srgbClr val="0070C0"/>
                </a:solidFill>
                <a:effectLst/>
                <a:latin typeface="Calibri" panose="020F0502020204030204" pitchFamily="34" charset="0"/>
                <a:ea typeface="Arial" panose="020B0604020202020204" pitchFamily="34" charset="0"/>
              </a:rPr>
              <a:t>RACCOMANDAZIONI </a:t>
            </a:r>
            <a:r>
              <a:rPr lang="it-IT" sz="2800" dirty="0">
                <a:solidFill>
                  <a:srgbClr val="0070C0"/>
                </a:solidFill>
                <a:effectLst/>
                <a:latin typeface="Calibri" panose="020F0502020204030204" pitchFamily="34" charset="0"/>
                <a:ea typeface="Arial" panose="020B0604020202020204" pitchFamily="34" charset="0"/>
              </a:rPr>
              <a:t>- </a:t>
            </a:r>
            <a:r>
              <a:rPr lang="it-IT" sz="2800" b="1" dirty="0">
                <a:solidFill>
                  <a:srgbClr val="0070C0"/>
                </a:solidFill>
                <a:effectLst/>
                <a:latin typeface="Calibri" panose="020F0502020204030204" pitchFamily="34" charset="0"/>
                <a:ea typeface="Arial" panose="020B0604020202020204" pitchFamily="34" charset="0"/>
              </a:rPr>
              <a:t>REGOLAZIONE EMOTIVA E NASCITA DELLA RELAZIONALITÀ</a:t>
            </a:r>
            <a:r>
              <a:rPr lang="it-IT" sz="2800" dirty="0">
                <a:solidFill>
                  <a:srgbClr val="0070C0"/>
                </a:solidFill>
                <a:effectLst/>
                <a:latin typeface="Calibri" panose="020F0502020204030204" pitchFamily="34" charset="0"/>
                <a:ea typeface="Arial" panose="020B0604020202020204" pitchFamily="34" charset="0"/>
              </a:rPr>
              <a:t> </a:t>
            </a:r>
            <a:endParaRPr lang="it-IT" sz="28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Lo sviluppo socio emozionale nel corso della vita risente delle interazioni sociali (sincronie/diacronie relazionali). Osservare dinamiche di: riconoscimento reciproco, contingenza sociale, etero-regolazione e autoregolazione, che contribuiscono alla qualità dello sviluppo socio-emozionale </a:t>
            </a:r>
            <a:endParaRPr lang="it-IT" sz="24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Rilevanza del costrutto «riparazione» anche per le relazioni nel corso della vita (interazioni sociali). Ad esempio, nella relazione con il terapeuta è possibile apprendere nuove esperienze riparatorie </a:t>
            </a:r>
            <a:endParaRPr lang="it-IT" sz="24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Considerare la stretta interazione corpo-mente fin dalla nascita: il fattore «tocco» potrebbe essere determinante nella trasmissione intergenerazionale di modelli funzionanti di attaccamento</a:t>
            </a:r>
            <a:endParaRPr lang="it-IT" sz="24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Attenzionare quali regolazioni hanno caratterizzato la storia clinica del nostro paziente e la qualità dell’intersoggettività (equilibrio tra autoregolazione e regolazione interattiva)</a:t>
            </a:r>
            <a:endParaRPr lang="it-IT" sz="2400" dirty="0">
              <a:effectLst/>
              <a:latin typeface="Times New Roman" panose="02020603050405020304" pitchFamily="18" charset="0"/>
              <a:ea typeface="Times New Roman" panose="02020603050405020304" pitchFamily="18" charset="0"/>
            </a:endParaRPr>
          </a:p>
          <a:p>
            <a:pPr marL="342900" lvl="0" indent="-342900" algn="just" fontAlgn="base">
              <a:buSzPts val="1000"/>
              <a:buFont typeface="Symbol" pitchFamily="2" charset="2"/>
              <a:buChar char=""/>
              <a:tabLst>
                <a:tab pos="457200" algn="l"/>
              </a:tabLst>
            </a:pPr>
            <a:r>
              <a:rPr lang="it-IT" sz="2400" dirty="0">
                <a:effectLst/>
                <a:latin typeface="Calibri" panose="020F0502020204030204" pitchFamily="34" charset="0"/>
                <a:ea typeface="Arial" panose="020B0604020202020204" pitchFamily="34" charset="0"/>
              </a:rPr>
              <a:t>I modelli di attaccamento sono strategie di regolazione affettiva da individuare nel paziente</a:t>
            </a:r>
            <a:endParaRPr lang="it-IT"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17668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9BA908-53DB-4DA4-B3A8-AD1BB0D14C80}"/>
              </a:ext>
            </a:extLst>
          </p:cNvPr>
          <p:cNvSpPr>
            <a:spLocks noGrp="1"/>
          </p:cNvSpPr>
          <p:nvPr>
            <p:ph type="title"/>
          </p:nvPr>
        </p:nvSpPr>
        <p:spPr>
          <a:xfrm>
            <a:off x="773098" y="2095625"/>
            <a:ext cx="10364451" cy="1596177"/>
          </a:xfrm>
        </p:spPr>
        <p:txBody>
          <a:bodyPr>
            <a:normAutofit/>
          </a:bodyPr>
          <a:lstStyle/>
          <a:p>
            <a:r>
              <a:rPr lang="it-IT" sz="6000" dirty="0"/>
              <a:t>LA CLINICA</a:t>
            </a:r>
          </a:p>
        </p:txBody>
      </p:sp>
    </p:spTree>
    <p:extLst>
      <p:ext uri="{BB962C8B-B14F-4D97-AF65-F5344CB8AC3E}">
        <p14:creationId xmlns:p14="http://schemas.microsoft.com/office/powerpoint/2010/main" val="653371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9065C4-8020-530F-C7CB-818922361E8B}"/>
              </a:ext>
            </a:extLst>
          </p:cNvPr>
          <p:cNvSpPr>
            <a:spLocks noGrp="1"/>
          </p:cNvSpPr>
          <p:nvPr>
            <p:ph type="title"/>
          </p:nvPr>
        </p:nvSpPr>
        <p:spPr/>
        <p:txBody>
          <a:bodyPr/>
          <a:lstStyle/>
          <a:p>
            <a:pPr algn="ctr"/>
            <a:r>
              <a:rPr lang="it-IT" dirty="0"/>
              <a:t>Presentazioni Cliniche</a:t>
            </a:r>
          </a:p>
        </p:txBody>
      </p:sp>
      <p:sp>
        <p:nvSpPr>
          <p:cNvPr id="3" name="CasellaDiTesto 2">
            <a:extLst>
              <a:ext uri="{FF2B5EF4-FFF2-40B4-BE49-F238E27FC236}">
                <a16:creationId xmlns:a16="http://schemas.microsoft.com/office/drawing/2014/main" id="{0E271584-BEBD-0608-8290-AE89EE034699}"/>
              </a:ext>
            </a:extLst>
          </p:cNvPr>
          <p:cNvSpPr txBox="1"/>
          <p:nvPr/>
        </p:nvSpPr>
        <p:spPr>
          <a:xfrm>
            <a:off x="825500" y="2298700"/>
            <a:ext cx="10477500" cy="3354765"/>
          </a:xfrm>
          <a:prstGeom prst="rect">
            <a:avLst/>
          </a:prstGeom>
          <a:noFill/>
        </p:spPr>
        <p:txBody>
          <a:bodyPr wrap="square" rtlCol="0">
            <a:spAutoFit/>
          </a:bodyPr>
          <a:lstStyle/>
          <a:p>
            <a:pPr algn="ctr">
              <a:spcBef>
                <a:spcPct val="0"/>
              </a:spcBef>
            </a:pPr>
            <a:r>
              <a:rPr lang="en-US" sz="2000" spc="135" dirty="0">
                <a:solidFill>
                  <a:srgbClr val="000000"/>
                </a:solidFill>
              </a:rPr>
              <a:t>:</a:t>
            </a:r>
          </a:p>
          <a:p>
            <a:pPr marL="391481" lvl="1" indent="-195741" algn="just">
              <a:buFont typeface="Arial"/>
              <a:buChar char="•"/>
            </a:pPr>
            <a:r>
              <a:rPr lang="en-US" sz="2400" spc="135" dirty="0" err="1">
                <a:solidFill>
                  <a:srgbClr val="000000"/>
                </a:solidFill>
                <a:cs typeface="Arial" panose="020B0604020202020204" pitchFamily="34" charset="0"/>
              </a:rPr>
              <a:t>Precocità</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d’esordio</a:t>
            </a:r>
            <a:endParaRPr lang="en-US" sz="2400" spc="135" dirty="0">
              <a:solidFill>
                <a:srgbClr val="000000"/>
              </a:solidFill>
              <a:cs typeface="Arial" panose="020B0604020202020204" pitchFamily="34" charset="0"/>
            </a:endParaRPr>
          </a:p>
          <a:p>
            <a:pPr marL="391481" lvl="1" indent="-195741" algn="just">
              <a:buFont typeface="Arial"/>
              <a:buChar char="•"/>
            </a:pPr>
            <a:r>
              <a:rPr lang="en-US" sz="2400" spc="135" dirty="0">
                <a:solidFill>
                  <a:srgbClr val="000000"/>
                </a:solidFill>
                <a:cs typeface="Arial" panose="020B0604020202020204" pitchFamily="34" charset="0"/>
              </a:rPr>
              <a:t>Forte </a:t>
            </a:r>
            <a:r>
              <a:rPr lang="en-US" sz="2400" spc="135" dirty="0" err="1">
                <a:solidFill>
                  <a:srgbClr val="000000"/>
                </a:solidFill>
                <a:cs typeface="Arial" panose="020B0604020202020204" pitchFamily="34" charset="0"/>
              </a:rPr>
              <a:t>incremento</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delle</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richieste</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urgenti</a:t>
            </a:r>
            <a:r>
              <a:rPr lang="en-US" sz="2400" spc="135" dirty="0">
                <a:solidFill>
                  <a:srgbClr val="000000"/>
                </a:solidFill>
                <a:cs typeface="Arial" panose="020B0604020202020204" pitchFamily="34" charset="0"/>
              </a:rPr>
              <a:t>» (circa ¼ </a:t>
            </a:r>
            <a:r>
              <a:rPr lang="en-US" sz="2400" spc="135" dirty="0" err="1">
                <a:solidFill>
                  <a:srgbClr val="000000"/>
                </a:solidFill>
                <a:cs typeface="Arial" panose="020B0604020202020204" pitchFamily="34" charset="0"/>
              </a:rPr>
              <a:t>delle</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richieste</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totali</a:t>
            </a:r>
            <a:r>
              <a:rPr lang="en-US" sz="2400" spc="135" dirty="0">
                <a:solidFill>
                  <a:srgbClr val="000000"/>
                </a:solidFill>
                <a:cs typeface="Arial" panose="020B0604020202020204" pitchFamily="34" charset="0"/>
              </a:rPr>
              <a:t>)</a:t>
            </a:r>
          </a:p>
          <a:p>
            <a:pPr marL="391481" lvl="1" indent="-195741" algn="just">
              <a:buFont typeface="Arial"/>
              <a:buChar char="•"/>
            </a:pPr>
            <a:r>
              <a:rPr lang="en-US" sz="2400" spc="135" dirty="0">
                <a:solidFill>
                  <a:srgbClr val="000000"/>
                </a:solidFill>
                <a:cs typeface="Arial" panose="020B0604020202020204" pitchFamily="34" charset="0"/>
              </a:rPr>
              <a:t>Forte </a:t>
            </a:r>
            <a:r>
              <a:rPr lang="en-US" sz="2400" spc="135" dirty="0" err="1">
                <a:solidFill>
                  <a:srgbClr val="000000"/>
                </a:solidFill>
                <a:cs typeface="Arial" panose="020B0604020202020204" pitchFamily="34" charset="0"/>
              </a:rPr>
              <a:t>compresenza</a:t>
            </a:r>
            <a:r>
              <a:rPr lang="en-US" sz="2400" spc="135" dirty="0">
                <a:solidFill>
                  <a:srgbClr val="000000"/>
                </a:solidFill>
                <a:cs typeface="Arial" panose="020B0604020202020204" pitchFamily="34" charset="0"/>
              </a:rPr>
              <a:t> di </a:t>
            </a:r>
            <a:r>
              <a:rPr lang="en-US" sz="2400" spc="135" dirty="0" err="1">
                <a:solidFill>
                  <a:srgbClr val="000000"/>
                </a:solidFill>
                <a:cs typeface="Arial" panose="020B0604020202020204" pitchFamily="34" charset="0"/>
              </a:rPr>
              <a:t>uso</a:t>
            </a:r>
            <a:r>
              <a:rPr lang="en-US" sz="2400" spc="135" dirty="0">
                <a:solidFill>
                  <a:srgbClr val="000000"/>
                </a:solidFill>
                <a:cs typeface="Arial" panose="020B0604020202020204" pitchFamily="34" charset="0"/>
              </a:rPr>
              <a:t> di </a:t>
            </a:r>
            <a:r>
              <a:rPr lang="en-US" sz="2400" spc="135" dirty="0" err="1">
                <a:solidFill>
                  <a:srgbClr val="000000"/>
                </a:solidFill>
                <a:cs typeface="Arial" panose="020B0604020202020204" pitchFamily="34" charset="0"/>
              </a:rPr>
              <a:t>sostanze</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oltre</a:t>
            </a:r>
            <a:r>
              <a:rPr lang="en-US" sz="2400" spc="135" dirty="0">
                <a:solidFill>
                  <a:srgbClr val="000000"/>
                </a:solidFill>
                <a:cs typeface="Arial" panose="020B0604020202020204" pitchFamily="34" charset="0"/>
              </a:rPr>
              <a:t> il 50%): </a:t>
            </a:r>
            <a:r>
              <a:rPr lang="en-US" sz="2400" spc="135" dirty="0" err="1">
                <a:solidFill>
                  <a:srgbClr val="000000"/>
                </a:solidFill>
                <a:cs typeface="Arial" panose="020B0604020202020204" pitchFamily="34" charset="0"/>
              </a:rPr>
              <a:t>quadri</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clinici</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complessi</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più</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difficili</a:t>
            </a:r>
            <a:r>
              <a:rPr lang="en-US" sz="2400" spc="135" dirty="0">
                <a:solidFill>
                  <a:srgbClr val="000000"/>
                </a:solidFill>
                <a:cs typeface="Arial" panose="020B0604020202020204" pitchFamily="34" charset="0"/>
              </a:rPr>
              <a:t> da </a:t>
            </a:r>
            <a:r>
              <a:rPr lang="en-US" sz="2400" spc="135" dirty="0" err="1">
                <a:solidFill>
                  <a:srgbClr val="000000"/>
                </a:solidFill>
                <a:cs typeface="Arial" panose="020B0604020202020204" pitchFamily="34" charset="0"/>
              </a:rPr>
              <a:t>trattare</a:t>
            </a:r>
            <a:r>
              <a:rPr lang="en-US" sz="2400" spc="135" dirty="0">
                <a:solidFill>
                  <a:srgbClr val="000000"/>
                </a:solidFill>
                <a:cs typeface="Arial" panose="020B0604020202020204" pitchFamily="34" charset="0"/>
              </a:rPr>
              <a:t> e a </a:t>
            </a:r>
            <a:r>
              <a:rPr lang="en-US" sz="2400" spc="135" dirty="0" err="1">
                <a:solidFill>
                  <a:srgbClr val="000000"/>
                </a:solidFill>
                <a:cs typeface="Arial" panose="020B0604020202020204" pitchFamily="34" charset="0"/>
              </a:rPr>
              <a:t>prognosi</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peggiore</a:t>
            </a:r>
            <a:endParaRPr lang="en-US" sz="2400" spc="135" dirty="0">
              <a:solidFill>
                <a:srgbClr val="000000"/>
              </a:solidFill>
              <a:cs typeface="Arial" panose="020B0604020202020204" pitchFamily="34" charset="0"/>
            </a:endParaRPr>
          </a:p>
          <a:p>
            <a:pPr marL="391481" lvl="1" indent="-195741" algn="just">
              <a:buFont typeface="Arial"/>
              <a:buChar char="•"/>
            </a:pPr>
            <a:r>
              <a:rPr lang="en-US" sz="2400" spc="135" dirty="0" err="1">
                <a:solidFill>
                  <a:srgbClr val="000000"/>
                </a:solidFill>
                <a:cs typeface="Arial" panose="020B0604020202020204" pitchFamily="34" charset="0"/>
              </a:rPr>
              <a:t>Incandescenza</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emotiva</a:t>
            </a:r>
            <a:endParaRPr lang="en-US" sz="2400" spc="135" dirty="0">
              <a:solidFill>
                <a:srgbClr val="000000"/>
              </a:solidFill>
              <a:cs typeface="Arial" panose="020B0604020202020204" pitchFamily="34" charset="0"/>
            </a:endParaRPr>
          </a:p>
          <a:p>
            <a:pPr marL="391481" lvl="1" indent="-195741" algn="just">
              <a:buFont typeface="Arial"/>
              <a:buChar char="•"/>
            </a:pPr>
            <a:r>
              <a:rPr lang="en-US" sz="2400" spc="135" dirty="0" err="1">
                <a:solidFill>
                  <a:srgbClr val="000000"/>
                </a:solidFill>
                <a:cs typeface="Arial" panose="020B0604020202020204" pitchFamily="34" charset="0"/>
              </a:rPr>
              <a:t>Primato</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dell’agire</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autolesività</a:t>
            </a:r>
            <a:r>
              <a:rPr lang="en-US" sz="2400" spc="135" dirty="0">
                <a:solidFill>
                  <a:srgbClr val="000000"/>
                </a:solidFill>
                <a:cs typeface="Arial" panose="020B0604020202020204" pitchFamily="34" charset="0"/>
              </a:rPr>
              <a:t>, TS, </a:t>
            </a:r>
            <a:r>
              <a:rPr lang="en-US" sz="2400" spc="135" dirty="0" err="1">
                <a:solidFill>
                  <a:srgbClr val="000000"/>
                </a:solidFill>
                <a:cs typeface="Arial" panose="020B0604020202020204" pitchFamily="34" charset="0"/>
              </a:rPr>
              <a:t>agiti</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antisociali</a:t>
            </a:r>
            <a:r>
              <a:rPr lang="en-US" sz="2400" spc="135" dirty="0">
                <a:solidFill>
                  <a:srgbClr val="000000"/>
                </a:solidFill>
                <a:cs typeface="Arial" panose="020B0604020202020204" pitchFamily="34" charset="0"/>
              </a:rPr>
              <a:t>)</a:t>
            </a:r>
          </a:p>
          <a:p>
            <a:pPr marL="391481" lvl="1" indent="-195741" algn="just">
              <a:buFont typeface="Arial"/>
              <a:buChar char="•"/>
            </a:pPr>
            <a:r>
              <a:rPr lang="en-US" sz="2400" spc="135" dirty="0">
                <a:solidFill>
                  <a:srgbClr val="000000"/>
                </a:solidFill>
                <a:cs typeface="Arial" panose="020B0604020202020204" pitchFamily="34" charset="0"/>
              </a:rPr>
              <a:t>Forte </a:t>
            </a:r>
            <a:r>
              <a:rPr lang="en-US" sz="2400" spc="135" dirty="0" err="1">
                <a:solidFill>
                  <a:srgbClr val="000000"/>
                </a:solidFill>
                <a:cs typeface="Arial" panose="020B0604020202020204" pitchFamily="34" charset="0"/>
              </a:rPr>
              <a:t>coinvolgimento</a:t>
            </a:r>
            <a:r>
              <a:rPr lang="en-US" sz="2400" spc="135" dirty="0">
                <a:solidFill>
                  <a:srgbClr val="000000"/>
                </a:solidFill>
                <a:cs typeface="Arial" panose="020B0604020202020204" pitchFamily="34" charset="0"/>
              </a:rPr>
              <a:t> del </a:t>
            </a:r>
            <a:r>
              <a:rPr lang="en-US" sz="2400" spc="135" dirty="0" err="1">
                <a:solidFill>
                  <a:srgbClr val="000000"/>
                </a:solidFill>
                <a:cs typeface="Arial" panose="020B0604020202020204" pitchFamily="34" charset="0"/>
              </a:rPr>
              <a:t>nucleo</a:t>
            </a:r>
            <a:r>
              <a:rPr lang="en-US" sz="2400" spc="135" dirty="0">
                <a:solidFill>
                  <a:srgbClr val="000000"/>
                </a:solidFill>
                <a:cs typeface="Arial" panose="020B0604020202020204" pitchFamily="34" charset="0"/>
              </a:rPr>
              <a:t> </a:t>
            </a:r>
            <a:r>
              <a:rPr lang="en-US" sz="2400" spc="135" dirty="0" err="1">
                <a:solidFill>
                  <a:srgbClr val="000000"/>
                </a:solidFill>
                <a:cs typeface="Arial" panose="020B0604020202020204" pitchFamily="34" charset="0"/>
              </a:rPr>
              <a:t>familiare</a:t>
            </a:r>
            <a:endParaRPr lang="en-US" sz="2400" spc="135" dirty="0">
              <a:solidFill>
                <a:srgbClr val="000000"/>
              </a:solidFill>
              <a:cs typeface="Arial" panose="020B0604020202020204" pitchFamily="34" charset="0"/>
            </a:endParaRPr>
          </a:p>
        </p:txBody>
      </p:sp>
    </p:spTree>
    <p:extLst>
      <p:ext uri="{BB962C8B-B14F-4D97-AF65-F5344CB8AC3E}">
        <p14:creationId xmlns:p14="http://schemas.microsoft.com/office/powerpoint/2010/main" val="2272028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196414-C95D-B967-4B82-5558B357E2C3}"/>
              </a:ext>
            </a:extLst>
          </p:cNvPr>
          <p:cNvSpPr>
            <a:spLocks noGrp="1"/>
          </p:cNvSpPr>
          <p:nvPr>
            <p:ph type="title"/>
          </p:nvPr>
        </p:nvSpPr>
        <p:spPr/>
        <p:txBody>
          <a:bodyPr/>
          <a:lstStyle/>
          <a:p>
            <a:pPr algn="ctr"/>
            <a:r>
              <a:rPr lang="it-IT" dirty="0"/>
              <a:t>Presentazioni Cliniche</a:t>
            </a:r>
          </a:p>
        </p:txBody>
      </p:sp>
      <p:sp>
        <p:nvSpPr>
          <p:cNvPr id="4" name="CasellaDiTesto 3">
            <a:extLst>
              <a:ext uri="{FF2B5EF4-FFF2-40B4-BE49-F238E27FC236}">
                <a16:creationId xmlns:a16="http://schemas.microsoft.com/office/drawing/2014/main" id="{0BAE0C96-1F9C-E4BC-B06E-ED74CC5F581E}"/>
              </a:ext>
            </a:extLst>
          </p:cNvPr>
          <p:cNvSpPr txBox="1"/>
          <p:nvPr/>
        </p:nvSpPr>
        <p:spPr>
          <a:xfrm>
            <a:off x="1085850" y="2644170"/>
            <a:ext cx="10020300" cy="1569660"/>
          </a:xfrm>
          <a:prstGeom prst="rect">
            <a:avLst/>
          </a:prstGeom>
          <a:noFill/>
        </p:spPr>
        <p:txBody>
          <a:bodyPr wrap="square" rtlCol="0">
            <a:spAutoFit/>
          </a:bodyPr>
          <a:lstStyle/>
          <a:p>
            <a:pPr marL="342900" indent="-342900" algn="just">
              <a:buFont typeface="Arial" panose="020B0604020202020204" pitchFamily="34" charset="0"/>
              <a:buChar char="•"/>
            </a:pPr>
            <a:r>
              <a:rPr lang="it-IT" sz="2400" dirty="0"/>
              <a:t>Fluidità e mutevolezza sintomatologica: </a:t>
            </a:r>
            <a:r>
              <a:rPr lang="it-IT" sz="2400" b="1" dirty="0"/>
              <a:t>l’erranza del sintomo</a:t>
            </a:r>
          </a:p>
          <a:p>
            <a:pPr marL="342900" indent="-342900" algn="just">
              <a:buFont typeface="Arial" panose="020B0604020202020204" pitchFamily="34" charset="0"/>
              <a:buChar char="•"/>
            </a:pPr>
            <a:r>
              <a:rPr lang="it-IT" sz="2400" dirty="0"/>
              <a:t>Perdita del potere organizzatore del sintomo</a:t>
            </a:r>
          </a:p>
          <a:p>
            <a:pPr marL="342900" indent="-342900" algn="just">
              <a:buFont typeface="Arial" panose="020B0604020202020204" pitchFamily="34" charset="0"/>
              <a:buChar char="•"/>
            </a:pPr>
            <a:r>
              <a:rPr lang="it-IT" sz="2400" dirty="0"/>
              <a:t>Stabile instabilità apparentemente sganciata dal contesto (impossibilità di aderire ai percorsi di cura del PANSM)</a:t>
            </a:r>
          </a:p>
        </p:txBody>
      </p:sp>
    </p:spTree>
    <p:extLst>
      <p:ext uri="{BB962C8B-B14F-4D97-AF65-F5344CB8AC3E}">
        <p14:creationId xmlns:p14="http://schemas.microsoft.com/office/powerpoint/2010/main" val="3606664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1DDA00-6E78-7642-AB32-301D4248D71B}"/>
              </a:ext>
            </a:extLst>
          </p:cNvPr>
          <p:cNvSpPr>
            <a:spLocks noGrp="1"/>
          </p:cNvSpPr>
          <p:nvPr>
            <p:ph type="title"/>
          </p:nvPr>
        </p:nvSpPr>
        <p:spPr/>
        <p:txBody>
          <a:bodyPr/>
          <a:lstStyle/>
          <a:p>
            <a:pPr algn="ctr"/>
            <a:r>
              <a:rPr lang="it-IT" dirty="0"/>
              <a:t>L’eliminazione dell’altro</a:t>
            </a:r>
          </a:p>
        </p:txBody>
      </p:sp>
      <p:sp>
        <p:nvSpPr>
          <p:cNvPr id="3" name="CasellaDiTesto 2">
            <a:extLst>
              <a:ext uri="{FF2B5EF4-FFF2-40B4-BE49-F238E27FC236}">
                <a16:creationId xmlns:a16="http://schemas.microsoft.com/office/drawing/2014/main" id="{6BE08E47-FC40-3343-BD2C-9CD421470384}"/>
              </a:ext>
            </a:extLst>
          </p:cNvPr>
          <p:cNvSpPr txBox="1"/>
          <p:nvPr/>
        </p:nvSpPr>
        <p:spPr>
          <a:xfrm>
            <a:off x="700088" y="2714625"/>
            <a:ext cx="10101262" cy="3416320"/>
          </a:xfrm>
          <a:prstGeom prst="rect">
            <a:avLst/>
          </a:prstGeom>
          <a:noFill/>
        </p:spPr>
        <p:txBody>
          <a:bodyPr wrap="square" rtlCol="0">
            <a:spAutoFit/>
          </a:bodyPr>
          <a:lstStyle/>
          <a:p>
            <a:pPr algn="just"/>
            <a:r>
              <a:rPr lang="it-IT" sz="2400" dirty="0"/>
              <a:t>L’omnipervasiva rete digitale e la totale comunicazione digitale non facilitano l’incontro con gli altri, servono piuttosto a trovare l’Uguale e chi ha la nostra stessa opinione, lasciando da parte i diversi e gli altri, e fanno in modo di rendere sempre più angusto il nostro orizzonte di esperienza. Ci ingarbugliano in un Io-nodo senza fine, e conducono in ultima istanza a un’</a:t>
            </a:r>
            <a:r>
              <a:rPr lang="it-IT" sz="2400" dirty="0" err="1"/>
              <a:t>autopropaganda</a:t>
            </a:r>
            <a:r>
              <a:rPr lang="it-IT" sz="2400" dirty="0"/>
              <a:t> che ci indottrina con le nostre stesse idee.</a:t>
            </a:r>
          </a:p>
          <a:p>
            <a:pPr algn="just"/>
            <a:endParaRPr lang="it-IT" sz="2400" dirty="0"/>
          </a:p>
          <a:p>
            <a:pPr algn="just"/>
            <a:endParaRPr lang="it-IT" sz="2400" dirty="0"/>
          </a:p>
          <a:p>
            <a:pPr algn="r"/>
            <a:r>
              <a:rPr lang="it-IT" sz="2000" i="1" dirty="0" err="1"/>
              <a:t>Byung-Chul</a:t>
            </a:r>
            <a:r>
              <a:rPr lang="it-IT" sz="2000" i="1" dirty="0"/>
              <a:t> Han, 2016</a:t>
            </a:r>
            <a:endParaRPr lang="it-IT" sz="2000" dirty="0"/>
          </a:p>
        </p:txBody>
      </p:sp>
    </p:spTree>
    <p:extLst>
      <p:ext uri="{BB962C8B-B14F-4D97-AF65-F5344CB8AC3E}">
        <p14:creationId xmlns:p14="http://schemas.microsoft.com/office/powerpoint/2010/main" val="3816040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61715A-4762-E14D-AF41-75AD7E7748D0}"/>
              </a:ext>
            </a:extLst>
          </p:cNvPr>
          <p:cNvSpPr>
            <a:spLocks noGrp="1"/>
          </p:cNvSpPr>
          <p:nvPr>
            <p:ph type="title"/>
          </p:nvPr>
        </p:nvSpPr>
        <p:spPr/>
        <p:txBody>
          <a:bodyPr/>
          <a:lstStyle/>
          <a:p>
            <a:pPr algn="ctr"/>
            <a:r>
              <a:rPr lang="it-IT" dirty="0"/>
              <a:t>Rifiuto e rimozione del dolore</a:t>
            </a:r>
          </a:p>
        </p:txBody>
      </p:sp>
      <p:sp>
        <p:nvSpPr>
          <p:cNvPr id="3" name="CasellaDiTesto 2">
            <a:extLst>
              <a:ext uri="{FF2B5EF4-FFF2-40B4-BE49-F238E27FC236}">
                <a16:creationId xmlns:a16="http://schemas.microsoft.com/office/drawing/2014/main" id="{3F5E5E81-55B4-DB48-8F8A-0FC934216A2D}"/>
              </a:ext>
            </a:extLst>
          </p:cNvPr>
          <p:cNvSpPr txBox="1"/>
          <p:nvPr/>
        </p:nvSpPr>
        <p:spPr>
          <a:xfrm>
            <a:off x="1052512" y="2219618"/>
            <a:ext cx="10086975" cy="3416320"/>
          </a:xfrm>
          <a:prstGeom prst="rect">
            <a:avLst/>
          </a:prstGeom>
          <a:noFill/>
        </p:spPr>
        <p:txBody>
          <a:bodyPr wrap="square" rtlCol="0">
            <a:spAutoFit/>
          </a:bodyPr>
          <a:lstStyle/>
          <a:p>
            <a:pPr algn="just">
              <a:tabLst>
                <a:tab pos="4837113" algn="l"/>
              </a:tabLst>
            </a:pPr>
            <a:r>
              <a:rPr lang="it-IT" sz="2400" dirty="0"/>
              <a:t>La cultura del mi-piace rifiuta ogni forma di ferimento e di scuotimento. Chi però vuole sottrarsi completamente al ferimento non fa esperienza di nulla. La negatività della ferita fa intrinsecamente parte di ogni esperienza profonda, di ogni profonda conoscenza. Il mero mi-piace rappresenta il grado zero dell’esperienza. La ferita è l’apertura attraverso la quale entra l’Altro. E’ anche l’orecchio che si tiene aperto per l’altro. Chi è del tutto a casa presso di sé, chi si rinchiude in casa propria, è incapace di ascoltare. La casa protegge l’ego dall’irruzione dell’Altro. La ferita manda in frantumi la domestica interiorità narcisistica. In tal modo essa diventa la porta per l’ingresso dell’Altro. </a:t>
            </a:r>
          </a:p>
        </p:txBody>
      </p:sp>
    </p:spTree>
    <p:extLst>
      <p:ext uri="{BB962C8B-B14F-4D97-AF65-F5344CB8AC3E}">
        <p14:creationId xmlns:p14="http://schemas.microsoft.com/office/powerpoint/2010/main" val="2612297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51B0261C-DC89-C940-8516-2FCE3B933572}"/>
              </a:ext>
            </a:extLst>
          </p:cNvPr>
          <p:cNvSpPr txBox="1"/>
          <p:nvPr/>
        </p:nvSpPr>
        <p:spPr>
          <a:xfrm>
            <a:off x="2757055" y="1157288"/>
            <a:ext cx="7887133" cy="5262979"/>
          </a:xfrm>
          <a:prstGeom prst="rect">
            <a:avLst/>
          </a:prstGeom>
          <a:noFill/>
        </p:spPr>
        <p:txBody>
          <a:bodyPr wrap="square" rtlCol="0">
            <a:spAutoFit/>
          </a:bodyPr>
          <a:lstStyle/>
          <a:p>
            <a:pPr algn="just"/>
            <a:r>
              <a:rPr lang="it-IT" sz="2400" dirty="0"/>
              <a:t>Missione educativa: costruire un figlio felice</a:t>
            </a:r>
          </a:p>
          <a:p>
            <a:pPr algn="just"/>
            <a:endParaRPr lang="it-IT" sz="2400" dirty="0"/>
          </a:p>
          <a:p>
            <a:pPr algn="just"/>
            <a:r>
              <a:rPr lang="it-IT" sz="2400" dirty="0"/>
              <a:t>Rimuovere qualsiasi sofferenza, qualsiasi inciampo</a:t>
            </a:r>
          </a:p>
          <a:p>
            <a:pPr algn="just"/>
            <a:endParaRPr lang="it-IT" sz="2400" dirty="0"/>
          </a:p>
          <a:p>
            <a:pPr algn="just"/>
            <a:r>
              <a:rPr lang="it-IT" sz="2400" dirty="0"/>
              <a:t>Evitare i conflitti</a:t>
            </a:r>
          </a:p>
          <a:p>
            <a:pPr algn="just"/>
            <a:endParaRPr lang="it-IT" sz="2400" dirty="0"/>
          </a:p>
          <a:p>
            <a:pPr algn="just"/>
            <a:r>
              <a:rPr lang="it-IT" sz="2400" dirty="0"/>
              <a:t>Fine della trasgressione</a:t>
            </a:r>
          </a:p>
          <a:p>
            <a:pPr algn="just"/>
            <a:endParaRPr lang="it-IT" sz="2400" dirty="0"/>
          </a:p>
          <a:p>
            <a:pPr algn="just"/>
            <a:r>
              <a:rPr lang="it-IT" sz="2400" dirty="0"/>
              <a:t>Il problema centrale dell’adolescente di oggi è la delusione.</a:t>
            </a:r>
          </a:p>
          <a:p>
            <a:pPr algn="just"/>
            <a:r>
              <a:rPr lang="it-IT" sz="2400" dirty="0"/>
              <a:t>Nessun adulto da abbattere, nessuna istanza </a:t>
            </a:r>
            <a:r>
              <a:rPr lang="it-IT" sz="2400" dirty="0" err="1"/>
              <a:t>superegoica</a:t>
            </a:r>
            <a:r>
              <a:rPr lang="it-IT" sz="2400" dirty="0"/>
              <a:t> da contrastare, ma aspettative ideali su di sé talmente elevate da risultare irraggiungibili.</a:t>
            </a:r>
          </a:p>
          <a:p>
            <a:pPr algn="just"/>
            <a:endParaRPr lang="it-IT" sz="2400" dirty="0"/>
          </a:p>
          <a:p>
            <a:pPr algn="r"/>
            <a:r>
              <a:rPr lang="it-IT" i="1" dirty="0"/>
              <a:t>G. </a:t>
            </a:r>
            <a:r>
              <a:rPr lang="it-IT" i="1" dirty="0" err="1"/>
              <a:t>Pietropolli</a:t>
            </a:r>
            <a:r>
              <a:rPr lang="it-IT" i="1" dirty="0"/>
              <a:t> </a:t>
            </a:r>
            <a:r>
              <a:rPr lang="it-IT" i="1" dirty="0" err="1"/>
              <a:t>Charmet</a:t>
            </a:r>
            <a:endParaRPr lang="it-IT" i="1" dirty="0"/>
          </a:p>
        </p:txBody>
      </p:sp>
      <p:sp>
        <p:nvSpPr>
          <p:cNvPr id="3" name="Freccia giù 2">
            <a:extLst>
              <a:ext uri="{FF2B5EF4-FFF2-40B4-BE49-F238E27FC236}">
                <a16:creationId xmlns:a16="http://schemas.microsoft.com/office/drawing/2014/main" id="{4E484164-E2B5-1B4B-A02A-1B3E012E84DC}"/>
              </a:ext>
            </a:extLst>
          </p:cNvPr>
          <p:cNvSpPr/>
          <p:nvPr/>
        </p:nvSpPr>
        <p:spPr>
          <a:xfrm>
            <a:off x="4514850" y="1543051"/>
            <a:ext cx="330281" cy="414338"/>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Freccia giù 3">
            <a:extLst>
              <a:ext uri="{FF2B5EF4-FFF2-40B4-BE49-F238E27FC236}">
                <a16:creationId xmlns:a16="http://schemas.microsoft.com/office/drawing/2014/main" id="{32820219-E153-E146-9656-1C213030EAEC}"/>
              </a:ext>
            </a:extLst>
          </p:cNvPr>
          <p:cNvSpPr/>
          <p:nvPr/>
        </p:nvSpPr>
        <p:spPr>
          <a:xfrm>
            <a:off x="4514851" y="2300288"/>
            <a:ext cx="330280" cy="414338"/>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giù 4">
            <a:extLst>
              <a:ext uri="{FF2B5EF4-FFF2-40B4-BE49-F238E27FC236}">
                <a16:creationId xmlns:a16="http://schemas.microsoft.com/office/drawing/2014/main" id="{91C34834-E768-EC47-B7B4-75981057F002}"/>
              </a:ext>
            </a:extLst>
          </p:cNvPr>
          <p:cNvSpPr/>
          <p:nvPr/>
        </p:nvSpPr>
        <p:spPr>
          <a:xfrm>
            <a:off x="4514850" y="3000376"/>
            <a:ext cx="330279" cy="414338"/>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80610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9308EA6-F0B0-4CFE-9C74-0D4C0D9A76C8}"/>
              </a:ext>
            </a:extLst>
          </p:cNvPr>
          <p:cNvSpPr txBox="1"/>
          <p:nvPr/>
        </p:nvSpPr>
        <p:spPr>
          <a:xfrm>
            <a:off x="2869809" y="1871003"/>
            <a:ext cx="7554351" cy="1107996"/>
          </a:xfrm>
          <a:prstGeom prst="rect">
            <a:avLst/>
          </a:prstGeom>
          <a:noFill/>
        </p:spPr>
        <p:txBody>
          <a:bodyPr wrap="square" rtlCol="0">
            <a:spAutoFit/>
          </a:bodyPr>
          <a:lstStyle/>
          <a:p>
            <a:r>
              <a:rPr lang="it-IT" sz="6600" dirty="0"/>
              <a:t>LA FAMIGLIA</a:t>
            </a:r>
          </a:p>
        </p:txBody>
      </p:sp>
    </p:spTree>
    <p:extLst>
      <p:ext uri="{BB962C8B-B14F-4D97-AF65-F5344CB8AC3E}">
        <p14:creationId xmlns:p14="http://schemas.microsoft.com/office/powerpoint/2010/main" val="657854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139848E-EEE7-8949-ACE1-195E2EC169DD}"/>
              </a:ext>
            </a:extLst>
          </p:cNvPr>
          <p:cNvSpPr txBox="1"/>
          <p:nvPr/>
        </p:nvSpPr>
        <p:spPr>
          <a:xfrm>
            <a:off x="1471613" y="957263"/>
            <a:ext cx="9344025" cy="3785652"/>
          </a:xfrm>
          <a:prstGeom prst="rect">
            <a:avLst/>
          </a:prstGeom>
          <a:noFill/>
        </p:spPr>
        <p:txBody>
          <a:bodyPr wrap="square" rtlCol="0">
            <a:spAutoFit/>
          </a:bodyPr>
          <a:lstStyle/>
          <a:p>
            <a:pPr algn="just"/>
            <a:r>
              <a:rPr lang="it-IT" sz="2400" dirty="0"/>
              <a:t>Le famiglie attuali, al di là della loro composizione, tendono a sviluppare tutte uno speciale rapporto con la prole, storicamente inedito: un legame </a:t>
            </a:r>
            <a:r>
              <a:rPr lang="it-IT" sz="2400" dirty="0" err="1"/>
              <a:t>claustrofilico</a:t>
            </a:r>
            <a:r>
              <a:rPr lang="it-IT" sz="2400" dirty="0"/>
              <a:t>. La famiglia funziona, oggi, come il luogo in cui i membri pensano di trovare tutto ciò di cui hanno bisogno: scambi, affetto, amore, sostegno, confidenze, compagnia, educazione, amore, svago.</a:t>
            </a:r>
          </a:p>
          <a:p>
            <a:pPr algn="just"/>
            <a:r>
              <a:rPr lang="it-IT" sz="2400" dirty="0"/>
              <a:t>Il mondo sembra essere stato risucchiato all’interno della famiglia e così l’orizzonte di tutti si è ristretto.</a:t>
            </a:r>
          </a:p>
          <a:p>
            <a:pPr algn="just"/>
            <a:endParaRPr lang="it-IT" sz="2400" dirty="0"/>
          </a:p>
          <a:p>
            <a:pPr algn="just"/>
            <a:endParaRPr lang="it-IT" sz="2400" dirty="0"/>
          </a:p>
          <a:p>
            <a:pPr algn="r"/>
            <a:r>
              <a:rPr lang="it-IT" i="1" dirty="0"/>
              <a:t>L. </a:t>
            </a:r>
            <a:r>
              <a:rPr lang="it-IT" i="1" dirty="0" err="1"/>
              <a:t>Pigozzi</a:t>
            </a:r>
            <a:r>
              <a:rPr lang="it-IT" i="1" dirty="0"/>
              <a:t>, Mio figlio mi adora</a:t>
            </a:r>
          </a:p>
        </p:txBody>
      </p:sp>
    </p:spTree>
    <p:extLst>
      <p:ext uri="{BB962C8B-B14F-4D97-AF65-F5344CB8AC3E}">
        <p14:creationId xmlns:p14="http://schemas.microsoft.com/office/powerpoint/2010/main" val="3061887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A05935C-25F6-9447-8D56-7413DD5DFD15}"/>
              </a:ext>
            </a:extLst>
          </p:cNvPr>
          <p:cNvSpPr>
            <a:spLocks noGrp="1"/>
          </p:cNvSpPr>
          <p:nvPr>
            <p:ph type="title"/>
          </p:nvPr>
        </p:nvSpPr>
        <p:spPr/>
        <p:txBody>
          <a:bodyPr/>
          <a:lstStyle/>
          <a:p>
            <a:pPr algn="ctr"/>
            <a:r>
              <a:rPr lang="it-IT" dirty="0"/>
              <a:t>Narcisismo familiare</a:t>
            </a:r>
          </a:p>
        </p:txBody>
      </p:sp>
      <p:sp>
        <p:nvSpPr>
          <p:cNvPr id="3" name="CasellaDiTesto 2">
            <a:extLst>
              <a:ext uri="{FF2B5EF4-FFF2-40B4-BE49-F238E27FC236}">
                <a16:creationId xmlns:a16="http://schemas.microsoft.com/office/drawing/2014/main" id="{B713BCF4-3E69-E84A-88AD-0D71277114E2}"/>
              </a:ext>
            </a:extLst>
          </p:cNvPr>
          <p:cNvSpPr txBox="1"/>
          <p:nvPr/>
        </p:nvSpPr>
        <p:spPr>
          <a:xfrm>
            <a:off x="885825" y="2243138"/>
            <a:ext cx="10472738" cy="3785652"/>
          </a:xfrm>
          <a:prstGeom prst="rect">
            <a:avLst/>
          </a:prstGeom>
          <a:noFill/>
        </p:spPr>
        <p:txBody>
          <a:bodyPr wrap="square" rtlCol="0">
            <a:spAutoFit/>
          </a:bodyPr>
          <a:lstStyle/>
          <a:p>
            <a:pPr algn="just"/>
            <a:r>
              <a:rPr lang="it-IT" sz="2400" dirty="0"/>
              <a:t>La realizzazione o il fallimento dei figli diventa, quindi, testimonianza della buona o cattiva riuscita del proprio progetto esistenziale, cartina al tornasole della propria competenza genitoriale. In questa commistione di investimenti, la confusione tra ciò che si fa e si conquista per sé e ciò che, invece, si ottiene o si persegue per far contenti i propri genitori, per non deluderli e non farli soffrire, diventa un dilemma centrale nel corso dello sviluppo a partire dall’infanzia. In adolescenza, nel momento in cui si deve affrontare il progetto di soggettivazione e diventa più pressante ricercare le proprie verità affettive e dar loro voce, tale confusione può incidere in modo molto profondo sul processo di costruzione e definizione identitarie, sul compito di separazione e individuazione.</a:t>
            </a:r>
          </a:p>
        </p:txBody>
      </p:sp>
    </p:spTree>
    <p:extLst>
      <p:ext uri="{BB962C8B-B14F-4D97-AF65-F5344CB8AC3E}">
        <p14:creationId xmlns:p14="http://schemas.microsoft.com/office/powerpoint/2010/main" val="343948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2C718A-4699-BC45-8A9F-D67FF676A4BA}"/>
              </a:ext>
            </a:extLst>
          </p:cNvPr>
          <p:cNvSpPr>
            <a:spLocks noGrp="1"/>
          </p:cNvSpPr>
          <p:nvPr>
            <p:ph type="title"/>
          </p:nvPr>
        </p:nvSpPr>
        <p:spPr>
          <a:xfrm>
            <a:off x="3325091" y="365125"/>
            <a:ext cx="4946074" cy="1325563"/>
          </a:xfrm>
        </p:spPr>
        <p:txBody>
          <a:bodyPr/>
          <a:lstStyle/>
          <a:p>
            <a:pPr algn="ctr"/>
            <a:r>
              <a:rPr lang="it-IT" b="1" dirty="0"/>
              <a:t>La crisi genitoriale</a:t>
            </a:r>
          </a:p>
        </p:txBody>
      </p:sp>
      <p:sp>
        <p:nvSpPr>
          <p:cNvPr id="3" name="CasellaDiTesto 2">
            <a:extLst>
              <a:ext uri="{FF2B5EF4-FFF2-40B4-BE49-F238E27FC236}">
                <a16:creationId xmlns:a16="http://schemas.microsoft.com/office/drawing/2014/main" id="{076A5B22-B8BB-CB41-8345-9006C36FB7F5}"/>
              </a:ext>
            </a:extLst>
          </p:cNvPr>
          <p:cNvSpPr txBox="1"/>
          <p:nvPr/>
        </p:nvSpPr>
        <p:spPr>
          <a:xfrm>
            <a:off x="828675" y="2128838"/>
            <a:ext cx="10572750" cy="4401205"/>
          </a:xfrm>
          <a:prstGeom prst="rect">
            <a:avLst/>
          </a:prstGeom>
          <a:noFill/>
        </p:spPr>
        <p:txBody>
          <a:bodyPr wrap="square" rtlCol="0">
            <a:spAutoFit/>
          </a:bodyPr>
          <a:lstStyle/>
          <a:p>
            <a:r>
              <a:rPr lang="it-IT" sz="2000" dirty="0"/>
              <a:t>Anche la reazione dei genitori è caratterizzata da un profondo senso di inadeguatezza personale e di ruolo. </a:t>
            </a:r>
          </a:p>
          <a:p>
            <a:pPr marL="457200" indent="-457200">
              <a:buFont typeface="+mj-lt"/>
              <a:buAutoNum type="arabicPeriod"/>
            </a:pPr>
            <a:r>
              <a:rPr lang="it-IT" sz="2000" dirty="0"/>
              <a:t>Dove abbiamo sbagliato?</a:t>
            </a:r>
          </a:p>
          <a:p>
            <a:pPr marL="457200" indent="-457200">
              <a:buFont typeface="+mj-lt"/>
              <a:buAutoNum type="arabicPeriod"/>
            </a:pPr>
            <a:r>
              <a:rPr lang="it-IT" sz="2000" dirty="0"/>
              <a:t>Dov’è finito il mio bambino meraviglioso?</a:t>
            </a:r>
          </a:p>
          <a:p>
            <a:pPr marL="457200" indent="-457200">
              <a:buFont typeface="+mj-lt"/>
              <a:buAutoNum type="arabicPeriod"/>
            </a:pPr>
            <a:r>
              <a:rPr lang="it-IT" sz="2000" dirty="0"/>
              <a:t>Perché non si rimbocca le maniche e non si fa forza per affrontare la vita?</a:t>
            </a:r>
          </a:p>
          <a:p>
            <a:pPr marL="457200" indent="-457200">
              <a:buFont typeface="+mj-lt"/>
              <a:buAutoNum type="arabicPeriod"/>
            </a:pPr>
            <a:r>
              <a:rPr lang="it-IT" sz="2000" dirty="0"/>
              <a:t>Ha tutto, cosa gli manca?</a:t>
            </a:r>
          </a:p>
          <a:p>
            <a:pPr marL="457200" indent="-457200">
              <a:buFont typeface="+mj-lt"/>
              <a:buAutoNum type="arabicPeriod"/>
            </a:pPr>
            <a:endParaRPr lang="it-IT" sz="2000" dirty="0"/>
          </a:p>
          <a:p>
            <a:pPr marL="457200" indent="-457200">
              <a:buFont typeface="+mj-lt"/>
              <a:buAutoNum type="arabicPeriod"/>
            </a:pPr>
            <a:endParaRPr lang="it-IT" sz="2000" dirty="0"/>
          </a:p>
          <a:p>
            <a:r>
              <a:rPr lang="it-IT" sz="2000" dirty="0"/>
              <a:t>Le domande sul significato e sul senso della crisi del figlio vengono spesso sostituite dalla caccia al colpevole, dal tentativo di trovare un responsabile esterno, animato o inanimato, nella fantasia che, rimosso l’ostacolo, tutto torni come prima, senza più sofferenze.</a:t>
            </a:r>
          </a:p>
          <a:p>
            <a:endParaRPr lang="it-IT" sz="2000" dirty="0"/>
          </a:p>
          <a:p>
            <a:endParaRPr lang="it-IT" sz="2000" dirty="0"/>
          </a:p>
          <a:p>
            <a:pPr algn="r"/>
            <a:r>
              <a:rPr lang="it-IT" i="1" dirty="0" err="1"/>
              <a:t>M.Lancini</a:t>
            </a:r>
            <a:r>
              <a:rPr lang="it-IT" i="1" dirty="0"/>
              <a:t> 2020</a:t>
            </a:r>
          </a:p>
        </p:txBody>
      </p:sp>
    </p:spTree>
    <p:extLst>
      <p:ext uri="{BB962C8B-B14F-4D97-AF65-F5344CB8AC3E}">
        <p14:creationId xmlns:p14="http://schemas.microsoft.com/office/powerpoint/2010/main" val="1311690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3B6ABB46-4EBC-556C-ADEB-3BD5A30A1D61}"/>
              </a:ext>
            </a:extLst>
          </p:cNvPr>
          <p:cNvSpPr txBox="1"/>
          <p:nvPr/>
        </p:nvSpPr>
        <p:spPr>
          <a:xfrm>
            <a:off x="1625600" y="1028700"/>
            <a:ext cx="9296400" cy="3046988"/>
          </a:xfrm>
          <a:prstGeom prst="rect">
            <a:avLst/>
          </a:prstGeom>
          <a:noFill/>
        </p:spPr>
        <p:txBody>
          <a:bodyPr wrap="square" rtlCol="0">
            <a:spAutoFit/>
          </a:bodyPr>
          <a:lstStyle/>
          <a:p>
            <a:pPr algn="just"/>
            <a:r>
              <a:rPr lang="it-IT" sz="2400" dirty="0"/>
              <a:t>Inversione del rapporto: sono i genitori ad avere bisogno dell’approvazione filiale per legittimare il loro ruolo. Si instaura un rapporto di sudditanza.</a:t>
            </a:r>
          </a:p>
          <a:p>
            <a:pPr algn="just"/>
            <a:r>
              <a:rPr lang="it-IT" sz="2400" dirty="0"/>
              <a:t>Gli adolescenti, invece, avrebbero bisogno di confrontarsi con adulti stabili, convinti delle proprie idee, in grado di assolvere in modo fermo il proprio ruolo educativo. Perché nella lotta contro i genitori per far valere il proprio punto di vista, i giovani imparano a riconoscere i propri limiti e a trovare una propria </a:t>
            </a:r>
            <a:r>
              <a:rPr lang="it-IT" sz="2400"/>
              <a:t>coerenza personale.</a:t>
            </a:r>
            <a:endParaRPr lang="it-IT" sz="2400" dirty="0"/>
          </a:p>
        </p:txBody>
      </p:sp>
    </p:spTree>
    <p:extLst>
      <p:ext uri="{BB962C8B-B14F-4D97-AF65-F5344CB8AC3E}">
        <p14:creationId xmlns:p14="http://schemas.microsoft.com/office/powerpoint/2010/main" val="2112285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9605EEC-745D-49FA-5B94-A33DB30AB674}"/>
              </a:ext>
            </a:extLst>
          </p:cNvPr>
          <p:cNvSpPr txBox="1"/>
          <p:nvPr/>
        </p:nvSpPr>
        <p:spPr>
          <a:xfrm>
            <a:off x="1295400" y="1168400"/>
            <a:ext cx="9563100" cy="4524315"/>
          </a:xfrm>
          <a:prstGeom prst="rect">
            <a:avLst/>
          </a:prstGeom>
          <a:noFill/>
        </p:spPr>
        <p:txBody>
          <a:bodyPr wrap="square" rtlCol="0">
            <a:spAutoFit/>
          </a:bodyPr>
          <a:lstStyle/>
          <a:p>
            <a:pPr algn="just"/>
            <a:r>
              <a:rPr lang="it-IT" sz="2400" dirty="0"/>
              <a:t>L’obiettivo delle famiglie adolescenti sembra essere diventato quello di difendere i figli da tutto e da tutti. Anche dagli insegnanti. E senza che i figli imparino a farlo da sé. Perché una famiglia adolescente è anche questo: una famiglia in cui i genitori si insinuano nella vita del figlio, spesso unico, e sperano in un contagio affettivo che sfumi i confini individuali e crei un noi liquido in cui tutta la famiglia è immersa. E’ un diverso modo di abdicare alla responsabilità genitoriale. Una delle conseguenze più immediate di un comportamento del genere, a parte l’inettitudine cui li si relega, è che i figli finiscono per crescere e credere in un mondo dove vige l’impunità. Ovviamente la loro. Con la complicità dei genitori acquisiscono un’arroganza che li induce a mostrare poca attenzione e scarso rispetto nei confronti degli altri. </a:t>
            </a:r>
          </a:p>
        </p:txBody>
      </p:sp>
    </p:spTree>
    <p:extLst>
      <p:ext uri="{BB962C8B-B14F-4D97-AF65-F5344CB8AC3E}">
        <p14:creationId xmlns:p14="http://schemas.microsoft.com/office/powerpoint/2010/main" val="3896971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EECAB2B-F822-C14E-BB9F-58192D5D850E}"/>
              </a:ext>
            </a:extLst>
          </p:cNvPr>
          <p:cNvSpPr txBox="1"/>
          <p:nvPr/>
        </p:nvSpPr>
        <p:spPr>
          <a:xfrm>
            <a:off x="1314450" y="971550"/>
            <a:ext cx="9729788" cy="4154984"/>
          </a:xfrm>
          <a:prstGeom prst="rect">
            <a:avLst/>
          </a:prstGeom>
          <a:noFill/>
        </p:spPr>
        <p:txBody>
          <a:bodyPr wrap="square" rtlCol="0">
            <a:spAutoFit/>
          </a:bodyPr>
          <a:lstStyle/>
          <a:p>
            <a:pPr algn="just"/>
            <a:r>
              <a:rPr lang="it-IT" sz="2400" dirty="0"/>
              <a:t>Il processo di </a:t>
            </a:r>
            <a:r>
              <a:rPr lang="it-IT" sz="2400" dirty="0" err="1"/>
              <a:t>adolescentizzazione</a:t>
            </a:r>
            <a:r>
              <a:rPr lang="it-IT" sz="2400" dirty="0"/>
              <a:t> della società rischia di privare gli adolescenti della principale risorsa per risolvere i compiti della crescita: un modello di funzionamento adulto della mente.</a:t>
            </a:r>
          </a:p>
          <a:p>
            <a:pPr algn="just"/>
            <a:r>
              <a:rPr lang="it-IT" sz="2400" dirty="0"/>
              <a:t>L’assenza d’intervento educativo di tutte quelle istituzioni sociali (famiglia, scuola, </a:t>
            </a:r>
            <a:r>
              <a:rPr lang="it-IT" sz="2400" dirty="0" err="1"/>
              <a:t>ecc</a:t>
            </a:r>
            <a:r>
              <a:rPr lang="it-IT" sz="2400" dirty="0"/>
              <a:t>) può essere devastante per la mente adolescente producendo, nei soggetti più fragili, una </a:t>
            </a:r>
            <a:r>
              <a:rPr lang="it-IT" sz="2400" b="1" dirty="0"/>
              <a:t>specifica esperienza traumatica</a:t>
            </a:r>
            <a:r>
              <a:rPr lang="it-IT" sz="2400" dirty="0"/>
              <a:t>: l’assenza dell’adulto nel loro orizzonte mentale.</a:t>
            </a:r>
          </a:p>
          <a:p>
            <a:pPr algn="just"/>
            <a:endParaRPr lang="it-IT" sz="2400" dirty="0"/>
          </a:p>
          <a:p>
            <a:pPr algn="just"/>
            <a:endParaRPr lang="it-IT" sz="2400" dirty="0"/>
          </a:p>
          <a:p>
            <a:pPr algn="just"/>
            <a:endParaRPr lang="it-IT" sz="2400" dirty="0"/>
          </a:p>
          <a:p>
            <a:pPr algn="r"/>
            <a:r>
              <a:rPr lang="it-IT" i="1" dirty="0" err="1"/>
              <a:t>D.Biondo</a:t>
            </a:r>
            <a:r>
              <a:rPr lang="it-IT" i="1" dirty="0"/>
              <a:t> 2020</a:t>
            </a:r>
          </a:p>
        </p:txBody>
      </p:sp>
    </p:spTree>
    <p:extLst>
      <p:ext uri="{BB962C8B-B14F-4D97-AF65-F5344CB8AC3E}">
        <p14:creationId xmlns:p14="http://schemas.microsoft.com/office/powerpoint/2010/main" val="3685247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A8F3BE-3544-4C60-BF4E-0A10EF869B1A}"/>
              </a:ext>
            </a:extLst>
          </p:cNvPr>
          <p:cNvSpPr>
            <a:spLocks noGrp="1"/>
          </p:cNvSpPr>
          <p:nvPr>
            <p:ph type="title"/>
          </p:nvPr>
        </p:nvSpPr>
        <p:spPr>
          <a:xfrm>
            <a:off x="1096655" y="1832823"/>
            <a:ext cx="10364451" cy="1596177"/>
          </a:xfrm>
        </p:spPr>
        <p:txBody>
          <a:bodyPr>
            <a:normAutofit/>
          </a:bodyPr>
          <a:lstStyle/>
          <a:p>
            <a:r>
              <a:rPr lang="it-IT" sz="6600" dirty="0"/>
              <a:t>LA RELAZIONE TERAPEUTICA</a:t>
            </a:r>
          </a:p>
        </p:txBody>
      </p:sp>
    </p:spTree>
    <p:extLst>
      <p:ext uri="{BB962C8B-B14F-4D97-AF65-F5344CB8AC3E}">
        <p14:creationId xmlns:p14="http://schemas.microsoft.com/office/powerpoint/2010/main" val="127338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4444D50-322D-4CE2-A4C0-59A59F29B883}"/>
              </a:ext>
            </a:extLst>
          </p:cNvPr>
          <p:cNvSpPr txBox="1"/>
          <p:nvPr/>
        </p:nvSpPr>
        <p:spPr>
          <a:xfrm>
            <a:off x="1872174" y="754916"/>
            <a:ext cx="9235441" cy="2031325"/>
          </a:xfrm>
          <a:prstGeom prst="rect">
            <a:avLst/>
          </a:prstGeom>
          <a:noFill/>
        </p:spPr>
        <p:txBody>
          <a:bodyPr wrap="square" rtlCol="0">
            <a:spAutoFit/>
          </a:bodyPr>
          <a:lstStyle/>
          <a:p>
            <a:r>
              <a:rPr lang="it-IT" dirty="0"/>
              <a:t>Con il concetto di “spazio psichico allargato” </a:t>
            </a:r>
            <a:r>
              <a:rPr lang="it-IT" dirty="0" err="1"/>
              <a:t>Jeammet</a:t>
            </a:r>
            <a:r>
              <a:rPr lang="it-IT" dirty="0"/>
              <a:t> (1992) descrive la funzione che l’ambiente può assumere in adolescenza, soprattutto per quei ragazzi che non possiedono risorse sufficienti a gestire i loro conflitti in maniera autonoma e le cui difficoltà hanno prevalentemente un’espressione comportamentale che coinvolge inevitabilmente l’ambiente. Lo straripamento dei conflitti dell’adolescente sul mondo esterno sarà in genere tanto più violento quanto maggiori saranno stati durante l’infanzia, le intrusioni dei conflitti dell’ambiente nello spazio psichico del bambino e i conseguenti ostacoli alla costituzione di un territorio personale all’interno di confini sicuri. </a:t>
            </a:r>
          </a:p>
        </p:txBody>
      </p:sp>
      <p:sp>
        <p:nvSpPr>
          <p:cNvPr id="5" name="Rettangolo 4">
            <a:extLst>
              <a:ext uri="{FF2B5EF4-FFF2-40B4-BE49-F238E27FC236}">
                <a16:creationId xmlns:a16="http://schemas.microsoft.com/office/drawing/2014/main" id="{2DD412F7-9760-4F64-BC55-370B61B28364}"/>
              </a:ext>
            </a:extLst>
          </p:cNvPr>
          <p:cNvSpPr/>
          <p:nvPr/>
        </p:nvSpPr>
        <p:spPr>
          <a:xfrm>
            <a:off x="745588" y="3429000"/>
            <a:ext cx="9411286" cy="1659237"/>
          </a:xfrm>
          <a:prstGeom prst="rect">
            <a:avLst/>
          </a:prstGeom>
        </p:spPr>
        <p:txBody>
          <a:bodyPr wrap="square">
            <a:spAutoFit/>
          </a:bodyPr>
          <a:lstStyle/>
          <a:p>
            <a:pPr algn="just">
              <a:lnSpc>
                <a:spcPct val="115000"/>
              </a:lnSpc>
              <a:spcAft>
                <a:spcPts val="0"/>
              </a:spcAft>
            </a:pPr>
            <a:r>
              <a:rPr lang="it-IT" dirty="0">
                <a:latin typeface="Times New Roman" panose="02020603050405020304" pitchFamily="18" charset="0"/>
                <a:ea typeface="Times New Roman" panose="02020603050405020304" pitchFamily="18" charset="0"/>
                <a:cs typeface="Times New Roman" panose="02020603050405020304" pitchFamily="18" charset="0"/>
              </a:rPr>
              <a:t>L’attuale clinica richiede la capacità del clinico di sapersi muovere dentro tale spazio psichico indefinito e cangiante, riuscendo a utilizzare tale prospettiva come strumento per promuovere il cambiamento: </a:t>
            </a:r>
          </a:p>
          <a:p>
            <a:pPr algn="just">
              <a:lnSpc>
                <a:spcPct val="115000"/>
              </a:lnSpc>
              <a:spcAft>
                <a:spcPts val="0"/>
              </a:spcAft>
            </a:pPr>
            <a:r>
              <a:rPr lang="it-IT"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a:t>
            </a:r>
            <a:r>
              <a:rPr lang="it-IT" i="1"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In ogni seduta ha luogo un cambiamento. Dall’oscurità e dalla mancanza di forma, qualcosa si evolve</a:t>
            </a:r>
            <a:r>
              <a:rPr lang="it-IT"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 (</a:t>
            </a:r>
            <a:r>
              <a:rPr lang="it-IT" dirty="0" err="1">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Bion</a:t>
            </a:r>
            <a:r>
              <a:rPr lang="it-IT"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 1967, p.35).</a:t>
            </a:r>
            <a:endParaRPr lang="it-IT" dirty="0">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809329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C2E4F308-538E-44B7-B163-13B2AA034B1A}"/>
              </a:ext>
            </a:extLst>
          </p:cNvPr>
          <p:cNvSpPr/>
          <p:nvPr/>
        </p:nvSpPr>
        <p:spPr>
          <a:xfrm>
            <a:off x="2635761" y="596036"/>
            <a:ext cx="8355382" cy="1200329"/>
          </a:xfrm>
          <a:prstGeom prst="rect">
            <a:avLst/>
          </a:prstGeom>
        </p:spPr>
        <p:txBody>
          <a:bodyPr wrap="square">
            <a:spAutoFit/>
          </a:bodyPr>
          <a:lstStyle/>
          <a:p>
            <a:r>
              <a:rPr lang="it-IT" dirty="0">
                <a:latin typeface="Times New Roman" panose="02020603050405020304" pitchFamily="18" charset="0"/>
                <a:ea typeface="MS Mincho" panose="02020609040205080304" pitchFamily="49" charset="-128"/>
              </a:rPr>
              <a:t>Affinare la capacità di ascolto e osservazione è dunque un requisito fondamentale per il terapeuta che dovrà essere in grado di ripercorrere la storia di sviluppo, cogliendone le atmosfere e i punti nodali, specie se traumatici (Van </a:t>
            </a:r>
            <a:r>
              <a:rPr lang="it-IT" dirty="0" err="1">
                <a:latin typeface="Times New Roman" panose="02020603050405020304" pitchFamily="18" charset="0"/>
                <a:ea typeface="MS Mincho" panose="02020609040205080304" pitchFamily="49" charset="-128"/>
              </a:rPr>
              <a:t>der</a:t>
            </a:r>
            <a:r>
              <a:rPr lang="it-IT" dirty="0">
                <a:latin typeface="Times New Roman" panose="02020603050405020304" pitchFamily="18" charset="0"/>
                <a:ea typeface="MS Mincho" panose="02020609040205080304" pitchFamily="49" charset="-128"/>
              </a:rPr>
              <a:t> </a:t>
            </a:r>
            <a:r>
              <a:rPr lang="it-IT" dirty="0" err="1">
                <a:latin typeface="Times New Roman" panose="02020603050405020304" pitchFamily="18" charset="0"/>
                <a:ea typeface="MS Mincho" panose="02020609040205080304" pitchFamily="49" charset="-128"/>
              </a:rPr>
              <a:t>Kolk</a:t>
            </a:r>
            <a:r>
              <a:rPr lang="it-IT" dirty="0">
                <a:latin typeface="Times New Roman" panose="02020603050405020304" pitchFamily="18" charset="0"/>
                <a:ea typeface="MS Mincho" panose="02020609040205080304" pitchFamily="49" charset="-128"/>
              </a:rPr>
              <a:t>, 1987; Van </a:t>
            </a:r>
            <a:r>
              <a:rPr lang="it-IT" dirty="0" err="1">
                <a:latin typeface="Times New Roman" panose="02020603050405020304" pitchFamily="18" charset="0"/>
                <a:ea typeface="MS Mincho" panose="02020609040205080304" pitchFamily="49" charset="-128"/>
              </a:rPr>
              <a:t>der</a:t>
            </a:r>
            <a:r>
              <a:rPr lang="it-IT" dirty="0">
                <a:latin typeface="Times New Roman" panose="02020603050405020304" pitchFamily="18" charset="0"/>
                <a:ea typeface="MS Mincho" panose="02020609040205080304" pitchFamily="49" charset="-128"/>
              </a:rPr>
              <a:t> </a:t>
            </a:r>
            <a:r>
              <a:rPr lang="it-IT" dirty="0" err="1">
                <a:latin typeface="Times New Roman" panose="02020603050405020304" pitchFamily="18" charset="0"/>
                <a:ea typeface="MS Mincho" panose="02020609040205080304" pitchFamily="49" charset="-128"/>
              </a:rPr>
              <a:t>Kolk</a:t>
            </a:r>
            <a:r>
              <a:rPr lang="it-IT" dirty="0">
                <a:latin typeface="Times New Roman" panose="02020603050405020304" pitchFamily="18" charset="0"/>
                <a:ea typeface="MS Mincho" panose="02020609040205080304" pitchFamily="49" charset="-128"/>
              </a:rPr>
              <a:t> et al., 1996).</a:t>
            </a:r>
            <a:endParaRPr lang="it-IT" dirty="0"/>
          </a:p>
        </p:txBody>
      </p:sp>
      <p:sp>
        <p:nvSpPr>
          <p:cNvPr id="5" name="Rettangolo 4">
            <a:extLst>
              <a:ext uri="{FF2B5EF4-FFF2-40B4-BE49-F238E27FC236}">
                <a16:creationId xmlns:a16="http://schemas.microsoft.com/office/drawing/2014/main" id="{4C9B1ACF-0827-4AEC-89EF-F536BE62AB6A}"/>
              </a:ext>
            </a:extLst>
          </p:cNvPr>
          <p:cNvSpPr/>
          <p:nvPr/>
        </p:nvSpPr>
        <p:spPr>
          <a:xfrm>
            <a:off x="290731" y="2233527"/>
            <a:ext cx="9655127" cy="2031325"/>
          </a:xfrm>
          <a:prstGeom prst="rect">
            <a:avLst/>
          </a:prstGeom>
        </p:spPr>
        <p:txBody>
          <a:bodyPr wrap="square">
            <a:spAutoFit/>
          </a:bodyPr>
          <a:lstStyle/>
          <a:p>
            <a:pPr algn="just"/>
            <a:r>
              <a:rPr lang="it-IT" dirty="0">
                <a:latin typeface="Times New Roman" panose="02020603050405020304" pitchFamily="18" charset="0"/>
                <a:ea typeface="MS Mincho" panose="02020609040205080304" pitchFamily="49" charset="-128"/>
              </a:rPr>
              <a:t>(…) atteggiamento mentale del clinico, ovvero la sua </a:t>
            </a:r>
            <a:r>
              <a:rPr lang="it-IT" i="1" dirty="0">
                <a:latin typeface="Times New Roman" panose="02020603050405020304" pitchFamily="18" charset="0"/>
                <a:ea typeface="MS Mincho" panose="02020609040205080304" pitchFamily="49" charset="-128"/>
              </a:rPr>
              <a:t>disposizione a lavorare col paziente... per esplorare i processi mentali inconsci del paziente e farglieli comprendere </a:t>
            </a:r>
            <a:r>
              <a:rPr lang="it-IT" dirty="0">
                <a:latin typeface="Times New Roman" panose="02020603050405020304" pitchFamily="18" charset="0"/>
                <a:ea typeface="MS Mincho" panose="02020609040205080304" pitchFamily="49" charset="-128"/>
              </a:rPr>
              <a:t>(</a:t>
            </a:r>
            <a:r>
              <a:rPr lang="it-IT" dirty="0" err="1">
                <a:latin typeface="Times New Roman" panose="02020603050405020304" pitchFamily="18" charset="0"/>
                <a:ea typeface="MS Mincho" panose="02020609040205080304" pitchFamily="49" charset="-128"/>
              </a:rPr>
              <a:t>Etchegoyen</a:t>
            </a:r>
            <a:r>
              <a:rPr lang="it-IT" dirty="0">
                <a:latin typeface="Times New Roman" panose="02020603050405020304" pitchFamily="18" charset="0"/>
                <a:ea typeface="MS Mincho" panose="02020609040205080304" pitchFamily="49" charset="-128"/>
              </a:rPr>
              <a:t>, 1986, p. 583).  Il concetto quindi di “senza memoria e senza desiderio” (</a:t>
            </a:r>
            <a:r>
              <a:rPr lang="it-IT" dirty="0" err="1">
                <a:latin typeface="Times New Roman" panose="02020603050405020304" pitchFamily="18" charset="0"/>
                <a:ea typeface="MS Mincho" panose="02020609040205080304" pitchFamily="49" charset="-128"/>
              </a:rPr>
              <a:t>Bion</a:t>
            </a:r>
            <a:r>
              <a:rPr lang="it-IT" dirty="0">
                <a:latin typeface="Times New Roman" panose="02020603050405020304" pitchFamily="18" charset="0"/>
                <a:ea typeface="MS Mincho" panose="02020609040205080304" pitchFamily="49" charset="-128"/>
              </a:rPr>
              <a:t>, 1967) trova nella definizione del setting in adolescenza una delle sue più evidenti rappresentazioni e inevitabilmente impone al clinico la necessità di allenare la sua “capacità negativa” (</a:t>
            </a:r>
            <a:r>
              <a:rPr lang="it-IT" dirty="0" err="1">
                <a:latin typeface="Times New Roman" panose="02020603050405020304" pitchFamily="18" charset="0"/>
                <a:ea typeface="MS Mincho" panose="02020609040205080304" pitchFamily="49" charset="-128"/>
              </a:rPr>
              <a:t>Bion</a:t>
            </a:r>
            <a:r>
              <a:rPr lang="it-IT" dirty="0">
                <a:latin typeface="Times New Roman" panose="02020603050405020304" pitchFamily="18" charset="0"/>
                <a:ea typeface="MS Mincho" panose="02020609040205080304" pitchFamily="49" charset="-128"/>
              </a:rPr>
              <a:t>, 1970; Green, 1973), ovvero la capacità di ascoltare e capire ciò che il paziente gli sta comunicando, ma sforzandosi anche di imparare a “non capire”. </a:t>
            </a:r>
            <a:endParaRPr lang="it-IT" dirty="0"/>
          </a:p>
        </p:txBody>
      </p:sp>
      <p:sp>
        <p:nvSpPr>
          <p:cNvPr id="7" name="Rettangolo 6">
            <a:extLst>
              <a:ext uri="{FF2B5EF4-FFF2-40B4-BE49-F238E27FC236}">
                <a16:creationId xmlns:a16="http://schemas.microsoft.com/office/drawing/2014/main" id="{68D2A502-45D4-410C-9362-FDAA209C241B}"/>
              </a:ext>
            </a:extLst>
          </p:cNvPr>
          <p:cNvSpPr/>
          <p:nvPr/>
        </p:nvSpPr>
        <p:spPr>
          <a:xfrm>
            <a:off x="2635761" y="4702015"/>
            <a:ext cx="8087337" cy="1323439"/>
          </a:xfrm>
          <a:prstGeom prst="rect">
            <a:avLst/>
          </a:prstGeom>
        </p:spPr>
        <p:txBody>
          <a:bodyPr wrap="square">
            <a:spAutoFit/>
          </a:bodyPr>
          <a:lstStyle/>
          <a:p>
            <a:pPr algn="just"/>
            <a:r>
              <a:rPr lang="it-IT" sz="2000" dirty="0">
                <a:latin typeface="Times New Roman" panose="02020603050405020304" pitchFamily="18" charset="0"/>
                <a:ea typeface="MS Mincho" panose="02020609040205080304" pitchFamily="49" charset="-128"/>
              </a:rPr>
              <a:t>Alla capacità dell’analista di restare nel dubbio e nella confusione, </a:t>
            </a:r>
            <a:r>
              <a:rPr lang="it-IT" sz="2000" dirty="0" err="1">
                <a:latin typeface="Times New Roman" panose="02020603050405020304" pitchFamily="18" charset="0"/>
                <a:ea typeface="MS Mincho" panose="02020609040205080304" pitchFamily="49" charset="-128"/>
              </a:rPr>
              <a:t>Bion</a:t>
            </a:r>
            <a:r>
              <a:rPr lang="it-IT" sz="2000" dirty="0">
                <a:latin typeface="Times New Roman" panose="02020603050405020304" pitchFamily="18" charset="0"/>
                <a:ea typeface="MS Mincho" panose="02020609040205080304" pitchFamily="49" charset="-128"/>
              </a:rPr>
              <a:t> (1970) ha dato il suggestivo nome di “capacità negativa”. Capacità perché è espressione di doti naturali che sono state sviluppate attraverso un </a:t>
            </a:r>
            <a:r>
              <a:rPr lang="it-IT" sz="2000" i="1" dirty="0">
                <a:latin typeface="Times New Roman" panose="02020603050405020304" pitchFamily="18" charset="0"/>
                <a:ea typeface="MS Mincho" panose="02020609040205080304" pitchFamily="49" charset="-128"/>
              </a:rPr>
              <a:t>training</a:t>
            </a:r>
            <a:r>
              <a:rPr lang="it-IT" sz="2000" dirty="0">
                <a:latin typeface="Times New Roman" panose="02020603050405020304" pitchFamily="18" charset="0"/>
                <a:ea typeface="MS Mincho" panose="02020609040205080304" pitchFamily="49" charset="-128"/>
              </a:rPr>
              <a:t>, negativa perché non si traduce nel fare, ma nell’astenersi dal fare.</a:t>
            </a:r>
            <a:endParaRPr lang="it-IT" sz="2000" dirty="0"/>
          </a:p>
        </p:txBody>
      </p:sp>
    </p:spTree>
    <p:extLst>
      <p:ext uri="{BB962C8B-B14F-4D97-AF65-F5344CB8AC3E}">
        <p14:creationId xmlns:p14="http://schemas.microsoft.com/office/powerpoint/2010/main" val="1190728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FD48955E-4C55-442D-A276-4046113949F8}"/>
              </a:ext>
            </a:extLst>
          </p:cNvPr>
          <p:cNvSpPr/>
          <p:nvPr/>
        </p:nvSpPr>
        <p:spPr>
          <a:xfrm>
            <a:off x="2860155" y="604516"/>
            <a:ext cx="7564005" cy="2585323"/>
          </a:xfrm>
          <a:prstGeom prst="rect">
            <a:avLst/>
          </a:prstGeom>
        </p:spPr>
        <p:txBody>
          <a:bodyPr wrap="square">
            <a:spAutoFit/>
          </a:bodyPr>
          <a:lstStyle/>
          <a:p>
            <a:pPr algn="just"/>
            <a:r>
              <a:rPr lang="it-IT" dirty="0">
                <a:latin typeface="Times New Roman" panose="02020603050405020304" pitchFamily="18" charset="0"/>
                <a:ea typeface="MS Mincho" panose="02020609040205080304" pitchFamily="49" charset="-128"/>
              </a:rPr>
              <a:t>La situazione terapeutica può essere sintetizzata con alcuni principi clinici in mente: </a:t>
            </a:r>
          </a:p>
          <a:p>
            <a:pPr algn="just"/>
            <a:endParaRPr lang="it-IT" dirty="0">
              <a:latin typeface="Times New Roman" panose="02020603050405020304" pitchFamily="18" charset="0"/>
              <a:ea typeface="MS Mincho" panose="02020609040205080304" pitchFamily="49" charset="-128"/>
            </a:endParaRPr>
          </a:p>
          <a:p>
            <a:pPr marL="285750" indent="-285750" algn="just">
              <a:buFont typeface="Arial" panose="020B0604020202020204" pitchFamily="34" charset="0"/>
              <a:buChar char="•"/>
            </a:pPr>
            <a:r>
              <a:rPr lang="it-IT" dirty="0">
                <a:latin typeface="Times New Roman" panose="02020603050405020304" pitchFamily="18" charset="0"/>
                <a:ea typeface="MS Mincho" panose="02020609040205080304" pitchFamily="49" charset="-128"/>
              </a:rPr>
              <a:t>la personalità è formata attraverso interazioni interpersonali; </a:t>
            </a:r>
          </a:p>
          <a:p>
            <a:pPr marL="285750" indent="-285750" algn="just">
              <a:buFont typeface="Arial" panose="020B0604020202020204" pitchFamily="34" charset="0"/>
              <a:buChar char="•"/>
            </a:pPr>
            <a:r>
              <a:rPr lang="it-IT" dirty="0">
                <a:latin typeface="Times New Roman" panose="02020603050405020304" pitchFamily="18" charset="0"/>
                <a:ea typeface="MS Mincho" panose="02020609040205080304" pitchFamily="49" charset="-128"/>
              </a:rPr>
              <a:t>la situazione clinica, intrinsecamente intersoggettiva e plasmata dall'influenza reciproca, deve essere condotta in modo tale da incorporare questo fatto; </a:t>
            </a:r>
          </a:p>
          <a:p>
            <a:pPr marL="285750" indent="-285750" algn="just">
              <a:buFont typeface="Arial" panose="020B0604020202020204" pitchFamily="34" charset="0"/>
              <a:buChar char="•"/>
            </a:pPr>
            <a:r>
              <a:rPr lang="it-IT" dirty="0">
                <a:latin typeface="Times New Roman" panose="02020603050405020304" pitchFamily="18" charset="0"/>
                <a:ea typeface="MS Mincho" panose="02020609040205080304" pitchFamily="49" charset="-128"/>
              </a:rPr>
              <a:t>il paziente ha bisogno di un coinvolgimento personale autentico da parte del terapeuta. </a:t>
            </a:r>
            <a:endParaRPr lang="it-IT" dirty="0"/>
          </a:p>
        </p:txBody>
      </p:sp>
      <p:sp>
        <p:nvSpPr>
          <p:cNvPr id="4" name="Rettangolo 3">
            <a:extLst>
              <a:ext uri="{FF2B5EF4-FFF2-40B4-BE49-F238E27FC236}">
                <a16:creationId xmlns:a16="http://schemas.microsoft.com/office/drawing/2014/main" id="{1BF2C12B-CC13-4189-BD22-F1E53A5E96DD}"/>
              </a:ext>
            </a:extLst>
          </p:cNvPr>
          <p:cNvSpPr/>
          <p:nvPr/>
        </p:nvSpPr>
        <p:spPr>
          <a:xfrm>
            <a:off x="520504" y="4291284"/>
            <a:ext cx="10480431" cy="1200329"/>
          </a:xfrm>
          <a:prstGeom prst="rect">
            <a:avLst/>
          </a:prstGeom>
        </p:spPr>
        <p:txBody>
          <a:bodyPr wrap="square">
            <a:spAutoFit/>
          </a:bodyPr>
          <a:lstStyle/>
          <a:p>
            <a:pPr algn="just"/>
            <a:r>
              <a:rPr lang="it-IT" dirty="0">
                <a:latin typeface="Times New Roman" panose="02020603050405020304" pitchFamily="18" charset="0"/>
                <a:ea typeface="Times New Roman" panose="02020603050405020304" pitchFamily="18" charset="0"/>
              </a:rPr>
              <a:t>Il clinico deve poter sapere esercitare la tolleranza e la padronanza dell'ambivalenza e la capacità di distinguere, nella traslazione, la fantasia dalla realtà. Lo scambio inconscio di contenuti tra terapeuta e paziente permette la creazione di un campo, di uno spazio nuovo, nel quale le soggettività dei singoli protagonisti - seppur amorfa o abbozzata o posticcia quella dell’adolescente - si trovano in tensione dialettica tra loro.</a:t>
            </a:r>
            <a:endParaRPr lang="it-IT" dirty="0"/>
          </a:p>
        </p:txBody>
      </p:sp>
    </p:spTree>
    <p:extLst>
      <p:ext uri="{BB962C8B-B14F-4D97-AF65-F5344CB8AC3E}">
        <p14:creationId xmlns:p14="http://schemas.microsoft.com/office/powerpoint/2010/main" val="2504032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00BADF-F0F0-4A3A-B3DD-3D19527726A8}"/>
              </a:ext>
            </a:extLst>
          </p:cNvPr>
          <p:cNvSpPr>
            <a:spLocks noGrp="1"/>
          </p:cNvSpPr>
          <p:nvPr>
            <p:ph type="title"/>
          </p:nvPr>
        </p:nvSpPr>
        <p:spPr>
          <a:xfrm>
            <a:off x="744963" y="1832823"/>
            <a:ext cx="10364451" cy="1596177"/>
          </a:xfrm>
        </p:spPr>
        <p:txBody>
          <a:bodyPr>
            <a:normAutofit/>
          </a:bodyPr>
          <a:lstStyle/>
          <a:p>
            <a:r>
              <a:rPr lang="it-IT" sz="6600" dirty="0"/>
              <a:t>CASI CLINICI</a:t>
            </a:r>
          </a:p>
        </p:txBody>
      </p:sp>
    </p:spTree>
    <p:extLst>
      <p:ext uri="{BB962C8B-B14F-4D97-AF65-F5344CB8AC3E}">
        <p14:creationId xmlns:p14="http://schemas.microsoft.com/office/powerpoint/2010/main" val="1366732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AA97C1-DDD2-4908-1332-F978F1389078}"/>
              </a:ext>
            </a:extLst>
          </p:cNvPr>
          <p:cNvSpPr>
            <a:spLocks noGrp="1"/>
          </p:cNvSpPr>
          <p:nvPr>
            <p:ph type="ctrTitle"/>
          </p:nvPr>
        </p:nvSpPr>
        <p:spPr>
          <a:xfrm>
            <a:off x="167641" y="2080619"/>
            <a:ext cx="8915399" cy="1348381"/>
          </a:xfrm>
        </p:spPr>
        <p:txBody>
          <a:bodyPr>
            <a:normAutofit/>
          </a:bodyPr>
          <a:lstStyle/>
          <a:p>
            <a:r>
              <a:rPr lang="it-IT" sz="6600" dirty="0"/>
              <a:t>CASO CLINICO DI S.</a:t>
            </a:r>
          </a:p>
        </p:txBody>
      </p:sp>
    </p:spTree>
    <p:extLst>
      <p:ext uri="{BB962C8B-B14F-4D97-AF65-F5344CB8AC3E}">
        <p14:creationId xmlns:p14="http://schemas.microsoft.com/office/powerpoint/2010/main" val="3214556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2C80B7-2E6B-2524-049F-CDE46D1BD461}"/>
              </a:ext>
            </a:extLst>
          </p:cNvPr>
          <p:cNvSpPr>
            <a:spLocks noGrp="1"/>
          </p:cNvSpPr>
          <p:nvPr>
            <p:ph type="title"/>
          </p:nvPr>
        </p:nvSpPr>
        <p:spPr>
          <a:xfrm>
            <a:off x="1815489" y="370892"/>
            <a:ext cx="4961426" cy="1007742"/>
          </a:xfrm>
        </p:spPr>
        <p:txBody>
          <a:bodyPr>
            <a:normAutofit fontScale="90000"/>
          </a:bodyPr>
          <a:lstStyle/>
          <a:p>
            <a:r>
              <a:rPr lang="it-IT" b="1" dirty="0"/>
              <a:t>Storia della persona </a:t>
            </a:r>
          </a:p>
        </p:txBody>
      </p:sp>
      <p:sp>
        <p:nvSpPr>
          <p:cNvPr id="3" name="Segnaposto contenuto 2">
            <a:extLst>
              <a:ext uri="{FF2B5EF4-FFF2-40B4-BE49-F238E27FC236}">
                <a16:creationId xmlns:a16="http://schemas.microsoft.com/office/drawing/2014/main" id="{21013208-EB2A-43C1-9E85-5148C6DE2827}"/>
              </a:ext>
            </a:extLst>
          </p:cNvPr>
          <p:cNvSpPr>
            <a:spLocks noGrp="1"/>
          </p:cNvSpPr>
          <p:nvPr>
            <p:ph idx="1"/>
          </p:nvPr>
        </p:nvSpPr>
        <p:spPr>
          <a:xfrm>
            <a:off x="2842430" y="1115253"/>
            <a:ext cx="8915400" cy="1754556"/>
          </a:xfrm>
        </p:spPr>
        <p:txBody>
          <a:bodyPr>
            <a:normAutofit fontScale="47500" lnSpcReduction="20000"/>
          </a:bodyPr>
          <a:lstStyle/>
          <a:p>
            <a:r>
              <a:rPr lang="it-IT" dirty="0"/>
              <a:t>-	Nella sua storia si rintraccia la nascita della relazionalità (fattori protettivi e fattori di rischio nella co-regolazione diadica: nascita a rischio, depressione post partum, caregiver con problemi di salute mentale, esperienze di “home visiting” ….)</a:t>
            </a:r>
          </a:p>
          <a:p>
            <a:r>
              <a:rPr lang="it-IT" dirty="0"/>
              <a:t>-	Si rintracciano esperienze traumatiche</a:t>
            </a:r>
          </a:p>
          <a:p>
            <a:r>
              <a:rPr lang="it-IT" dirty="0"/>
              <a:t>-	Storia transgenerazionale traumatica</a:t>
            </a:r>
          </a:p>
          <a:p>
            <a:r>
              <a:rPr lang="it-IT" dirty="0"/>
              <a:t>-	Anamnesi medica e familiare</a:t>
            </a:r>
          </a:p>
          <a:p>
            <a:r>
              <a:rPr lang="it-IT" dirty="0"/>
              <a:t>-	La </a:t>
            </a:r>
            <a:r>
              <a:rPr lang="it-IT" dirty="0" err="1"/>
              <a:t>disregolazione</a:t>
            </a:r>
            <a:r>
              <a:rPr lang="it-IT" dirty="0"/>
              <a:t> è più sul versante interno (disturbi internalizzanti) o esterno (disturbi esternalizzanti); quali possono essere i fattori protettivi e di rischio individuali, familiari e sociali</a:t>
            </a:r>
          </a:p>
          <a:p>
            <a:endParaRPr lang="it-IT" dirty="0"/>
          </a:p>
          <a:p>
            <a:endParaRPr lang="it-IT" dirty="0"/>
          </a:p>
        </p:txBody>
      </p:sp>
      <p:sp>
        <p:nvSpPr>
          <p:cNvPr id="4" name="CasellaDiTesto 3">
            <a:extLst>
              <a:ext uri="{FF2B5EF4-FFF2-40B4-BE49-F238E27FC236}">
                <a16:creationId xmlns:a16="http://schemas.microsoft.com/office/drawing/2014/main" id="{1E69217E-D920-3442-9CB7-BB1875B24EAB}"/>
              </a:ext>
            </a:extLst>
          </p:cNvPr>
          <p:cNvSpPr txBox="1"/>
          <p:nvPr/>
        </p:nvSpPr>
        <p:spPr>
          <a:xfrm>
            <a:off x="1249680" y="3070788"/>
            <a:ext cx="9692640" cy="3693319"/>
          </a:xfrm>
          <a:prstGeom prst="rect">
            <a:avLst/>
          </a:prstGeom>
          <a:noFill/>
        </p:spPr>
        <p:txBody>
          <a:bodyPr wrap="square" rtlCol="0">
            <a:spAutoFit/>
          </a:bodyPr>
          <a:lstStyle/>
          <a:p>
            <a:r>
              <a:rPr lang="it-IT" dirty="0"/>
              <a:t>S. nata nel 2002</a:t>
            </a:r>
          </a:p>
          <a:p>
            <a:r>
              <a:rPr lang="it-IT" dirty="0"/>
              <a:t>Descritta come bambina buona, silenziosa, talmente buona che la madre racconta che, quando era piccola, dopo averla vista per 2 giorni particolarmente mogia, scoprì che aveva la febbre a 40.</a:t>
            </a:r>
          </a:p>
          <a:p>
            <a:r>
              <a:rPr lang="it-IT" dirty="0"/>
              <a:t>Non abbiamo dati sulla gravidanza e il parto ma la madre appare come una donna in carriera, architetto, affettivamente distante e poco incline al contatto.</a:t>
            </a:r>
          </a:p>
          <a:p>
            <a:r>
              <a:rPr lang="it-IT" dirty="0"/>
              <a:t>Il padre, dirigente nelle risorse umane a Caserta (rientra a casa solo il fine settimana) sembra più affettivo ed empatico ma in una modalità </a:t>
            </a:r>
            <a:r>
              <a:rPr lang="it-IT" dirty="0" err="1"/>
              <a:t>iperattivata</a:t>
            </a:r>
            <a:r>
              <a:rPr lang="it-IT" dirty="0"/>
              <a:t> e ansiosa; mostra fin da subito tematiche di angoscia e depressione.</a:t>
            </a:r>
          </a:p>
          <a:p>
            <a:r>
              <a:rPr lang="it-IT" dirty="0"/>
              <a:t>Tra la coppia emerge un’alta conflittualità che sia dai loro racconti che da quelli della paziente, dura da parecchi anni.</a:t>
            </a:r>
          </a:p>
          <a:p>
            <a:r>
              <a:rPr lang="it-IT" dirty="0"/>
              <a:t>Ha un fratello di 3 anni più grande.</a:t>
            </a:r>
          </a:p>
          <a:p>
            <a:r>
              <a:rPr lang="it-IT" dirty="0"/>
              <a:t> </a:t>
            </a:r>
          </a:p>
        </p:txBody>
      </p:sp>
    </p:spTree>
    <p:extLst>
      <p:ext uri="{BB962C8B-B14F-4D97-AF65-F5344CB8AC3E}">
        <p14:creationId xmlns:p14="http://schemas.microsoft.com/office/powerpoint/2010/main" val="1022106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7E0272-EEE5-F9E6-EF02-81222B23F4E2}"/>
              </a:ext>
            </a:extLst>
          </p:cNvPr>
          <p:cNvSpPr>
            <a:spLocks noGrp="1"/>
          </p:cNvSpPr>
          <p:nvPr>
            <p:ph type="title"/>
          </p:nvPr>
        </p:nvSpPr>
        <p:spPr/>
        <p:txBody>
          <a:bodyPr/>
          <a:lstStyle/>
          <a:p>
            <a:r>
              <a:rPr lang="it-IT" dirty="0"/>
              <a:t>Storia della persona </a:t>
            </a:r>
          </a:p>
        </p:txBody>
      </p:sp>
      <p:sp>
        <p:nvSpPr>
          <p:cNvPr id="3" name="Segnaposto contenuto 2">
            <a:extLst>
              <a:ext uri="{FF2B5EF4-FFF2-40B4-BE49-F238E27FC236}">
                <a16:creationId xmlns:a16="http://schemas.microsoft.com/office/drawing/2014/main" id="{3DEFE864-9106-7A2E-117C-04B102C79452}"/>
              </a:ext>
            </a:extLst>
          </p:cNvPr>
          <p:cNvSpPr>
            <a:spLocks noGrp="1"/>
          </p:cNvSpPr>
          <p:nvPr>
            <p:ph idx="1"/>
          </p:nvPr>
        </p:nvSpPr>
        <p:spPr>
          <a:xfrm>
            <a:off x="1956165" y="1905000"/>
            <a:ext cx="9072905" cy="3777622"/>
          </a:xfrm>
        </p:spPr>
        <p:txBody>
          <a:bodyPr>
            <a:normAutofit fontScale="85000" lnSpcReduction="20000"/>
          </a:bodyPr>
          <a:lstStyle/>
          <a:p>
            <a:r>
              <a:rPr lang="it-IT" dirty="0"/>
              <a:t>S. mostra le prime difficoltà soprattutto sul versante relazionale con i coetanei tra la fine delle scuole medie e l’inizio del liceo. Gruppo dei coetanei, prestazioni scolastiche, cambiamenti corporei e confronto con l’altro diventano le aree di maggiore difficoltà tanto che a 16 anno comincia una graduale restrizione alimentare nel tentativo di controllare il corpo ma soprattutto di controllare i cambiamenti, che porterà all’accesso al UOS DCA nel marzo 2018.</a:t>
            </a:r>
          </a:p>
          <a:p>
            <a:r>
              <a:rPr lang="it-IT" dirty="0"/>
              <a:t>In concomitanza al tentativo di affrontare cambiamenti e ansie, S. sempre più immersa ed esposta al mondo virtuale, acquisisce sempre più seguaci e followers sui profili di </a:t>
            </a:r>
            <a:r>
              <a:rPr lang="it-IT" dirty="0" err="1"/>
              <a:t>instagram</a:t>
            </a:r>
            <a:r>
              <a:rPr lang="it-IT" dirty="0"/>
              <a:t> e </a:t>
            </a:r>
            <a:r>
              <a:rPr lang="it-IT" dirty="0" err="1"/>
              <a:t>tik</a:t>
            </a:r>
            <a:r>
              <a:rPr lang="it-IT" dirty="0"/>
              <a:t> </a:t>
            </a:r>
            <a:r>
              <a:rPr lang="it-IT" dirty="0" err="1"/>
              <a:t>tok</a:t>
            </a:r>
            <a:r>
              <a:rPr lang="it-IT" dirty="0"/>
              <a:t> (&gt;500000), diventando una influencer riconosciuta (fans della fascia dei 10-12 anni) e trasformando via via questa esposizione in un lavoro di pubblicizzazione e sponsorizzazione di prodotti ed eventi dai quali guadagna piccoli gruzzoli. I genitori, in particolare la madre, sosterranno molto questo aspetto della figlia.</a:t>
            </a:r>
          </a:p>
          <a:p>
            <a:endParaRPr lang="it-IT" dirty="0"/>
          </a:p>
        </p:txBody>
      </p:sp>
    </p:spTree>
    <p:extLst>
      <p:ext uri="{BB962C8B-B14F-4D97-AF65-F5344CB8AC3E}">
        <p14:creationId xmlns:p14="http://schemas.microsoft.com/office/powerpoint/2010/main" val="27462595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0A7221A-0DA9-5495-BEF5-D82BCEF36BF4}"/>
              </a:ext>
            </a:extLst>
          </p:cNvPr>
          <p:cNvSpPr>
            <a:spLocks noGrp="1"/>
          </p:cNvSpPr>
          <p:nvPr>
            <p:ph idx="1"/>
          </p:nvPr>
        </p:nvSpPr>
        <p:spPr>
          <a:xfrm>
            <a:off x="999562" y="896813"/>
            <a:ext cx="8915400" cy="947225"/>
          </a:xfrm>
        </p:spPr>
        <p:txBody>
          <a:bodyPr>
            <a:normAutofit/>
          </a:bodyPr>
          <a:lstStyle/>
          <a:p>
            <a:r>
              <a:rPr lang="it-IT" dirty="0"/>
              <a:t>-	Quali legami di attaccamento si evidenziano e quali strategie sono state attuate, hanno funzionato/non funzionato</a:t>
            </a:r>
          </a:p>
        </p:txBody>
      </p:sp>
      <p:sp>
        <p:nvSpPr>
          <p:cNvPr id="4" name="CasellaDiTesto 3">
            <a:extLst>
              <a:ext uri="{FF2B5EF4-FFF2-40B4-BE49-F238E27FC236}">
                <a16:creationId xmlns:a16="http://schemas.microsoft.com/office/drawing/2014/main" id="{E5E8984C-8D3B-9906-B437-B3A9A6EE8AA7}"/>
              </a:ext>
            </a:extLst>
          </p:cNvPr>
          <p:cNvSpPr txBox="1"/>
          <p:nvPr/>
        </p:nvSpPr>
        <p:spPr>
          <a:xfrm>
            <a:off x="1484141" y="2378612"/>
            <a:ext cx="8201465" cy="3970318"/>
          </a:xfrm>
          <a:prstGeom prst="rect">
            <a:avLst/>
          </a:prstGeom>
          <a:noFill/>
        </p:spPr>
        <p:txBody>
          <a:bodyPr wrap="square" rtlCol="0">
            <a:spAutoFit/>
          </a:bodyPr>
          <a:lstStyle/>
          <a:p>
            <a:r>
              <a:rPr lang="it-IT" dirty="0"/>
              <a:t>Madre disimpegnata e padre assente per lavoro con modalità reciprocamente svalutanti dei genitori l’uno verso l’altro</a:t>
            </a:r>
          </a:p>
          <a:p>
            <a:endParaRPr lang="it-IT" dirty="0"/>
          </a:p>
          <a:p>
            <a:r>
              <a:rPr lang="it-IT" dirty="0"/>
              <a:t>Sembrerebbe un attaccamento insicuro-evitante/disorganizzato</a:t>
            </a:r>
          </a:p>
          <a:p>
            <a:r>
              <a:rPr lang="it-IT" dirty="0"/>
              <a:t>Scarsa attenzione per bisogni emotivi</a:t>
            </a:r>
          </a:p>
          <a:p>
            <a:r>
              <a:rPr lang="it-IT" dirty="0"/>
              <a:t>Nella fase dello svincolo adolescenziale S. e la madre mostrano un rapporto quasi di simbiosi, di impossibilità nel separarsi</a:t>
            </a:r>
          </a:p>
          <a:p>
            <a:r>
              <a:rPr lang="it-IT" dirty="0"/>
              <a:t>E’ il corpo di S. che sente e che parla</a:t>
            </a:r>
          </a:p>
          <a:p>
            <a:endParaRPr lang="it-IT" dirty="0"/>
          </a:p>
          <a:p>
            <a:r>
              <a:rPr lang="it-IT" dirty="0"/>
              <a:t>Alti livelli di aspettative e alte richieste nelle prestazioni</a:t>
            </a:r>
          </a:p>
          <a:p>
            <a:endParaRPr lang="it-IT" dirty="0"/>
          </a:p>
          <a:p>
            <a:endParaRPr lang="it-IT" dirty="0"/>
          </a:p>
          <a:p>
            <a:r>
              <a:rPr lang="it-IT" dirty="0"/>
              <a:t>Meccanismi di controllo                                </a:t>
            </a:r>
            <a:r>
              <a:rPr lang="it-IT" dirty="0" err="1"/>
              <a:t>discontrollo</a:t>
            </a:r>
            <a:r>
              <a:rPr lang="it-IT" dirty="0"/>
              <a:t> degli impulsi</a:t>
            </a:r>
          </a:p>
          <a:p>
            <a:endParaRPr lang="it-IT" dirty="0"/>
          </a:p>
        </p:txBody>
      </p:sp>
      <p:sp>
        <p:nvSpPr>
          <p:cNvPr id="5" name="Freccia a destra 4">
            <a:extLst>
              <a:ext uri="{FF2B5EF4-FFF2-40B4-BE49-F238E27FC236}">
                <a16:creationId xmlns:a16="http://schemas.microsoft.com/office/drawing/2014/main" id="{2B1473F6-E844-D8A0-86FF-35F9FCA9B416}"/>
              </a:ext>
            </a:extLst>
          </p:cNvPr>
          <p:cNvSpPr/>
          <p:nvPr/>
        </p:nvSpPr>
        <p:spPr>
          <a:xfrm flipV="1">
            <a:off x="3929574" y="5792375"/>
            <a:ext cx="1575582" cy="168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          </a:t>
            </a:r>
          </a:p>
        </p:txBody>
      </p:sp>
    </p:spTree>
    <p:extLst>
      <p:ext uri="{BB962C8B-B14F-4D97-AF65-F5344CB8AC3E}">
        <p14:creationId xmlns:p14="http://schemas.microsoft.com/office/powerpoint/2010/main" val="3368720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BA1074-F023-F556-E36B-0BCE6952D384}"/>
              </a:ext>
            </a:extLst>
          </p:cNvPr>
          <p:cNvSpPr>
            <a:spLocks noGrp="1"/>
          </p:cNvSpPr>
          <p:nvPr>
            <p:ph type="title"/>
          </p:nvPr>
        </p:nvSpPr>
        <p:spPr>
          <a:xfrm>
            <a:off x="1959879" y="306333"/>
            <a:ext cx="8911687" cy="1280890"/>
          </a:xfrm>
        </p:spPr>
        <p:txBody>
          <a:bodyPr/>
          <a:lstStyle/>
          <a:p>
            <a:r>
              <a:rPr lang="it-IT" dirty="0"/>
              <a:t>Come è avvenuto l’accesso al Servizio? </a:t>
            </a:r>
          </a:p>
        </p:txBody>
      </p:sp>
      <p:sp>
        <p:nvSpPr>
          <p:cNvPr id="3" name="Segnaposto contenuto 2">
            <a:extLst>
              <a:ext uri="{FF2B5EF4-FFF2-40B4-BE49-F238E27FC236}">
                <a16:creationId xmlns:a16="http://schemas.microsoft.com/office/drawing/2014/main" id="{7EAE258C-0649-BB62-B327-DF5B3AFAAA8D}"/>
              </a:ext>
            </a:extLst>
          </p:cNvPr>
          <p:cNvSpPr>
            <a:spLocks noGrp="1"/>
          </p:cNvSpPr>
          <p:nvPr>
            <p:ph idx="1"/>
          </p:nvPr>
        </p:nvSpPr>
        <p:spPr>
          <a:xfrm>
            <a:off x="1638300" y="1587223"/>
            <a:ext cx="8915400" cy="4771374"/>
          </a:xfrm>
        </p:spPr>
        <p:txBody>
          <a:bodyPr>
            <a:normAutofit fontScale="85000" lnSpcReduction="10000"/>
          </a:bodyPr>
          <a:lstStyle/>
          <a:p>
            <a:r>
              <a:rPr lang="it-IT" dirty="0"/>
              <a:t>La paziente viene segnalata al servizio dai colleghi della UOS DCA nell’autunno 2020 al secondo ricovero in SPDC: già dalla primavera presentava una sintomatologia impulsiva di cutting e comportamenti autolesivi. Tentativo di defenestramento durante l’estate e nuovo </a:t>
            </a:r>
            <a:r>
              <a:rPr lang="it-IT" dirty="0" err="1"/>
              <a:t>ts</a:t>
            </a:r>
            <a:r>
              <a:rPr lang="it-IT" dirty="0"/>
              <a:t> a settembre. </a:t>
            </a:r>
          </a:p>
          <a:p>
            <a:r>
              <a:rPr lang="it-IT" dirty="0"/>
              <a:t>Tra settembre e dicembre 2020 la presenza di un sottopeso importante, sintomi da malnutrizione e </a:t>
            </a:r>
            <a:r>
              <a:rPr lang="it-IT" dirty="0" err="1"/>
              <a:t>dispercezione</a:t>
            </a:r>
            <a:r>
              <a:rPr lang="it-IT" dirty="0"/>
              <a:t> corporea mantengono la presa in carico all’UOS DCA con consulenze del PIPISM e riunioni condivise con i genitori</a:t>
            </a:r>
          </a:p>
          <a:p>
            <a:endParaRPr lang="it-IT" dirty="0"/>
          </a:p>
          <a:p>
            <a:pPr marL="0" indent="0">
              <a:buNone/>
            </a:pPr>
            <a:r>
              <a:rPr lang="it-IT" dirty="0"/>
              <a:t>CONFUSIONE NEI GENITORI CHE AUMENTANO L’ALLARME, LE TELEFONATE, LE RICHIESTE E LE MODALITA’ DI SVALUTAZIONE, ATTACCO E FRAMMENTAZIONE.</a:t>
            </a:r>
          </a:p>
          <a:p>
            <a:pPr marL="0" indent="0">
              <a:buNone/>
            </a:pPr>
            <a:endParaRPr lang="it-IT" dirty="0"/>
          </a:p>
          <a:p>
            <a:pPr marL="0" indent="0">
              <a:buNone/>
            </a:pPr>
            <a:r>
              <a:rPr lang="it-IT" dirty="0"/>
              <a:t>            </a:t>
            </a:r>
            <a:r>
              <a:rPr lang="it-IT" sz="2000" b="1" u="sng" dirty="0"/>
              <a:t>Dal ricovero di  gennaio 2021 presa in carico del PIPSM </a:t>
            </a:r>
          </a:p>
          <a:p>
            <a:pPr marL="0" indent="0">
              <a:buNone/>
            </a:pPr>
            <a:endParaRPr lang="it-IT" dirty="0"/>
          </a:p>
          <a:p>
            <a:pPr marL="0" indent="0">
              <a:buNone/>
            </a:pPr>
            <a:endParaRPr lang="it-IT" dirty="0"/>
          </a:p>
          <a:p>
            <a:pPr marL="0" indent="0">
              <a:buNone/>
            </a:pPr>
            <a:endParaRPr lang="it-IT" dirty="0"/>
          </a:p>
          <a:p>
            <a:endParaRPr lang="it-IT" dirty="0"/>
          </a:p>
          <a:p>
            <a:endParaRPr lang="it-IT" dirty="0"/>
          </a:p>
        </p:txBody>
      </p:sp>
    </p:spTree>
    <p:extLst>
      <p:ext uri="{BB962C8B-B14F-4D97-AF65-F5344CB8AC3E}">
        <p14:creationId xmlns:p14="http://schemas.microsoft.com/office/powerpoint/2010/main" val="1252174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E99B3A-A2B3-A321-BA24-28C03484C1F6}"/>
              </a:ext>
            </a:extLst>
          </p:cNvPr>
          <p:cNvSpPr>
            <a:spLocks noGrp="1"/>
          </p:cNvSpPr>
          <p:nvPr>
            <p:ph type="title"/>
          </p:nvPr>
        </p:nvSpPr>
        <p:spPr>
          <a:xfrm>
            <a:off x="1640156" y="201475"/>
            <a:ext cx="8911687" cy="1280890"/>
          </a:xfrm>
        </p:spPr>
        <p:txBody>
          <a:bodyPr>
            <a:normAutofit/>
          </a:bodyPr>
          <a:lstStyle/>
          <a:p>
            <a:r>
              <a:rPr lang="it-IT" dirty="0"/>
              <a:t>Come si è avviato il processo di cura e come prosegue  </a:t>
            </a:r>
          </a:p>
        </p:txBody>
      </p:sp>
      <p:sp>
        <p:nvSpPr>
          <p:cNvPr id="4" name="CasellaDiTesto 3">
            <a:extLst>
              <a:ext uri="{FF2B5EF4-FFF2-40B4-BE49-F238E27FC236}">
                <a16:creationId xmlns:a16="http://schemas.microsoft.com/office/drawing/2014/main" id="{0C50D1A2-7CD3-C9DF-B72D-B33428E91F3E}"/>
              </a:ext>
            </a:extLst>
          </p:cNvPr>
          <p:cNvSpPr txBox="1"/>
          <p:nvPr/>
        </p:nvSpPr>
        <p:spPr>
          <a:xfrm>
            <a:off x="2086707" y="1768334"/>
            <a:ext cx="4009292" cy="4555093"/>
          </a:xfrm>
          <a:prstGeom prst="rect">
            <a:avLst/>
          </a:prstGeom>
          <a:noFill/>
        </p:spPr>
        <p:txBody>
          <a:bodyPr wrap="square" rtlCol="0">
            <a:spAutoFit/>
          </a:bodyPr>
          <a:lstStyle/>
          <a:p>
            <a:r>
              <a:rPr lang="it-IT" sz="1600" b="1" u="sng" dirty="0"/>
              <a:t>RICOVERI</a:t>
            </a:r>
          </a:p>
          <a:p>
            <a:endParaRPr lang="it-IT" sz="1600" b="1" u="sng" dirty="0"/>
          </a:p>
          <a:p>
            <a:r>
              <a:rPr lang="it-IT" sz="1600" b="1" dirty="0"/>
              <a:t>ESTATE 2020 (1 mese circa)</a:t>
            </a:r>
          </a:p>
          <a:p>
            <a:r>
              <a:rPr lang="it-IT" sz="1600" b="1" dirty="0"/>
              <a:t>OTTOBRE 2020 (circa 2 mesi) con tentativo inserimento in clinica</a:t>
            </a:r>
          </a:p>
          <a:p>
            <a:r>
              <a:rPr lang="it-IT" sz="1600" b="1" dirty="0"/>
              <a:t>Gennaio 2021 (CIRCA 3 MESI) con tentativo inserimento in clinica</a:t>
            </a:r>
          </a:p>
          <a:p>
            <a:r>
              <a:rPr lang="it-IT" sz="1600" b="1" dirty="0"/>
              <a:t>Aprile 2021 (circa 1 mese)</a:t>
            </a:r>
          </a:p>
          <a:p>
            <a:r>
              <a:rPr lang="it-IT" sz="1600" b="1" dirty="0"/>
              <a:t>Giugno 2021</a:t>
            </a:r>
          </a:p>
          <a:p>
            <a:endParaRPr lang="it-IT" sz="1600" b="1" dirty="0"/>
          </a:p>
          <a:p>
            <a:r>
              <a:rPr lang="it-IT" sz="1600" b="1" dirty="0"/>
              <a:t>Settembre 2021</a:t>
            </a:r>
          </a:p>
          <a:p>
            <a:r>
              <a:rPr lang="it-IT" sz="1600" b="1" dirty="0"/>
              <a:t>Novembre 2021</a:t>
            </a:r>
          </a:p>
          <a:p>
            <a:r>
              <a:rPr lang="it-IT" sz="1600" b="1" dirty="0"/>
              <a:t>Dicembre 2021</a:t>
            </a:r>
          </a:p>
          <a:p>
            <a:endParaRPr lang="it-IT" sz="1600" b="1" dirty="0"/>
          </a:p>
          <a:p>
            <a:r>
              <a:rPr lang="it-IT" sz="1600" b="1" dirty="0"/>
              <a:t>Marzo 2022 ricovero per ingestione alcool</a:t>
            </a:r>
          </a:p>
          <a:p>
            <a:r>
              <a:rPr lang="it-IT" sz="1600" b="1" dirty="0"/>
              <a:t>Marzo 2022 ricovero di 3 gg</a:t>
            </a:r>
          </a:p>
          <a:p>
            <a:endParaRPr lang="it-IT" b="1" u="sng" dirty="0"/>
          </a:p>
        </p:txBody>
      </p:sp>
      <p:sp>
        <p:nvSpPr>
          <p:cNvPr id="6" name="CasellaDiTesto 5">
            <a:extLst>
              <a:ext uri="{FF2B5EF4-FFF2-40B4-BE49-F238E27FC236}">
                <a16:creationId xmlns:a16="http://schemas.microsoft.com/office/drawing/2014/main" id="{D86F1292-A9B8-5D67-D6FC-B6CF118CF950}"/>
              </a:ext>
            </a:extLst>
          </p:cNvPr>
          <p:cNvSpPr txBox="1"/>
          <p:nvPr/>
        </p:nvSpPr>
        <p:spPr>
          <a:xfrm>
            <a:off x="7541357" y="1768334"/>
            <a:ext cx="3010486" cy="4093428"/>
          </a:xfrm>
          <a:prstGeom prst="rect">
            <a:avLst/>
          </a:prstGeom>
          <a:noFill/>
        </p:spPr>
        <p:txBody>
          <a:bodyPr wrap="square" rtlCol="0">
            <a:spAutoFit/>
          </a:bodyPr>
          <a:lstStyle/>
          <a:p>
            <a:r>
              <a:rPr lang="it-IT" sz="2000" b="1" u="sng" dirty="0"/>
              <a:t>PTI</a:t>
            </a:r>
          </a:p>
          <a:p>
            <a:endParaRPr lang="it-IT" sz="2000" b="1" u="sng" dirty="0"/>
          </a:p>
          <a:p>
            <a:endParaRPr lang="it-IT" sz="2000" b="1" u="sng" dirty="0"/>
          </a:p>
          <a:p>
            <a:endParaRPr lang="it-IT" sz="2000" b="1" u="sng" dirty="0"/>
          </a:p>
          <a:p>
            <a:r>
              <a:rPr lang="it-IT" sz="2000" b="1" u="sng" dirty="0"/>
              <a:t>FEBBRAIO 2021</a:t>
            </a:r>
          </a:p>
          <a:p>
            <a:r>
              <a:rPr lang="it-IT" sz="2000" b="1" u="sng" dirty="0"/>
              <a:t>MARZO 2021</a:t>
            </a:r>
          </a:p>
          <a:p>
            <a:r>
              <a:rPr lang="it-IT" sz="2000" b="1" u="sng" dirty="0"/>
              <a:t>SETTEMBRE 2021</a:t>
            </a:r>
          </a:p>
          <a:p>
            <a:r>
              <a:rPr lang="it-IT" sz="2000" b="1" u="sng" dirty="0"/>
              <a:t>DICEMBRE 2021</a:t>
            </a:r>
          </a:p>
          <a:p>
            <a:endParaRPr lang="it-IT" sz="2000" b="1" u="sng" dirty="0"/>
          </a:p>
          <a:p>
            <a:endParaRPr lang="it-IT" sz="2000" b="1" u="sng" dirty="0"/>
          </a:p>
          <a:p>
            <a:r>
              <a:rPr lang="it-IT" sz="2000" b="1" u="sng" dirty="0"/>
              <a:t>FEBBRAIO 2022</a:t>
            </a:r>
          </a:p>
          <a:p>
            <a:r>
              <a:rPr lang="it-IT" sz="2000" b="1" u="sng" dirty="0"/>
              <a:t>APRILE 2022</a:t>
            </a:r>
          </a:p>
          <a:p>
            <a:r>
              <a:rPr lang="it-IT" sz="2000" b="1" u="sng" dirty="0"/>
              <a:t>25 LUGLIO 2022</a:t>
            </a:r>
          </a:p>
        </p:txBody>
      </p:sp>
    </p:spTree>
    <p:extLst>
      <p:ext uri="{BB962C8B-B14F-4D97-AF65-F5344CB8AC3E}">
        <p14:creationId xmlns:p14="http://schemas.microsoft.com/office/powerpoint/2010/main" val="1599863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8585E7-D1CD-25D8-D4DE-997E2E722101}"/>
              </a:ext>
            </a:extLst>
          </p:cNvPr>
          <p:cNvSpPr>
            <a:spLocks noGrp="1"/>
          </p:cNvSpPr>
          <p:nvPr>
            <p:ph type="title"/>
          </p:nvPr>
        </p:nvSpPr>
        <p:spPr>
          <a:xfrm>
            <a:off x="647115" y="370892"/>
            <a:ext cx="10280722" cy="1280890"/>
          </a:xfrm>
        </p:spPr>
        <p:txBody>
          <a:bodyPr>
            <a:normAutofit/>
          </a:bodyPr>
          <a:lstStyle/>
          <a:p>
            <a:r>
              <a:rPr lang="it-IT" dirty="0"/>
              <a:t>Come si è avviato il processo di cura e come prosegue </a:t>
            </a:r>
          </a:p>
        </p:txBody>
      </p:sp>
      <p:sp>
        <p:nvSpPr>
          <p:cNvPr id="3" name="Segnaposto contenuto 2">
            <a:extLst>
              <a:ext uri="{FF2B5EF4-FFF2-40B4-BE49-F238E27FC236}">
                <a16:creationId xmlns:a16="http://schemas.microsoft.com/office/drawing/2014/main" id="{AFE587EC-BC55-F292-13F7-E96C1128D90E}"/>
              </a:ext>
            </a:extLst>
          </p:cNvPr>
          <p:cNvSpPr>
            <a:spLocks noGrp="1"/>
          </p:cNvSpPr>
          <p:nvPr>
            <p:ph idx="1"/>
          </p:nvPr>
        </p:nvSpPr>
        <p:spPr>
          <a:xfrm>
            <a:off x="928468" y="1786597"/>
            <a:ext cx="10576144" cy="4447293"/>
          </a:xfrm>
        </p:spPr>
        <p:txBody>
          <a:bodyPr>
            <a:normAutofit fontScale="92500" lnSpcReduction="20000"/>
          </a:bodyPr>
          <a:lstStyle/>
          <a:p>
            <a:pPr marL="0" indent="0">
              <a:buNone/>
            </a:pPr>
            <a:endParaRPr lang="it-IT" dirty="0"/>
          </a:p>
          <a:p>
            <a:r>
              <a:rPr lang="it-IT" dirty="0"/>
              <a:t>UOS DCA/PIPSM</a:t>
            </a:r>
          </a:p>
          <a:p>
            <a:r>
              <a:rPr lang="it-IT" dirty="0"/>
              <a:t>PASSAGGIO DALL’UOS DCA AL PIPSM</a:t>
            </a:r>
          </a:p>
          <a:p>
            <a:r>
              <a:rPr lang="it-IT" dirty="0"/>
              <a:t>DA RICOVERI LUNGHI IMPEGNATIVI CARATTERIZZATI DA IMPULSIVITA’ E IMPOSSIBILITA’ DI COSTRUIRE UNA RELAZIONE A RICOVERI PIU’ DIRADATI, PIU’ BREVI.</a:t>
            </a:r>
          </a:p>
          <a:p>
            <a:r>
              <a:rPr lang="it-IT" dirty="0"/>
              <a:t>COLLABORAZIONE CON CENTRO DIURNO</a:t>
            </a:r>
          </a:p>
          <a:p>
            <a:r>
              <a:rPr lang="it-IT" dirty="0"/>
              <a:t>PTI MOLTO STRUTTURATI CON OBIETTIVI E PRASSI CONDIVISE MOLTO PRECISE</a:t>
            </a:r>
          </a:p>
          <a:p>
            <a:r>
              <a:rPr lang="it-IT" dirty="0"/>
              <a:t>RIUNIONI TRA SERVIZI E OPERATORI CONTINUE</a:t>
            </a:r>
          </a:p>
          <a:p>
            <a:r>
              <a:rPr lang="it-IT" dirty="0"/>
              <a:t>COINVOLGIMENTO DEI GENITORI</a:t>
            </a:r>
          </a:p>
          <a:p>
            <a:r>
              <a:rPr lang="it-IT" dirty="0"/>
              <a:t>COMPAGNO ADULTO</a:t>
            </a:r>
          </a:p>
          <a:p>
            <a:r>
              <a:rPr lang="it-IT" dirty="0"/>
              <a:t>PSICOTERAPIA INDIVIDUALE</a:t>
            </a:r>
          </a:p>
          <a:p>
            <a:endParaRPr lang="it-IT" dirty="0"/>
          </a:p>
        </p:txBody>
      </p:sp>
    </p:spTree>
    <p:extLst>
      <p:ext uri="{BB962C8B-B14F-4D97-AF65-F5344CB8AC3E}">
        <p14:creationId xmlns:p14="http://schemas.microsoft.com/office/powerpoint/2010/main" val="571183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B269B1-F909-498D-0BA0-8389E1C4F04C}"/>
              </a:ext>
            </a:extLst>
          </p:cNvPr>
          <p:cNvSpPr>
            <a:spLocks noGrp="1"/>
          </p:cNvSpPr>
          <p:nvPr>
            <p:ph type="title"/>
          </p:nvPr>
        </p:nvSpPr>
        <p:spPr>
          <a:xfrm>
            <a:off x="900332" y="328689"/>
            <a:ext cx="10111911" cy="1280890"/>
          </a:xfrm>
        </p:spPr>
        <p:txBody>
          <a:bodyPr>
            <a:normAutofit/>
          </a:bodyPr>
          <a:lstStyle/>
          <a:p>
            <a:r>
              <a:rPr lang="it-IT" dirty="0"/>
              <a:t>E’ stato necessario un intervento residenziale e/o semiresidenziale</a:t>
            </a:r>
          </a:p>
        </p:txBody>
      </p:sp>
      <p:sp>
        <p:nvSpPr>
          <p:cNvPr id="3" name="Segnaposto contenuto 2">
            <a:extLst>
              <a:ext uri="{FF2B5EF4-FFF2-40B4-BE49-F238E27FC236}">
                <a16:creationId xmlns:a16="http://schemas.microsoft.com/office/drawing/2014/main" id="{B91D46C8-1980-3C6C-ECF5-3720A088FBE3}"/>
              </a:ext>
            </a:extLst>
          </p:cNvPr>
          <p:cNvSpPr>
            <a:spLocks noGrp="1"/>
          </p:cNvSpPr>
          <p:nvPr>
            <p:ph idx="1"/>
          </p:nvPr>
        </p:nvSpPr>
        <p:spPr>
          <a:xfrm>
            <a:off x="1505999" y="1795975"/>
            <a:ext cx="8915400" cy="905022"/>
          </a:xfrm>
        </p:spPr>
        <p:txBody>
          <a:bodyPr>
            <a:normAutofit fontScale="85000" lnSpcReduction="20000"/>
          </a:bodyPr>
          <a:lstStyle/>
          <a:p>
            <a:r>
              <a:rPr lang="it-IT" dirty="0"/>
              <a:t>(Architettura degli interventi residenziali e semiresidenziali come spazio relazionale della regolazione della </a:t>
            </a:r>
            <a:r>
              <a:rPr lang="it-IT" dirty="0" err="1"/>
              <a:t>neurocezione</a:t>
            </a:r>
            <a:r>
              <a:rPr lang="it-IT" dirty="0"/>
              <a:t> – emozioni di base di allarme e paura)</a:t>
            </a:r>
          </a:p>
        </p:txBody>
      </p:sp>
      <p:sp>
        <p:nvSpPr>
          <p:cNvPr id="5" name="CasellaDiTesto 4">
            <a:extLst>
              <a:ext uri="{FF2B5EF4-FFF2-40B4-BE49-F238E27FC236}">
                <a16:creationId xmlns:a16="http://schemas.microsoft.com/office/drawing/2014/main" id="{9A7FE7CA-C812-C97E-EBD9-ABDEF1637D2D}"/>
              </a:ext>
            </a:extLst>
          </p:cNvPr>
          <p:cNvSpPr txBox="1"/>
          <p:nvPr/>
        </p:nvSpPr>
        <p:spPr>
          <a:xfrm>
            <a:off x="1223890" y="3168748"/>
            <a:ext cx="9788354" cy="2585323"/>
          </a:xfrm>
          <a:prstGeom prst="rect">
            <a:avLst/>
          </a:prstGeom>
          <a:noFill/>
        </p:spPr>
        <p:txBody>
          <a:bodyPr wrap="square" rtlCol="0">
            <a:spAutoFit/>
          </a:bodyPr>
          <a:lstStyle/>
          <a:p>
            <a:r>
              <a:rPr lang="it-IT" dirty="0"/>
              <a:t>SONO STATI NECESSARI TANTI RICOVERI</a:t>
            </a:r>
          </a:p>
          <a:p>
            <a:endParaRPr lang="it-IT" dirty="0"/>
          </a:p>
          <a:p>
            <a:r>
              <a:rPr lang="it-IT" dirty="0"/>
              <a:t>FALLIMENTARI I PASSAGGI NELLE CLINICHE</a:t>
            </a:r>
          </a:p>
          <a:p>
            <a:endParaRPr lang="it-IT" dirty="0"/>
          </a:p>
          <a:p>
            <a:r>
              <a:rPr lang="it-IT" dirty="0"/>
              <a:t>COLLABORAZIONE COL CENTRO DIURNO PRIMA COME LUOGO DI PASSAGGIO IN POST ACUZIE O IN DIMISSIONI DALL’SPDC E PERCIO’ COME LUOGO AD ALTO CONTENIMENTO. POI COME LUOGO DELLO «STARE» DOVE E’ STATO POSSIBILE COSTRUIRE E SPERIMENTARE LA RELAZIONE CON GLI OPERATORI E CON I COETANEI. Arriva al diurno nell’aprile 2021 ma chiede aiuto da sola per la prima volta nell’autunno 2021</a:t>
            </a:r>
          </a:p>
        </p:txBody>
      </p:sp>
    </p:spTree>
    <p:extLst>
      <p:ext uri="{BB962C8B-B14F-4D97-AF65-F5344CB8AC3E}">
        <p14:creationId xmlns:p14="http://schemas.microsoft.com/office/powerpoint/2010/main" val="11997106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869E67-868C-7A55-0222-74FD495DB33F}"/>
              </a:ext>
            </a:extLst>
          </p:cNvPr>
          <p:cNvSpPr>
            <a:spLocks noGrp="1"/>
          </p:cNvSpPr>
          <p:nvPr>
            <p:ph type="title"/>
          </p:nvPr>
        </p:nvSpPr>
        <p:spPr>
          <a:xfrm>
            <a:off x="416266" y="694847"/>
            <a:ext cx="10317383" cy="1280890"/>
          </a:xfrm>
        </p:spPr>
        <p:txBody>
          <a:bodyPr>
            <a:normAutofit fontScale="90000"/>
          </a:bodyPr>
          <a:lstStyle/>
          <a:p>
            <a:r>
              <a:rPr lang="it-IT" dirty="0"/>
              <a:t>L’équipe di presa in carico e condivisione con il Servizio</a:t>
            </a:r>
            <a:br>
              <a:rPr lang="it-IT" dirty="0"/>
            </a:br>
            <a:r>
              <a:rPr lang="it-IT" dirty="0"/>
              <a:t> </a:t>
            </a:r>
            <a:br>
              <a:rPr lang="it-IT" dirty="0"/>
            </a:br>
            <a:br>
              <a:rPr lang="it-IT" dirty="0"/>
            </a:br>
            <a:endParaRPr lang="it-IT" dirty="0"/>
          </a:p>
        </p:txBody>
      </p:sp>
      <p:sp>
        <p:nvSpPr>
          <p:cNvPr id="3" name="Segnaposto contenuto 2">
            <a:extLst>
              <a:ext uri="{FF2B5EF4-FFF2-40B4-BE49-F238E27FC236}">
                <a16:creationId xmlns:a16="http://schemas.microsoft.com/office/drawing/2014/main" id="{063C134E-515F-C410-C17D-381C4FC3E1B2}"/>
              </a:ext>
            </a:extLst>
          </p:cNvPr>
          <p:cNvSpPr>
            <a:spLocks noGrp="1"/>
          </p:cNvSpPr>
          <p:nvPr>
            <p:ph idx="1"/>
          </p:nvPr>
        </p:nvSpPr>
        <p:spPr>
          <a:xfrm>
            <a:off x="759655" y="1257886"/>
            <a:ext cx="10883161" cy="1295400"/>
          </a:xfrm>
        </p:spPr>
        <p:txBody>
          <a:bodyPr>
            <a:normAutofit fontScale="92500" lnSpcReduction="20000"/>
          </a:bodyPr>
          <a:lstStyle/>
          <a:p>
            <a:r>
              <a:rPr lang="it-IT" dirty="0"/>
              <a:t>(La relazione affettiva tra gli operatori di Servizio come possibile funzione di riattivazione, di riparazione dei sistemi affettivi di base compromessi nei pazienti. Il gruppo di lavoro come funzione di mentalizzazione nella clinica. Il Servizio può essere vissuto come “base sicura”)</a:t>
            </a:r>
          </a:p>
        </p:txBody>
      </p:sp>
      <p:pic>
        <p:nvPicPr>
          <p:cNvPr id="4" name="Immagine 3">
            <a:extLst>
              <a:ext uri="{FF2B5EF4-FFF2-40B4-BE49-F238E27FC236}">
                <a16:creationId xmlns:a16="http://schemas.microsoft.com/office/drawing/2014/main" id="{6A65B166-99FA-4728-3CB0-82FF584654ED}"/>
              </a:ext>
            </a:extLst>
          </p:cNvPr>
          <p:cNvPicPr>
            <a:picLocks noChangeAspect="1"/>
          </p:cNvPicPr>
          <p:nvPr/>
        </p:nvPicPr>
        <p:blipFill>
          <a:blip r:embed="rId2"/>
          <a:stretch>
            <a:fillRect/>
          </a:stretch>
        </p:blipFill>
        <p:spPr>
          <a:xfrm>
            <a:off x="549184" y="2433880"/>
            <a:ext cx="10719038" cy="1161145"/>
          </a:xfrm>
          <a:prstGeom prst="rect">
            <a:avLst/>
          </a:prstGeom>
        </p:spPr>
      </p:pic>
      <p:pic>
        <p:nvPicPr>
          <p:cNvPr id="5" name="Immagine 4">
            <a:extLst>
              <a:ext uri="{FF2B5EF4-FFF2-40B4-BE49-F238E27FC236}">
                <a16:creationId xmlns:a16="http://schemas.microsoft.com/office/drawing/2014/main" id="{A9736272-59E5-21F3-0F7F-BD67B3FF452C}"/>
              </a:ext>
            </a:extLst>
          </p:cNvPr>
          <p:cNvPicPr>
            <a:picLocks noChangeAspect="1"/>
          </p:cNvPicPr>
          <p:nvPr/>
        </p:nvPicPr>
        <p:blipFill>
          <a:blip r:embed="rId3"/>
          <a:stretch>
            <a:fillRect/>
          </a:stretch>
        </p:blipFill>
        <p:spPr>
          <a:xfrm>
            <a:off x="1205006" y="3469573"/>
            <a:ext cx="9781988" cy="1329043"/>
          </a:xfrm>
          <a:prstGeom prst="rect">
            <a:avLst/>
          </a:prstGeom>
        </p:spPr>
      </p:pic>
      <p:pic>
        <p:nvPicPr>
          <p:cNvPr id="6" name="Immagine 5">
            <a:extLst>
              <a:ext uri="{FF2B5EF4-FFF2-40B4-BE49-F238E27FC236}">
                <a16:creationId xmlns:a16="http://schemas.microsoft.com/office/drawing/2014/main" id="{F00CBC49-92F5-93AE-CD19-93BDE235F40D}"/>
              </a:ext>
            </a:extLst>
          </p:cNvPr>
          <p:cNvPicPr>
            <a:picLocks noChangeAspect="1"/>
          </p:cNvPicPr>
          <p:nvPr/>
        </p:nvPicPr>
        <p:blipFill>
          <a:blip r:embed="rId4"/>
          <a:stretch>
            <a:fillRect/>
          </a:stretch>
        </p:blipFill>
        <p:spPr>
          <a:xfrm>
            <a:off x="2841674" y="4798616"/>
            <a:ext cx="7459352" cy="1239145"/>
          </a:xfrm>
          <a:prstGeom prst="rect">
            <a:avLst/>
          </a:prstGeom>
        </p:spPr>
      </p:pic>
      <p:pic>
        <p:nvPicPr>
          <p:cNvPr id="7" name="Immagine 6">
            <a:extLst>
              <a:ext uri="{FF2B5EF4-FFF2-40B4-BE49-F238E27FC236}">
                <a16:creationId xmlns:a16="http://schemas.microsoft.com/office/drawing/2014/main" id="{3A88480E-BB09-3B34-7661-A4DC932E1512}"/>
              </a:ext>
            </a:extLst>
          </p:cNvPr>
          <p:cNvPicPr>
            <a:picLocks noChangeAspect="1"/>
          </p:cNvPicPr>
          <p:nvPr/>
        </p:nvPicPr>
        <p:blipFill>
          <a:blip r:embed="rId5"/>
          <a:stretch>
            <a:fillRect/>
          </a:stretch>
        </p:blipFill>
        <p:spPr>
          <a:xfrm>
            <a:off x="2031194" y="5749969"/>
            <a:ext cx="9004572" cy="1194920"/>
          </a:xfrm>
          <a:prstGeom prst="rect">
            <a:avLst/>
          </a:prstGeom>
        </p:spPr>
      </p:pic>
    </p:spTree>
    <p:extLst>
      <p:ext uri="{BB962C8B-B14F-4D97-AF65-F5344CB8AC3E}">
        <p14:creationId xmlns:p14="http://schemas.microsoft.com/office/powerpoint/2010/main" val="2006636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A0C45B-CDEC-FF4E-5E3E-AC29E8051024}"/>
              </a:ext>
            </a:extLst>
          </p:cNvPr>
          <p:cNvSpPr>
            <a:spLocks noGrp="1"/>
          </p:cNvSpPr>
          <p:nvPr>
            <p:ph type="title"/>
          </p:nvPr>
        </p:nvSpPr>
        <p:spPr>
          <a:xfrm>
            <a:off x="913774" y="204960"/>
            <a:ext cx="10364451" cy="1596177"/>
          </a:xfrm>
        </p:spPr>
        <p:txBody>
          <a:bodyPr>
            <a:normAutofit/>
          </a:bodyPr>
          <a:lstStyle/>
          <a:p>
            <a:r>
              <a:rPr lang="it-IT" dirty="0"/>
              <a:t>Quali sono state le maggiori risorse utilizzate e quali le criticità cliniche rilevate </a:t>
            </a:r>
          </a:p>
        </p:txBody>
      </p:sp>
      <p:sp>
        <p:nvSpPr>
          <p:cNvPr id="3" name="Segnaposto contenuto 2">
            <a:extLst>
              <a:ext uri="{FF2B5EF4-FFF2-40B4-BE49-F238E27FC236}">
                <a16:creationId xmlns:a16="http://schemas.microsoft.com/office/drawing/2014/main" id="{C1AC54A3-92B1-E04D-95A6-D1B9B5D73F56}"/>
              </a:ext>
            </a:extLst>
          </p:cNvPr>
          <p:cNvSpPr>
            <a:spLocks noGrp="1"/>
          </p:cNvSpPr>
          <p:nvPr>
            <p:ph idx="1"/>
          </p:nvPr>
        </p:nvSpPr>
        <p:spPr>
          <a:xfrm>
            <a:off x="1520068" y="2274277"/>
            <a:ext cx="4078874" cy="3777622"/>
          </a:xfrm>
        </p:spPr>
        <p:txBody>
          <a:bodyPr>
            <a:normAutofit fontScale="77500" lnSpcReduction="20000"/>
          </a:bodyPr>
          <a:lstStyle/>
          <a:p>
            <a:r>
              <a:rPr lang="it-IT" sz="2400" b="1" u="sng" dirty="0"/>
              <a:t>RISORSE</a:t>
            </a:r>
          </a:p>
          <a:p>
            <a:pPr marL="0" indent="0">
              <a:buNone/>
            </a:pPr>
            <a:endParaRPr lang="it-IT" sz="2400" b="1" u="sng" dirty="0"/>
          </a:p>
          <a:p>
            <a:pPr marL="0" indent="0">
              <a:buNone/>
            </a:pPr>
            <a:r>
              <a:rPr lang="it-IT" sz="2400" b="1" dirty="0"/>
              <a:t>EQUIPE</a:t>
            </a:r>
          </a:p>
          <a:p>
            <a:pPr marL="0" indent="0">
              <a:buNone/>
            </a:pPr>
            <a:r>
              <a:rPr lang="it-IT" sz="2400" b="1" dirty="0"/>
              <a:t>PIPSM COME «BASE SICURA»</a:t>
            </a:r>
          </a:p>
          <a:p>
            <a:pPr marL="0" indent="0">
              <a:buNone/>
            </a:pPr>
            <a:r>
              <a:rPr lang="it-IT" sz="2400" b="1" dirty="0"/>
              <a:t>RETE TRA I SERVIZI</a:t>
            </a:r>
          </a:p>
          <a:p>
            <a:pPr marL="0" indent="0">
              <a:buNone/>
            </a:pPr>
            <a:r>
              <a:rPr lang="it-IT" sz="2400" b="1" dirty="0"/>
              <a:t>RETE COI PRIVATI</a:t>
            </a:r>
          </a:p>
          <a:p>
            <a:pPr marL="0" indent="0">
              <a:buNone/>
            </a:pPr>
            <a:r>
              <a:rPr lang="it-IT" sz="2400" b="1" dirty="0"/>
              <a:t>SPAZI DI RIFLESSIONE CONDIVISA</a:t>
            </a:r>
          </a:p>
          <a:p>
            <a:pPr marL="0" indent="0">
              <a:buNone/>
            </a:pPr>
            <a:r>
              <a:rPr lang="it-IT" sz="2400" b="1" dirty="0"/>
              <a:t>COMPLIANCE DELLA PZ</a:t>
            </a:r>
          </a:p>
          <a:p>
            <a:pPr marL="0" indent="0">
              <a:buNone/>
            </a:pPr>
            <a:r>
              <a:rPr lang="it-IT" sz="2400" b="1" dirty="0"/>
              <a:t>COMPLIANCE DELLA FAMIGLIA</a:t>
            </a:r>
          </a:p>
        </p:txBody>
      </p:sp>
      <p:sp>
        <p:nvSpPr>
          <p:cNvPr id="6" name="CasellaDiTesto 5">
            <a:extLst>
              <a:ext uri="{FF2B5EF4-FFF2-40B4-BE49-F238E27FC236}">
                <a16:creationId xmlns:a16="http://schemas.microsoft.com/office/drawing/2014/main" id="{96ED56A2-ADB3-BE72-A578-99BCDD06AD14}"/>
              </a:ext>
            </a:extLst>
          </p:cNvPr>
          <p:cNvSpPr txBox="1"/>
          <p:nvPr/>
        </p:nvSpPr>
        <p:spPr>
          <a:xfrm>
            <a:off x="6780627" y="2274277"/>
            <a:ext cx="4375052" cy="4862870"/>
          </a:xfrm>
          <a:prstGeom prst="rect">
            <a:avLst/>
          </a:prstGeom>
          <a:noFill/>
        </p:spPr>
        <p:txBody>
          <a:bodyPr wrap="square" rtlCol="0">
            <a:spAutoFit/>
          </a:bodyPr>
          <a:lstStyle/>
          <a:p>
            <a:r>
              <a:rPr lang="it-IT" sz="2000" b="1" u="sng" dirty="0"/>
              <a:t>CRTITICITA’</a:t>
            </a:r>
          </a:p>
          <a:p>
            <a:endParaRPr lang="it-IT" sz="2000" b="1" u="sng" dirty="0"/>
          </a:p>
          <a:p>
            <a:r>
              <a:rPr lang="it-IT" sz="2000" b="1" dirty="0"/>
              <a:t>TENTATIVI DI FRAMMENTAZIONE DA PARTE DELLA FAMIGLIA E DEI SERVIZI</a:t>
            </a:r>
          </a:p>
          <a:p>
            <a:endParaRPr lang="it-IT" sz="2000" b="1" dirty="0"/>
          </a:p>
          <a:p>
            <a:r>
              <a:rPr lang="it-IT" sz="2000" b="1" dirty="0"/>
              <a:t>MANCANZA DI SPAZI AD ALTO CONTENIMENTO </a:t>
            </a:r>
          </a:p>
          <a:p>
            <a:endParaRPr lang="it-IT" sz="2000" b="1" dirty="0"/>
          </a:p>
          <a:p>
            <a:r>
              <a:rPr lang="it-IT" sz="2000" b="1" dirty="0"/>
              <a:t>RENDERE I GENITORI ALLEATI NEL FAVORIRE LO SVINCOLO EVOLUTIVI DELLA FIGLIA</a:t>
            </a:r>
          </a:p>
          <a:p>
            <a:endParaRPr lang="it-IT" sz="2200" b="1" u="sng" dirty="0"/>
          </a:p>
          <a:p>
            <a:endParaRPr lang="it-IT" sz="2400" b="1" u="sng" dirty="0"/>
          </a:p>
          <a:p>
            <a:pPr marL="342900" indent="-342900">
              <a:buFont typeface="Arial" panose="020B0604020202020204" pitchFamily="34" charset="0"/>
              <a:buChar char="•"/>
            </a:pPr>
            <a:endParaRPr lang="it-IT" sz="2400" b="1" u="sng" dirty="0"/>
          </a:p>
        </p:txBody>
      </p:sp>
    </p:spTree>
    <p:extLst>
      <p:ext uri="{BB962C8B-B14F-4D97-AF65-F5344CB8AC3E}">
        <p14:creationId xmlns:p14="http://schemas.microsoft.com/office/powerpoint/2010/main" val="851754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12D8CA0-69EB-3947-9217-5A9576BDEF6E}"/>
              </a:ext>
            </a:extLst>
          </p:cNvPr>
          <p:cNvSpPr>
            <a:spLocks noGrp="1"/>
          </p:cNvSpPr>
          <p:nvPr>
            <p:ph type="title"/>
          </p:nvPr>
        </p:nvSpPr>
        <p:spPr>
          <a:xfrm>
            <a:off x="561743" y="272418"/>
            <a:ext cx="11068514" cy="1668924"/>
          </a:xfrm>
        </p:spPr>
        <p:txBody>
          <a:bodyPr>
            <a:normAutofit fontScale="90000"/>
          </a:bodyPr>
          <a:lstStyle/>
          <a:p>
            <a:r>
              <a:rPr lang="it-IT" dirty="0"/>
              <a:t>Coincidenza/non coincidenza tra i tempi personali di comprensione ed elaborazione e i tempi di un Servizio pubblico (costrutto del tempo)</a:t>
            </a:r>
          </a:p>
        </p:txBody>
      </p:sp>
      <p:sp>
        <p:nvSpPr>
          <p:cNvPr id="3" name="Segnaposto contenuto 2">
            <a:extLst>
              <a:ext uri="{FF2B5EF4-FFF2-40B4-BE49-F238E27FC236}">
                <a16:creationId xmlns:a16="http://schemas.microsoft.com/office/drawing/2014/main" id="{30F5A5FC-2434-C6C4-6F13-01A6513D2367}"/>
              </a:ext>
            </a:extLst>
          </p:cNvPr>
          <p:cNvSpPr>
            <a:spLocks noGrp="1"/>
          </p:cNvSpPr>
          <p:nvPr>
            <p:ph idx="1"/>
          </p:nvPr>
        </p:nvSpPr>
        <p:spPr>
          <a:xfrm>
            <a:off x="361071" y="1999515"/>
            <a:ext cx="11830929" cy="4644240"/>
          </a:xfrm>
        </p:spPr>
        <p:txBody>
          <a:bodyPr>
            <a:normAutofit/>
          </a:bodyPr>
          <a:lstStyle/>
          <a:p>
            <a:pPr marL="0" indent="0">
              <a:buNone/>
            </a:pPr>
            <a:r>
              <a:rPr lang="it-IT" dirty="0"/>
              <a:t>NATURALMENTE NON SEMPRE SONO COINCISI ITEMPI INTERNI DELLA PAZIENTE , DELLA FAMIGLIA, DEL SERVIZIO PUBBLICO E DEL PROCESSO PERSONALE DI COMPRENSIONE E DI ELABORAZIONE </a:t>
            </a:r>
          </a:p>
          <a:p>
            <a:pPr marL="0" indent="0">
              <a:buNone/>
            </a:pPr>
            <a:endParaRPr lang="it-IT" dirty="0"/>
          </a:p>
          <a:p>
            <a:pPr marL="0" indent="0">
              <a:buNone/>
            </a:pPr>
            <a:r>
              <a:rPr lang="it-IT" dirty="0"/>
              <a:t>      LE DISCREPANZE TEMPORALI PERO’ NON DIVENTANO CRITICITA’ E LIMITI SE IL   GRUPPO DI LAVORO MANTIENE UN PENSIERO SULLA COMPLESSITA’ DEL 	PROCESSO TERAPEUTICO E FA DA CONTENITORE SOLIDO ALLE ANSIE E LE  	PAURE INSITE SIA NELLE FASI DI GRAVE IMPULSIVITA’ E RISCHIO DI MORTE SIA 	NELLE FASI DI CAMBIAMENTO E PASSAGGIO A MODALITA’ PIU’ EVOLUTE</a:t>
            </a:r>
          </a:p>
          <a:p>
            <a:pPr marL="0" indent="0">
              <a:buNone/>
            </a:pPr>
            <a:endParaRPr lang="it-IT" dirty="0"/>
          </a:p>
          <a:p>
            <a:pPr marL="0" indent="0">
              <a:buNone/>
            </a:pPr>
            <a:r>
              <a:rPr lang="it-IT" dirty="0"/>
              <a:t>	«NESSUNO PUO’ EVITARE CHE SI UCCIDA» =  TOLLERARE DI CONVIVERE E 	CONTENERE L’ANGOSCIA DI MORTE QUEL TANTO CHE SERVE A POTER 	PENSARE E AVERE FIDUCIA NEL PROCESSO TERAPEUTICO      </a:t>
            </a:r>
          </a:p>
        </p:txBody>
      </p:sp>
    </p:spTree>
    <p:extLst>
      <p:ext uri="{BB962C8B-B14F-4D97-AF65-F5344CB8AC3E}">
        <p14:creationId xmlns:p14="http://schemas.microsoft.com/office/powerpoint/2010/main" val="25776978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46F8D323-5F00-434E-A21F-C24F0F6A758F}"/>
              </a:ext>
            </a:extLst>
          </p:cNvPr>
          <p:cNvSpPr>
            <a:spLocks noGrp="1"/>
          </p:cNvSpPr>
          <p:nvPr>
            <p:ph type="title"/>
          </p:nvPr>
        </p:nvSpPr>
        <p:spPr>
          <a:xfrm>
            <a:off x="688692" y="2053422"/>
            <a:ext cx="10364451" cy="1596177"/>
          </a:xfrm>
        </p:spPr>
        <p:txBody>
          <a:bodyPr>
            <a:normAutofit/>
          </a:bodyPr>
          <a:lstStyle/>
          <a:p>
            <a:r>
              <a:rPr lang="it-IT" sz="6600" dirty="0"/>
              <a:t>IL CASO DI M.</a:t>
            </a:r>
          </a:p>
        </p:txBody>
      </p:sp>
    </p:spTree>
    <p:extLst>
      <p:ext uri="{BB962C8B-B14F-4D97-AF65-F5344CB8AC3E}">
        <p14:creationId xmlns:p14="http://schemas.microsoft.com/office/powerpoint/2010/main" val="12837084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EF08F7B-F46E-4142-9B29-014A7CAFCE67}"/>
              </a:ext>
            </a:extLst>
          </p:cNvPr>
          <p:cNvSpPr>
            <a:spLocks noGrp="1"/>
          </p:cNvSpPr>
          <p:nvPr>
            <p:ph idx="1"/>
          </p:nvPr>
        </p:nvSpPr>
        <p:spPr>
          <a:xfrm>
            <a:off x="450166" y="295422"/>
            <a:ext cx="11296357" cy="6562578"/>
          </a:xfrm>
        </p:spPr>
        <p:txBody>
          <a:bodyPr>
            <a:normAutofit fontScale="62500" lnSpcReduction="20000"/>
          </a:bodyPr>
          <a:lstStyle/>
          <a:p>
            <a:pPr>
              <a:lnSpc>
                <a:spcPct val="200000"/>
              </a:lnSpc>
              <a:spcAft>
                <a:spcPts val="800"/>
              </a:spcAft>
            </a:pPr>
            <a:r>
              <a:rPr lang="it-IT" sz="1800" kern="100" dirty="0">
                <a:effectLst/>
                <a:latin typeface="Times New Roman" panose="02020603050405020304" pitchFamily="18" charset="0"/>
                <a:ea typeface="Calibri" panose="020F0502020204030204" pitchFamily="34" charset="0"/>
                <a:cs typeface="Times New Roman" panose="02020603050405020304" pitchFamily="18" charset="0"/>
              </a:rPr>
              <a:t>M. ha 18 anni, secondogenita di un fratello di 10 anni più grande, vive con i genitori: madre casalinga che, sia dall’osservazione che dalla raccolta anamnestica risulta affetta da un disturbo bipolare non trattato con una forte componente paranoica, e  padre  in pensione che dai racconti di M. sembra attraversare un periodo di depressione e chiusura trascorrendo gran parte della giornata in casa davanti alla TV. Ha un atteggiamento autoritario e tende a dettare regole sulla gestione delle attività quotidiane della famiglia e sulla gestione del denaro che regolarmente utilizza per l’acquisto di alcol e per il gioco d’azzardo.</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it-IT" sz="1800" kern="100" dirty="0">
                <a:effectLst/>
                <a:latin typeface="Times New Roman" panose="02020603050405020304" pitchFamily="18" charset="0"/>
                <a:ea typeface="Calibri" panose="020F0502020204030204" pitchFamily="34" charset="0"/>
                <a:cs typeface="Times New Roman" panose="02020603050405020304" pitchFamily="18" charset="0"/>
              </a:rPr>
              <a:t>Vivono in una zona periferica della città, considerata ad alto rischio sociale, in un trilocale poco curato, sporco e con una situazione di accumulo, per questo M. non ha una sua camera ed è costretta a dormire nella stanza dei suoi genitori su un piccolo lettino accanto al letto matrimoniale. Ogni qualvolta, M. e il fratello cercano di sistemare gli ambienti di casa, la madre reagisce in maniera violenta. Tra i genitori c’è un altissimo tasso di conflittualità.</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it-IT" sz="1800" kern="100" dirty="0">
                <a:effectLst/>
                <a:latin typeface="Times New Roman" panose="02020603050405020304" pitchFamily="18" charset="0"/>
                <a:ea typeface="Calibri" panose="020F0502020204030204" pitchFamily="34" charset="0"/>
                <a:cs typeface="Times New Roman" panose="02020603050405020304" pitchFamily="18" charset="0"/>
              </a:rPr>
              <a:t>M. giunge all’osservazione su sua richiesta e racconta che da mesi non esce di casa, sia per paura dei numerosi attacchi di panico presentatisi in modo sempre più ingravescente negli ultimi 6 mesi sia per la paura di stare con le altre persone. Contemporaneamente riferisce una sintomatologia alimentare di tipo restrittivo che sembra la riacutizzazione di un disturbo alimentare NAS risalente a qualche anno prima.</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it-IT" sz="1800" kern="100" dirty="0">
                <a:effectLst/>
                <a:latin typeface="Times New Roman" panose="02020603050405020304" pitchFamily="18" charset="0"/>
                <a:ea typeface="Calibri" panose="020F0502020204030204" pitchFamily="34" charset="0"/>
                <a:cs typeface="Times New Roman" panose="02020603050405020304" pitchFamily="18" charset="0"/>
              </a:rPr>
              <a:t>M. frequenta attualmente l’ultimo anno del Liceo delle Scienze Umane presso un istituto privato paritario della città.</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4232850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9876165-D2B1-4CB6-9326-D30C3BD68119}"/>
              </a:ext>
            </a:extLst>
          </p:cNvPr>
          <p:cNvSpPr>
            <a:spLocks noGrp="1"/>
          </p:cNvSpPr>
          <p:nvPr>
            <p:ph idx="1"/>
          </p:nvPr>
        </p:nvSpPr>
        <p:spPr>
          <a:xfrm>
            <a:off x="590843" y="309490"/>
            <a:ext cx="10687384" cy="6189784"/>
          </a:xfrm>
        </p:spPr>
        <p:txBody>
          <a:bodyPr>
            <a:normAutofit fontScale="70000" lnSpcReduction="20000"/>
          </a:bodyPr>
          <a:lstStyle/>
          <a:p>
            <a:pPr>
              <a:lnSpc>
                <a:spcPct val="200000"/>
              </a:lnSpc>
              <a:spcAft>
                <a:spcPts val="800"/>
              </a:spcAft>
            </a:pPr>
            <a:r>
              <a:rPr lang="it-IT" sz="1900" kern="100" dirty="0">
                <a:effectLst/>
                <a:latin typeface="Times New Roman" panose="02020603050405020304" pitchFamily="18" charset="0"/>
                <a:ea typeface="Calibri" panose="020F0502020204030204" pitchFamily="34" charset="0"/>
                <a:cs typeface="Times New Roman" panose="02020603050405020304" pitchFamily="18" charset="0"/>
              </a:rPr>
              <a:t>Le funzioni cognitive di base sono conservate, si osserva facile </a:t>
            </a:r>
            <a:r>
              <a:rPr lang="it-IT" sz="1900" kern="100" dirty="0" err="1">
                <a:effectLst/>
                <a:latin typeface="Times New Roman" panose="02020603050405020304" pitchFamily="18" charset="0"/>
                <a:ea typeface="Calibri" panose="020F0502020204030204" pitchFamily="34" charset="0"/>
                <a:cs typeface="Times New Roman" panose="02020603050405020304" pitchFamily="18" charset="0"/>
              </a:rPr>
              <a:t>affaticabilità</a:t>
            </a:r>
            <a:r>
              <a:rPr lang="it-IT" sz="1900" kern="100" dirty="0">
                <a:effectLst/>
                <a:latin typeface="Times New Roman" panose="02020603050405020304" pitchFamily="18" charset="0"/>
                <a:ea typeface="Calibri" panose="020F0502020204030204" pitchFamily="34" charset="0"/>
                <a:cs typeface="Times New Roman" panose="02020603050405020304" pitchFamily="18" charset="0"/>
              </a:rPr>
              <a:t>, difficoltà di concentrazione e di attenzione. Oscilla tra una modalità comportamentale adultizzata e una componente di grande immaturità sia emotiva che comportamentale.</a:t>
            </a:r>
            <a:endParaRPr lang="it-IT"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it-IT" sz="1900" kern="100" dirty="0">
                <a:effectLst/>
                <a:latin typeface="Times New Roman" panose="02020603050405020304" pitchFamily="18" charset="0"/>
                <a:ea typeface="Calibri" panose="020F0502020204030204" pitchFamily="34" charset="0"/>
                <a:cs typeface="Times New Roman" panose="02020603050405020304" pitchFamily="18" charset="0"/>
              </a:rPr>
              <a:t>Spesso non riesce a riconoscere e a esprimere i propri stati emotivi negativi con conseguente attivazione di percezioni spiacevoli a livello corporeo che M. traduce con una sensazione di inadeguatezza delle forme corporee che, a sua volta,  attiva la restrizione alimentare (riduce le porzioni, salta i pasti e a volte digiuna). </a:t>
            </a:r>
            <a:endParaRPr lang="it-IT"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it-IT" sz="1900" kern="100" dirty="0">
                <a:effectLst/>
                <a:latin typeface="Times New Roman" panose="02020603050405020304" pitchFamily="18" charset="0"/>
                <a:ea typeface="Calibri" panose="020F0502020204030204" pitchFamily="34" charset="0"/>
                <a:cs typeface="Times New Roman" panose="02020603050405020304" pitchFamily="18" charset="0"/>
              </a:rPr>
              <a:t>Ha pochissime relazioni coi coetanei, se non per un unico amico ed un fidanzato che sente solo in videochiamata: riferisce difficoltà nel modulare i vari rapporti con gli altri soprattutto con i pari rispetto ai quali si mostra diffidente e spaventata.</a:t>
            </a:r>
            <a:endParaRPr lang="it-IT"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it-IT" sz="1900" kern="100" dirty="0">
                <a:effectLst/>
                <a:latin typeface="Times New Roman" panose="02020603050405020304" pitchFamily="18" charset="0"/>
                <a:ea typeface="Calibri" panose="020F0502020204030204" pitchFamily="34" charset="0"/>
                <a:cs typeface="Times New Roman" panose="02020603050405020304" pitchFamily="18" charset="0"/>
              </a:rPr>
              <a:t>Adeguate la cura di sé e degli spazi.</a:t>
            </a:r>
            <a:endParaRPr lang="it-IT"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it-IT" sz="1900" kern="100" dirty="0">
                <a:effectLst/>
                <a:latin typeface="Times New Roman" panose="02020603050405020304" pitchFamily="18" charset="0"/>
                <a:ea typeface="Calibri" panose="020F0502020204030204" pitchFamily="34" charset="0"/>
                <a:cs typeface="Times New Roman" panose="02020603050405020304" pitchFamily="18" charset="0"/>
              </a:rPr>
              <a:t>La motivazione alla cura è buona:  M. è collaborante e disponibile alla cura tuttavia l’immaturità emotiva e l’ambiente familiare ostativo tendono a rallentare e a compromettere l’andamento del percorso terapeutico.</a:t>
            </a:r>
            <a:endParaRPr lang="it-IT" sz="19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6320792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C5BB25-E3D9-4E55-96D2-BA16CB6428E1}"/>
              </a:ext>
            </a:extLst>
          </p:cNvPr>
          <p:cNvSpPr>
            <a:spLocks noGrp="1"/>
          </p:cNvSpPr>
          <p:nvPr>
            <p:ph type="title"/>
          </p:nvPr>
        </p:nvSpPr>
        <p:spPr>
          <a:xfrm>
            <a:off x="913774" y="2081557"/>
            <a:ext cx="10364451" cy="1596177"/>
          </a:xfrm>
        </p:spPr>
        <p:txBody>
          <a:bodyPr>
            <a:normAutofit/>
          </a:bodyPr>
          <a:lstStyle/>
          <a:p>
            <a:r>
              <a:rPr lang="it-IT" sz="6600" dirty="0"/>
              <a:t>IL CASO DI D.</a:t>
            </a:r>
          </a:p>
        </p:txBody>
      </p:sp>
    </p:spTree>
    <p:extLst>
      <p:ext uri="{BB962C8B-B14F-4D97-AF65-F5344CB8AC3E}">
        <p14:creationId xmlns:p14="http://schemas.microsoft.com/office/powerpoint/2010/main" val="12212862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BAF1259-7D2E-4C0F-9A8B-518888BCB5F7}"/>
              </a:ext>
            </a:extLst>
          </p:cNvPr>
          <p:cNvSpPr>
            <a:spLocks noGrp="1"/>
          </p:cNvSpPr>
          <p:nvPr>
            <p:ph idx="1"/>
          </p:nvPr>
        </p:nvSpPr>
        <p:spPr>
          <a:xfrm>
            <a:off x="913775" y="858129"/>
            <a:ext cx="10364452" cy="4933071"/>
          </a:xfrm>
        </p:spPr>
        <p:txBody>
          <a:bodyPr>
            <a:normAutofit fontScale="62500" lnSpcReduction="20000"/>
          </a:bodyPr>
          <a:lstStyle/>
          <a:p>
            <a:r>
              <a:rPr lang="it-IT" b="0" i="0" dirty="0" err="1">
                <a:solidFill>
                  <a:srgbClr val="242424"/>
                </a:solidFill>
                <a:effectLst/>
                <a:latin typeface="Segoe UI" panose="020B0502040204020203" pitchFamily="34" charset="0"/>
              </a:rPr>
              <a:t>NatO</a:t>
            </a:r>
            <a:r>
              <a:rPr lang="it-IT" b="0" i="0" dirty="0">
                <a:solidFill>
                  <a:srgbClr val="242424"/>
                </a:solidFill>
                <a:effectLst/>
                <a:latin typeface="Segoe UI" panose="020B0502040204020203" pitchFamily="34" charset="0"/>
              </a:rPr>
              <a:t> DA GRAVIDANZA A TERMINE, SVILUPPO PSICOMOTORIO NELLA NORMA.</a:t>
            </a:r>
          </a:p>
          <a:p>
            <a:r>
              <a:rPr lang="it-IT" dirty="0">
                <a:solidFill>
                  <a:srgbClr val="242424"/>
                </a:solidFill>
                <a:latin typeface="Segoe UI" panose="020B0502040204020203" pitchFamily="34" charset="0"/>
              </a:rPr>
              <a:t>INSERIMENTI SCOLASTICI SERENI</a:t>
            </a:r>
          </a:p>
          <a:p>
            <a:r>
              <a:rPr lang="it-IT" b="0" i="0" dirty="0">
                <a:solidFill>
                  <a:srgbClr val="242424"/>
                </a:solidFill>
                <a:effectLst/>
                <a:latin typeface="Segoe UI" panose="020B0502040204020203" pitchFamily="34" charset="0"/>
              </a:rPr>
              <a:t>Familiarità per disturbo bipolare (nonno materno), per DOC e Depressione (</a:t>
            </a:r>
            <a:r>
              <a:rPr lang="it-IT" b="0" i="0" dirty="0" err="1">
                <a:solidFill>
                  <a:srgbClr val="242424"/>
                </a:solidFill>
                <a:effectLst/>
                <a:latin typeface="Segoe UI" panose="020B0502040204020203" pitchFamily="34" charset="0"/>
              </a:rPr>
              <a:t>maDRE</a:t>
            </a:r>
            <a:r>
              <a:rPr lang="it-IT" b="0" i="0" dirty="0">
                <a:solidFill>
                  <a:srgbClr val="242424"/>
                </a:solidFill>
                <a:effectLst/>
                <a:latin typeface="Segoe UI" panose="020B0502040204020203" pitchFamily="34" charset="0"/>
              </a:rPr>
              <a:t>)</a:t>
            </a:r>
          </a:p>
          <a:p>
            <a:r>
              <a:rPr lang="it-IT" b="0" i="0" dirty="0">
                <a:solidFill>
                  <a:srgbClr val="242424"/>
                </a:solidFill>
                <a:effectLst/>
                <a:latin typeface="Segoe UI" panose="020B0502040204020203" pitchFamily="34" charset="0"/>
              </a:rPr>
              <a:t>In atto frequenta il secondo anno dell'Istituto ITIS, 'Fermi".</a:t>
            </a:r>
          </a:p>
          <a:p>
            <a:r>
              <a:rPr lang="it-IT" b="0" i="0" dirty="0">
                <a:solidFill>
                  <a:srgbClr val="242424"/>
                </a:solidFill>
                <a:effectLst/>
                <a:latin typeface="Segoe UI" panose="020B0502040204020203" pitchFamily="34" charset="0"/>
              </a:rPr>
              <a:t>Genitori in fase di separazione (per la seconda volta): madre avvocato e padre ingegnere civile</a:t>
            </a:r>
          </a:p>
          <a:p>
            <a:r>
              <a:rPr lang="it-IT" b="0" i="0" dirty="0">
                <a:solidFill>
                  <a:srgbClr val="242424"/>
                </a:solidFill>
                <a:effectLst/>
                <a:latin typeface="Segoe UI" panose="020B0502040204020203" pitchFamily="34" charset="0"/>
              </a:rPr>
              <a:t>Riferite all'età di 12 anni idee ossessive con tematiche autolesive.</a:t>
            </a:r>
          </a:p>
          <a:p>
            <a:r>
              <a:rPr lang="it-IT" b="0" i="0" dirty="0">
                <a:solidFill>
                  <a:srgbClr val="242424"/>
                </a:solidFill>
                <a:effectLst/>
                <a:latin typeface="Segoe UI" panose="020B0502040204020203" pitchFamily="34" charset="0"/>
              </a:rPr>
              <a:t>Nel corso degli anni si è strutturato un DOC con principale componente ossessiva legata al contare.</a:t>
            </a:r>
          </a:p>
          <a:p>
            <a:r>
              <a:rPr lang="it-IT" b="0" i="0" dirty="0">
                <a:solidFill>
                  <a:srgbClr val="242424"/>
                </a:solidFill>
                <a:effectLst/>
                <a:latin typeface="Segoe UI" panose="020B0502040204020203" pitchFamily="34" charset="0"/>
              </a:rPr>
              <a:t>Nell'estate del 2024 inizia uso occasionale di cannabis.</a:t>
            </a:r>
          </a:p>
          <a:p>
            <a:r>
              <a:rPr lang="it-IT" b="0" i="0" dirty="0">
                <a:solidFill>
                  <a:srgbClr val="242424"/>
                </a:solidFill>
                <a:effectLst/>
                <a:latin typeface="Segoe UI" panose="020B0502040204020203" pitchFamily="34" charset="0"/>
              </a:rPr>
              <a:t>Marzo 2025 sintomatologia depressiva e ossessiva che ripresenta le precedenti tematiche.</a:t>
            </a:r>
          </a:p>
          <a:p>
            <a:r>
              <a:rPr lang="it-IT" b="0" i="0" dirty="0">
                <a:solidFill>
                  <a:srgbClr val="242424"/>
                </a:solidFill>
                <a:effectLst/>
                <a:latin typeface="Segoe UI" panose="020B0502040204020203" pitchFamily="34" charset="0"/>
              </a:rPr>
              <a:t>Nell'estate 2025 uso continuativo di cannabis(fino a 5 canne al giorno) per gestire la sintomatologia ansiosa.</a:t>
            </a:r>
          </a:p>
          <a:p>
            <a:r>
              <a:rPr lang="it-IT" dirty="0">
                <a:solidFill>
                  <a:srgbClr val="242424"/>
                </a:solidFill>
                <a:latin typeface="Segoe UI" panose="020B0502040204020203" pitchFamily="34" charset="0"/>
              </a:rPr>
              <a:t>Tre settimane fa </a:t>
            </a:r>
            <a:r>
              <a:rPr lang="it-IT" b="0" i="0" dirty="0">
                <a:solidFill>
                  <a:srgbClr val="242424"/>
                </a:solidFill>
                <a:effectLst/>
                <a:latin typeface="Segoe UI" panose="020B0502040204020203" pitchFamily="34" charset="0"/>
              </a:rPr>
              <a:t>interrompe autonomamente l'uso della cannabis per migliorare la performance scolastica con peggioramento del quadro ossessivo e ansioso con presenza di autolesive per cui fa un primo accesso al PS del Gemelli e un secondo accesso presso lo stesso presidio che esitava in un ricovero presso OBG.</a:t>
            </a:r>
          </a:p>
          <a:p>
            <a:r>
              <a:rPr lang="it-IT" b="0" i="0" dirty="0">
                <a:solidFill>
                  <a:srgbClr val="242424"/>
                </a:solidFill>
                <a:effectLst/>
                <a:latin typeface="Segoe UI" panose="020B0502040204020203" pitchFamily="34" charset="0"/>
              </a:rPr>
              <a:t>Dimesso con terapia a base di </a:t>
            </a:r>
            <a:r>
              <a:rPr lang="it-IT" b="0" i="0" dirty="0" err="1">
                <a:solidFill>
                  <a:srgbClr val="242424"/>
                </a:solidFill>
                <a:effectLst/>
                <a:latin typeface="Segoe UI" panose="020B0502040204020203" pitchFamily="34" charset="0"/>
              </a:rPr>
              <a:t>Fluvoxamina</a:t>
            </a:r>
            <a:r>
              <a:rPr lang="it-IT" b="0" i="0" dirty="0">
                <a:solidFill>
                  <a:srgbClr val="242424"/>
                </a:solidFill>
                <a:effectLst/>
                <a:latin typeface="Segoe UI" panose="020B0502040204020203" pitchFamily="34" charset="0"/>
              </a:rPr>
              <a:t>.(</a:t>
            </a:r>
            <a:r>
              <a:rPr lang="it-IT" b="0" i="0" u="none" strike="noStrike" dirty="0">
                <a:solidFill>
                  <a:srgbClr val="0076FF"/>
                </a:solidFill>
                <a:effectLst/>
                <a:latin typeface="inherit"/>
                <a:hlinkClick r:id="rId2" tooltip="Antidepressivi: quali sono? Come funzionano?"/>
              </a:rPr>
              <a:t>farmaco antidepressivo</a:t>
            </a:r>
            <a:r>
              <a:rPr lang="it-IT" b="0" i="0" dirty="0">
                <a:solidFill>
                  <a:srgbClr val="232425"/>
                </a:solidFill>
                <a:effectLst/>
                <a:latin typeface="Barlow" panose="020B0604020202020204" pitchFamily="2" charset="0"/>
              </a:rPr>
              <a:t> appartenente alla classe degli </a:t>
            </a:r>
            <a:r>
              <a:rPr lang="it-IT" b="1" i="0" dirty="0">
                <a:solidFill>
                  <a:srgbClr val="232425"/>
                </a:solidFill>
                <a:effectLst/>
                <a:latin typeface="Barlow" panose="020B0604020202020204" pitchFamily="2" charset="0"/>
              </a:rPr>
              <a:t>inibitori selettivi del </a:t>
            </a:r>
            <a:r>
              <a:rPr lang="it-IT" b="1" i="0" dirty="0" err="1">
                <a:solidFill>
                  <a:srgbClr val="232425"/>
                </a:solidFill>
                <a:effectLst/>
                <a:latin typeface="Barlow" panose="020B0604020202020204" pitchFamily="2" charset="0"/>
              </a:rPr>
              <a:t>reuptake</a:t>
            </a:r>
            <a:r>
              <a:rPr lang="it-IT" b="1" i="0" dirty="0">
                <a:solidFill>
                  <a:srgbClr val="232425"/>
                </a:solidFill>
                <a:effectLst/>
                <a:latin typeface="Barlow" panose="020B0604020202020204" pitchFamily="2" charset="0"/>
              </a:rPr>
              <a:t> di </a:t>
            </a:r>
            <a:r>
              <a:rPr lang="it-IT" b="0" i="0" u="none" strike="noStrike" dirty="0">
                <a:solidFill>
                  <a:srgbClr val="0076FF"/>
                </a:solidFill>
                <a:effectLst/>
                <a:latin typeface="inherit"/>
                <a:hlinkClick r:id="rId3" tooltip="Serotonina: cos’è, funzioni e come capire se è bassa"/>
              </a:rPr>
              <a:t>serotonina</a:t>
            </a:r>
            <a:r>
              <a:rPr lang="it-IT" b="0" i="0" dirty="0">
                <a:solidFill>
                  <a:srgbClr val="232425"/>
                </a:solidFill>
                <a:effectLst/>
                <a:latin typeface="Barlow" panose="020B0604020202020204" pitchFamily="2" charset="0"/>
              </a:rPr>
              <a:t> (SSRI).</a:t>
            </a:r>
            <a:r>
              <a:rPr lang="it-IT" b="0" i="0" dirty="0">
                <a:solidFill>
                  <a:srgbClr val="232425"/>
                </a:solidFill>
                <a:effectLst/>
                <a:latin typeface="inherit"/>
              </a:rPr>
              <a:t> La </a:t>
            </a:r>
            <a:r>
              <a:rPr lang="it-IT" b="0" i="0" dirty="0" err="1">
                <a:solidFill>
                  <a:srgbClr val="232425"/>
                </a:solidFill>
                <a:effectLst/>
                <a:latin typeface="inherit"/>
              </a:rPr>
              <a:t>fluvoxamina</a:t>
            </a:r>
            <a:r>
              <a:rPr lang="it-IT" b="0" i="0" dirty="0">
                <a:solidFill>
                  <a:srgbClr val="232425"/>
                </a:solidFill>
                <a:effectLst/>
                <a:latin typeface="inherit"/>
              </a:rPr>
              <a:t> non deve essere impiegata per il </a:t>
            </a:r>
            <a:r>
              <a:rPr lang="it-IT" b="0" i="0" u="none" strike="noStrike" dirty="0">
                <a:solidFill>
                  <a:srgbClr val="0076FF"/>
                </a:solidFill>
                <a:effectLst/>
                <a:latin typeface="inherit"/>
                <a:hlinkClick r:id="rId4" tooltip="Come Uscire dalla Depressione: cosa fare e quanto tempo serve"/>
              </a:rPr>
              <a:t>trattamento della depressione</a:t>
            </a:r>
            <a:r>
              <a:rPr lang="it-IT" b="0" i="0" dirty="0">
                <a:solidFill>
                  <a:srgbClr val="232425"/>
                </a:solidFill>
                <a:effectLst/>
                <a:latin typeface="inherit"/>
              </a:rPr>
              <a:t> nei pazienti con meno di 18 anni di età. Tuttavia, potrebbe essere prescritta in questa categoria di pazienti per il trattamento del disturbo ossessivo compulsivo. Attenersi alle indicazioni mediche.)</a:t>
            </a:r>
            <a:r>
              <a:rPr lang="it-IT" b="0" i="0" dirty="0">
                <a:solidFill>
                  <a:srgbClr val="232425"/>
                </a:solidFill>
                <a:effectLst/>
                <a:latin typeface="Barlow" panose="020B0604020202020204" pitchFamily="2" charset="0"/>
              </a:rPr>
              <a:t> </a:t>
            </a:r>
            <a:endParaRPr lang="it-IT" dirty="0"/>
          </a:p>
        </p:txBody>
      </p:sp>
    </p:spTree>
    <p:extLst>
      <p:ext uri="{BB962C8B-B14F-4D97-AF65-F5344CB8AC3E}">
        <p14:creationId xmlns:p14="http://schemas.microsoft.com/office/powerpoint/2010/main" val="2444643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0D39A266-F2DC-447D-9BDC-B490815700DD}"/>
              </a:ext>
            </a:extLst>
          </p:cNvPr>
          <p:cNvSpPr>
            <a:spLocks noGrp="1"/>
          </p:cNvSpPr>
          <p:nvPr>
            <p:ph idx="1"/>
          </p:nvPr>
        </p:nvSpPr>
        <p:spPr>
          <a:xfrm>
            <a:off x="913775" y="801859"/>
            <a:ext cx="10364452" cy="4989342"/>
          </a:xfrm>
        </p:spPr>
        <p:txBody>
          <a:bodyPr/>
          <a:lstStyle/>
          <a:p>
            <a:pPr marL="0" indent="0">
              <a:buNone/>
            </a:pPr>
            <a:r>
              <a:rPr lang="it-IT" u="sng" dirty="0"/>
              <a:t>Madre: </a:t>
            </a:r>
            <a:r>
              <a:rPr lang="it-IT" cap="none" dirty="0"/>
              <a:t>bizzarra, agitata, logorroica. parla di sé come affetta da doc e disturbo dell’umore, facendo molte associazioni/somiglianze col figlio. esalta il proprio padre come uomo eccezionale, simile a lei e al figlio e con diagnosi di disturbo bipolare. racconta che il figlio si </a:t>
            </a:r>
            <a:r>
              <a:rPr lang="it-IT" cap="none" dirty="0" err="1"/>
              <a:t>e’</a:t>
            </a:r>
            <a:r>
              <a:rPr lang="it-IT" cap="none" dirty="0"/>
              <a:t> tatuato sul pube il suo nome a lettere cubitali: il contenuto sembra di disapprovazione ma il linguaggio non verbale fa trasparire compiacimento. Racconta del legame col figlio e dei viaggi che fanno insieme  per shopping di articoli di lusso contraffatti.</a:t>
            </a:r>
          </a:p>
          <a:p>
            <a:pPr marL="0" indent="0">
              <a:buNone/>
            </a:pPr>
            <a:endParaRPr lang="it-IT" u="sng" dirty="0"/>
          </a:p>
          <a:p>
            <a:pPr marL="0" indent="0">
              <a:buNone/>
            </a:pPr>
            <a:r>
              <a:rPr lang="it-IT" u="sng" dirty="0"/>
              <a:t>Padre:   </a:t>
            </a:r>
            <a:r>
              <a:rPr lang="it-IT" cap="none" dirty="0"/>
              <a:t>silenzioso, seduto leggermente </a:t>
            </a:r>
            <a:r>
              <a:rPr lang="it-IT" cap="none" dirty="0" err="1"/>
              <a:t>piu’</a:t>
            </a:r>
            <a:r>
              <a:rPr lang="it-IT" cap="none" dirty="0"/>
              <a:t> lontano, non fa domande. si descrive </a:t>
            </a:r>
            <a:r>
              <a:rPr lang="it-IT" cap="none" dirty="0" err="1"/>
              <a:t>piu’</a:t>
            </a:r>
            <a:r>
              <a:rPr lang="it-IT" cap="none" dirty="0"/>
              <a:t> flessibile e accomodante nello stile educativo, aspetto sul quale la madre interviene in modo svalutante e critico</a:t>
            </a:r>
          </a:p>
          <a:p>
            <a:pPr marL="0" indent="0">
              <a:buNone/>
            </a:pPr>
            <a:endParaRPr lang="it-IT" cap="none" dirty="0"/>
          </a:p>
          <a:p>
            <a:pPr marL="0" indent="0">
              <a:buNone/>
            </a:pPr>
            <a:r>
              <a:rPr lang="it-IT" u="sng" dirty="0"/>
              <a:t>FRATELLO: </a:t>
            </a:r>
            <a:r>
              <a:rPr lang="it-IT" cap="none" dirty="0" err="1"/>
              <a:t>Maggioree</a:t>
            </a:r>
            <a:r>
              <a:rPr lang="it-IT" cap="none" dirty="0"/>
              <a:t>, studia……</a:t>
            </a:r>
            <a:endParaRPr lang="it-IT" dirty="0"/>
          </a:p>
        </p:txBody>
      </p:sp>
    </p:spTree>
    <p:extLst>
      <p:ext uri="{BB962C8B-B14F-4D97-AF65-F5344CB8AC3E}">
        <p14:creationId xmlns:p14="http://schemas.microsoft.com/office/powerpoint/2010/main" val="16478938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con angoli arrotondati 6">
            <a:extLst>
              <a:ext uri="{FF2B5EF4-FFF2-40B4-BE49-F238E27FC236}">
                <a16:creationId xmlns:a16="http://schemas.microsoft.com/office/drawing/2014/main" id="{81D0CF96-0C16-4BBA-A651-5B4366A9031D}"/>
              </a:ext>
            </a:extLst>
          </p:cNvPr>
          <p:cNvSpPr/>
          <p:nvPr/>
        </p:nvSpPr>
        <p:spPr>
          <a:xfrm>
            <a:off x="7146388" y="1955409"/>
            <a:ext cx="4670474" cy="34606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con angoli arrotondati 5">
            <a:extLst>
              <a:ext uri="{FF2B5EF4-FFF2-40B4-BE49-F238E27FC236}">
                <a16:creationId xmlns:a16="http://schemas.microsoft.com/office/drawing/2014/main" id="{403273FE-8584-49CF-8112-B0CB833E1D74}"/>
              </a:ext>
            </a:extLst>
          </p:cNvPr>
          <p:cNvSpPr/>
          <p:nvPr/>
        </p:nvSpPr>
        <p:spPr>
          <a:xfrm>
            <a:off x="534572" y="2180492"/>
            <a:ext cx="4670474" cy="19554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egnaposto contenuto 2">
            <a:extLst>
              <a:ext uri="{FF2B5EF4-FFF2-40B4-BE49-F238E27FC236}">
                <a16:creationId xmlns:a16="http://schemas.microsoft.com/office/drawing/2014/main" id="{258157E2-60C8-4032-B4F6-F3DE7B4B05D2}"/>
              </a:ext>
            </a:extLst>
          </p:cNvPr>
          <p:cNvSpPr>
            <a:spLocks noGrp="1"/>
          </p:cNvSpPr>
          <p:nvPr>
            <p:ph idx="1"/>
          </p:nvPr>
        </p:nvSpPr>
        <p:spPr>
          <a:xfrm>
            <a:off x="702760" y="538293"/>
            <a:ext cx="10364452" cy="840341"/>
          </a:xfrm>
        </p:spPr>
        <p:txBody>
          <a:bodyPr/>
          <a:lstStyle/>
          <a:p>
            <a:pPr marL="0" indent="0">
              <a:buNone/>
            </a:pPr>
            <a:r>
              <a:rPr lang="it-IT" b="1" u="sng" dirty="0"/>
              <a:t>Contatto con la scuola sia su richiesta della famiglia che su pressione della scuola:</a:t>
            </a:r>
          </a:p>
          <a:p>
            <a:pPr marL="0" indent="0">
              <a:buNone/>
            </a:pPr>
            <a:endParaRPr lang="it-IT" dirty="0"/>
          </a:p>
        </p:txBody>
      </p:sp>
      <p:sp>
        <p:nvSpPr>
          <p:cNvPr id="4" name="CasellaDiTesto 3">
            <a:extLst>
              <a:ext uri="{FF2B5EF4-FFF2-40B4-BE49-F238E27FC236}">
                <a16:creationId xmlns:a16="http://schemas.microsoft.com/office/drawing/2014/main" id="{EC22C5F0-409E-44C7-83C1-9F89BEDDCABE}"/>
              </a:ext>
            </a:extLst>
          </p:cNvPr>
          <p:cNvSpPr txBox="1"/>
          <p:nvPr/>
        </p:nvSpPr>
        <p:spPr>
          <a:xfrm>
            <a:off x="773723" y="2321169"/>
            <a:ext cx="4234375" cy="1200329"/>
          </a:xfrm>
          <a:prstGeom prst="rect">
            <a:avLst/>
          </a:prstGeom>
          <a:noFill/>
        </p:spPr>
        <p:txBody>
          <a:bodyPr wrap="square" rtlCol="0">
            <a:spAutoFit/>
          </a:bodyPr>
          <a:lstStyle/>
          <a:p>
            <a:r>
              <a:rPr lang="it-IT" sz="2400" b="1" dirty="0"/>
              <a:t>LA MADRE CHIEDE CERTIFICATO PER PARTECIPARE AI LABORATORI</a:t>
            </a:r>
          </a:p>
        </p:txBody>
      </p:sp>
      <p:sp>
        <p:nvSpPr>
          <p:cNvPr id="5" name="CasellaDiTesto 4">
            <a:extLst>
              <a:ext uri="{FF2B5EF4-FFF2-40B4-BE49-F238E27FC236}">
                <a16:creationId xmlns:a16="http://schemas.microsoft.com/office/drawing/2014/main" id="{320D23D4-B0DF-449F-978C-D3644A27F304}"/>
              </a:ext>
            </a:extLst>
          </p:cNvPr>
          <p:cNvSpPr txBox="1"/>
          <p:nvPr/>
        </p:nvSpPr>
        <p:spPr>
          <a:xfrm>
            <a:off x="7399606" y="2321169"/>
            <a:ext cx="4257822" cy="2677656"/>
          </a:xfrm>
          <a:prstGeom prst="rect">
            <a:avLst/>
          </a:prstGeom>
          <a:noFill/>
        </p:spPr>
        <p:txBody>
          <a:bodyPr wrap="square" rtlCol="0">
            <a:spAutoFit/>
          </a:bodyPr>
          <a:lstStyle/>
          <a:p>
            <a:r>
              <a:rPr lang="it-IT" sz="2400" dirty="0"/>
              <a:t>LA SCUOLA/PRESIDE CHIEDE:</a:t>
            </a:r>
          </a:p>
          <a:p>
            <a:pPr marL="285750" indent="-285750">
              <a:buFont typeface="Arial" panose="020B0604020202020204" pitchFamily="34" charset="0"/>
              <a:buChar char="•"/>
            </a:pPr>
            <a:r>
              <a:rPr lang="it-IT" sz="2400" dirty="0"/>
              <a:t>RASSICURAZIONI SUL RAGAZZO</a:t>
            </a:r>
          </a:p>
          <a:p>
            <a:pPr marL="285750" indent="-285750">
              <a:buFont typeface="Arial" panose="020B0604020202020204" pitchFamily="34" charset="0"/>
              <a:buChar char="•"/>
            </a:pPr>
            <a:r>
              <a:rPr lang="it-IT" sz="2400" dirty="0"/>
              <a:t>SULLA NECESSITA’ DI CONTROLLO</a:t>
            </a:r>
          </a:p>
          <a:p>
            <a:pPr marL="285750" indent="-285750">
              <a:buFont typeface="Arial" panose="020B0604020202020204" pitchFamily="34" charset="0"/>
              <a:buChar char="•"/>
            </a:pPr>
            <a:r>
              <a:rPr lang="it-IT" sz="2400" dirty="0"/>
              <a:t>SULL’APPROPIATEZZA DELLA FREQUENZA SCOLASTICA</a:t>
            </a:r>
          </a:p>
        </p:txBody>
      </p:sp>
      <p:sp>
        <p:nvSpPr>
          <p:cNvPr id="8" name="CasellaDiTesto 7">
            <a:extLst>
              <a:ext uri="{FF2B5EF4-FFF2-40B4-BE49-F238E27FC236}">
                <a16:creationId xmlns:a16="http://schemas.microsoft.com/office/drawing/2014/main" id="{6CAC9541-298D-41BE-8AD8-5C23A79A71CF}"/>
              </a:ext>
            </a:extLst>
          </p:cNvPr>
          <p:cNvSpPr txBox="1"/>
          <p:nvPr/>
        </p:nvSpPr>
        <p:spPr>
          <a:xfrm>
            <a:off x="2546252" y="5528603"/>
            <a:ext cx="3784210" cy="923330"/>
          </a:xfrm>
          <a:prstGeom prst="rect">
            <a:avLst/>
          </a:prstGeom>
          <a:noFill/>
        </p:spPr>
        <p:txBody>
          <a:bodyPr wrap="square" rtlCol="0">
            <a:spAutoFit/>
          </a:bodyPr>
          <a:lstStyle/>
          <a:p>
            <a:r>
              <a:rPr lang="it-IT" dirty="0"/>
              <a:t>La madre manda mille e-mail tra sanitari e scuola condividendo anche aspetti che espongono il figlio</a:t>
            </a:r>
          </a:p>
        </p:txBody>
      </p:sp>
      <p:sp>
        <p:nvSpPr>
          <p:cNvPr id="9" name="Freccia bidirezionale orizzontale 8">
            <a:extLst>
              <a:ext uri="{FF2B5EF4-FFF2-40B4-BE49-F238E27FC236}">
                <a16:creationId xmlns:a16="http://schemas.microsoft.com/office/drawing/2014/main" id="{9B9275A2-15DE-4856-A537-5FABF82A8D8A}"/>
              </a:ext>
            </a:extLst>
          </p:cNvPr>
          <p:cNvSpPr/>
          <p:nvPr/>
        </p:nvSpPr>
        <p:spPr>
          <a:xfrm rot="20380297">
            <a:off x="5555766" y="4682286"/>
            <a:ext cx="1613095" cy="84034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233850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50A31DC-24F6-4115-97E1-5F663A471826}"/>
              </a:ext>
            </a:extLst>
          </p:cNvPr>
          <p:cNvSpPr>
            <a:spLocks noGrp="1"/>
          </p:cNvSpPr>
          <p:nvPr>
            <p:ph idx="1"/>
          </p:nvPr>
        </p:nvSpPr>
        <p:spPr>
          <a:xfrm>
            <a:off x="913774" y="552361"/>
            <a:ext cx="10364452" cy="2247110"/>
          </a:xfrm>
        </p:spPr>
        <p:txBody>
          <a:bodyPr/>
          <a:lstStyle/>
          <a:p>
            <a:pPr marL="0" indent="0">
              <a:buNone/>
            </a:pPr>
            <a:r>
              <a:rPr lang="it-IT" dirty="0"/>
              <a:t>d. In breve tempo sta meglio pur mantenendo una </a:t>
            </a:r>
            <a:r>
              <a:rPr lang="it-IT" dirty="0" err="1"/>
              <a:t>labilita’</a:t>
            </a:r>
            <a:r>
              <a:rPr lang="it-IT" dirty="0"/>
              <a:t> dell’umore</a:t>
            </a:r>
          </a:p>
          <a:p>
            <a:pPr marL="0" indent="0">
              <a:buNone/>
            </a:pPr>
            <a:r>
              <a:rPr lang="it-IT" dirty="0"/>
              <a:t>Frequenta una ragazza conosciuta in </a:t>
            </a:r>
            <a:r>
              <a:rPr lang="it-IT" dirty="0" err="1"/>
              <a:t>spdc</a:t>
            </a:r>
            <a:r>
              <a:rPr lang="it-IT" dirty="0"/>
              <a:t>: la madre attacca la relazione e la ragazza sostenendo che essendo ‘disturbata’ non </a:t>
            </a:r>
            <a:r>
              <a:rPr lang="it-IT" dirty="0" err="1"/>
              <a:t>e’</a:t>
            </a:r>
            <a:r>
              <a:rPr lang="it-IT" dirty="0"/>
              <a:t> adeguata</a:t>
            </a:r>
          </a:p>
          <a:p>
            <a:pPr marL="0" indent="0">
              <a:buNone/>
            </a:pPr>
            <a:r>
              <a:rPr lang="it-IT" dirty="0"/>
              <a:t>Il padre </a:t>
            </a:r>
            <a:r>
              <a:rPr lang="it-IT" dirty="0" err="1"/>
              <a:t>e’</a:t>
            </a:r>
            <a:r>
              <a:rPr lang="it-IT" dirty="0"/>
              <a:t> più moderato sia nei commenti che nelle </a:t>
            </a:r>
            <a:r>
              <a:rPr lang="it-IT" dirty="0" err="1"/>
              <a:t>modalita’</a:t>
            </a:r>
            <a:r>
              <a:rPr lang="it-IT" dirty="0"/>
              <a:t>, ma non ha quasi mai modo di esprimere la propria opinione</a:t>
            </a:r>
          </a:p>
        </p:txBody>
      </p:sp>
      <p:sp>
        <p:nvSpPr>
          <p:cNvPr id="4" name="Freccia in giù 3">
            <a:extLst>
              <a:ext uri="{FF2B5EF4-FFF2-40B4-BE49-F238E27FC236}">
                <a16:creationId xmlns:a16="http://schemas.microsoft.com/office/drawing/2014/main" id="{2557E741-7F3B-4AF1-A0AE-3A0125DB6404}"/>
              </a:ext>
            </a:extLst>
          </p:cNvPr>
          <p:cNvSpPr/>
          <p:nvPr/>
        </p:nvSpPr>
        <p:spPr>
          <a:xfrm>
            <a:off x="4867421" y="3017521"/>
            <a:ext cx="2166425" cy="20820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D24F16EF-F103-499C-9CBE-EFCE2122B41D}"/>
              </a:ext>
            </a:extLst>
          </p:cNvPr>
          <p:cNvSpPr txBox="1"/>
          <p:nvPr/>
        </p:nvSpPr>
        <p:spPr>
          <a:xfrm>
            <a:off x="3465342" y="5317589"/>
            <a:ext cx="6747803" cy="1231106"/>
          </a:xfrm>
          <a:prstGeom prst="rect">
            <a:avLst/>
          </a:prstGeom>
          <a:noFill/>
        </p:spPr>
        <p:txBody>
          <a:bodyPr wrap="square" rtlCol="0">
            <a:spAutoFit/>
          </a:bodyPr>
          <a:lstStyle/>
          <a:p>
            <a:r>
              <a:rPr lang="it-IT" sz="2800" b="1" dirty="0"/>
              <a:t>Primo tentativo di svincolo??</a:t>
            </a:r>
          </a:p>
          <a:p>
            <a:r>
              <a:rPr lang="it-IT" sz="2800" b="1" dirty="0"/>
              <a:t>Che succede negli equilibri familiari???</a:t>
            </a:r>
          </a:p>
          <a:p>
            <a:endParaRPr lang="it-IT" dirty="0"/>
          </a:p>
        </p:txBody>
      </p:sp>
    </p:spTree>
    <p:extLst>
      <p:ext uri="{BB962C8B-B14F-4D97-AF65-F5344CB8AC3E}">
        <p14:creationId xmlns:p14="http://schemas.microsoft.com/office/powerpoint/2010/main" val="29527250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86311D0-917C-48D8-A3D2-1E141A48FA5C}"/>
              </a:ext>
            </a:extLst>
          </p:cNvPr>
          <p:cNvSpPr>
            <a:spLocks noGrp="1"/>
          </p:cNvSpPr>
          <p:nvPr>
            <p:ph idx="1"/>
          </p:nvPr>
        </p:nvSpPr>
        <p:spPr>
          <a:xfrm>
            <a:off x="632421" y="671732"/>
            <a:ext cx="10364452" cy="2757268"/>
          </a:xfrm>
        </p:spPr>
        <p:txBody>
          <a:bodyPr>
            <a:noAutofit/>
          </a:bodyPr>
          <a:lstStyle/>
          <a:p>
            <a:pPr marL="0" indent="0">
              <a:buNone/>
            </a:pPr>
            <a:r>
              <a:rPr lang="it-IT" sz="1800" dirty="0"/>
              <a:t>d. Si lascia con la ragazza</a:t>
            </a:r>
          </a:p>
          <a:p>
            <a:pPr marL="0" indent="0">
              <a:buNone/>
            </a:pPr>
            <a:endParaRPr lang="it-IT" sz="1800" dirty="0"/>
          </a:p>
          <a:p>
            <a:pPr marL="0" indent="0">
              <a:buNone/>
            </a:pPr>
            <a:r>
              <a:rPr lang="it-IT" sz="1800" dirty="0"/>
              <a:t>Miglioramento nella frequenza scolastica e nel rendimento</a:t>
            </a:r>
          </a:p>
          <a:p>
            <a:pPr marL="0" indent="0">
              <a:buNone/>
            </a:pPr>
            <a:endParaRPr lang="it-IT" sz="1800" dirty="0"/>
          </a:p>
          <a:p>
            <a:pPr marL="0" indent="0">
              <a:buNone/>
            </a:pPr>
            <a:r>
              <a:rPr lang="it-IT" sz="1800" dirty="0"/>
              <a:t>Richiesta </a:t>
            </a:r>
            <a:r>
              <a:rPr lang="it-IT" sz="1800" dirty="0" err="1"/>
              <a:t>invalidita’</a:t>
            </a:r>
            <a:r>
              <a:rPr lang="it-IT" sz="1800" dirty="0"/>
              <a:t>/</a:t>
            </a:r>
            <a:r>
              <a:rPr lang="it-IT" sz="1800" dirty="0" err="1"/>
              <a:t>indennita’</a:t>
            </a:r>
            <a:r>
              <a:rPr lang="it-IT" sz="1800" dirty="0"/>
              <a:t> di frequenza da parte della madre</a:t>
            </a:r>
          </a:p>
          <a:p>
            <a:pPr marL="0" indent="0">
              <a:buNone/>
            </a:pPr>
            <a:endParaRPr lang="it-IT" sz="1800" dirty="0"/>
          </a:p>
          <a:p>
            <a:pPr marL="0" indent="0">
              <a:buNone/>
            </a:pPr>
            <a:r>
              <a:rPr lang="it-IT" sz="1800" dirty="0"/>
              <a:t>Atteggiamento svalutante della </a:t>
            </a:r>
            <a:r>
              <a:rPr lang="it-IT" sz="1800" dirty="0">
                <a:latin typeface="Times New Roman" panose="02020603050405020304" pitchFamily="18" charset="0"/>
                <a:cs typeface="Times New Roman" panose="02020603050405020304" pitchFamily="18" charset="0"/>
              </a:rPr>
              <a:t>m</a:t>
            </a:r>
            <a:r>
              <a:rPr lang="it-IT" sz="1800" dirty="0"/>
              <a:t>d nei confronti dei curanti</a:t>
            </a:r>
          </a:p>
        </p:txBody>
      </p:sp>
      <p:sp>
        <p:nvSpPr>
          <p:cNvPr id="4" name="CasellaDiTesto 3">
            <a:extLst>
              <a:ext uri="{FF2B5EF4-FFF2-40B4-BE49-F238E27FC236}">
                <a16:creationId xmlns:a16="http://schemas.microsoft.com/office/drawing/2014/main" id="{BBFF4315-F1DF-47B4-AAD9-D2D38D2B827B}"/>
              </a:ext>
            </a:extLst>
          </p:cNvPr>
          <p:cNvSpPr txBox="1"/>
          <p:nvPr/>
        </p:nvSpPr>
        <p:spPr>
          <a:xfrm>
            <a:off x="928468" y="4768948"/>
            <a:ext cx="7976381" cy="1200329"/>
          </a:xfrm>
          <a:prstGeom prst="rect">
            <a:avLst/>
          </a:prstGeom>
          <a:noFill/>
        </p:spPr>
        <p:txBody>
          <a:bodyPr wrap="square" rtlCol="0">
            <a:spAutoFit/>
          </a:bodyPr>
          <a:lstStyle/>
          <a:p>
            <a:r>
              <a:rPr lang="it-IT" sz="2400" b="1" dirty="0"/>
              <a:t>SI AVVIA PSICOTERAPIA INDIVIDUALE SETTIMANALE.......</a:t>
            </a:r>
          </a:p>
          <a:p>
            <a:r>
              <a:rPr lang="it-IT" sz="2400" b="1" dirty="0"/>
              <a:t>                                       che tipo di terapia? setting? </a:t>
            </a:r>
          </a:p>
          <a:p>
            <a:r>
              <a:rPr lang="it-IT" sz="2400" b="1" dirty="0"/>
              <a:t>                                       che obiettivi?</a:t>
            </a:r>
          </a:p>
        </p:txBody>
      </p:sp>
    </p:spTree>
    <p:extLst>
      <p:ext uri="{BB962C8B-B14F-4D97-AF65-F5344CB8AC3E}">
        <p14:creationId xmlns:p14="http://schemas.microsoft.com/office/powerpoint/2010/main" val="36315251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B403B8-6EDF-4DCB-A1AA-46A73D8D0753}"/>
              </a:ext>
            </a:extLst>
          </p:cNvPr>
          <p:cNvSpPr>
            <a:spLocks noGrp="1"/>
          </p:cNvSpPr>
          <p:nvPr>
            <p:ph type="title"/>
          </p:nvPr>
        </p:nvSpPr>
        <p:spPr>
          <a:xfrm>
            <a:off x="632421" y="2236302"/>
            <a:ext cx="10364451" cy="1596177"/>
          </a:xfrm>
        </p:spPr>
        <p:txBody>
          <a:bodyPr>
            <a:normAutofit/>
          </a:bodyPr>
          <a:lstStyle/>
          <a:p>
            <a:r>
              <a:rPr lang="it-IT" sz="6600" b="1" dirty="0"/>
              <a:t>IL CASO DI A.</a:t>
            </a:r>
          </a:p>
        </p:txBody>
      </p:sp>
    </p:spTree>
    <p:extLst>
      <p:ext uri="{BB962C8B-B14F-4D97-AF65-F5344CB8AC3E}">
        <p14:creationId xmlns:p14="http://schemas.microsoft.com/office/powerpoint/2010/main" val="37268361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A5FD229-896F-467B-BA49-D0EF9A4D374B}"/>
              </a:ext>
            </a:extLst>
          </p:cNvPr>
          <p:cNvSpPr>
            <a:spLocks noGrp="1"/>
          </p:cNvSpPr>
          <p:nvPr>
            <p:ph idx="1"/>
          </p:nvPr>
        </p:nvSpPr>
        <p:spPr>
          <a:xfrm>
            <a:off x="322932" y="98475"/>
            <a:ext cx="10364452" cy="4862732"/>
          </a:xfrm>
        </p:spPr>
        <p:txBody>
          <a:bodyPr>
            <a:noAutofit/>
          </a:bodyPr>
          <a:lstStyle/>
          <a:p>
            <a:pPr marL="0" indent="0">
              <a:buNone/>
            </a:pPr>
            <a:r>
              <a:rPr lang="it-IT" sz="1200" b="0" i="0" u="sng" dirty="0">
                <a:solidFill>
                  <a:srgbClr val="242424"/>
                </a:solidFill>
                <a:effectLst/>
                <a:latin typeface="Segoe UI" panose="020B0502040204020203" pitchFamily="34" charset="0"/>
              </a:rPr>
              <a:t>RELAZIONE PSICHITRA PRIVATO CHE INVIA</a:t>
            </a:r>
          </a:p>
          <a:p>
            <a:pPr marL="0" indent="0">
              <a:buNone/>
            </a:pPr>
            <a:r>
              <a:rPr lang="it-IT" sz="1200" b="0" i="0" dirty="0">
                <a:solidFill>
                  <a:srgbClr val="242424"/>
                </a:solidFill>
                <a:effectLst/>
                <a:latin typeface="Segoe UI" panose="020B0502040204020203" pitchFamily="34" charset="0"/>
              </a:rPr>
              <a:t>Paziente nata a termine. Sviluppo psico-fisico nella norma. Adottata all'età di un anno.</a:t>
            </a:r>
            <a:br>
              <a:rPr lang="it-IT" sz="1200" dirty="0"/>
            </a:br>
            <a:r>
              <a:rPr lang="it-IT" sz="1200" b="0" i="0" dirty="0">
                <a:solidFill>
                  <a:srgbClr val="FF0000"/>
                </a:solidFill>
                <a:effectLst/>
                <a:latin typeface="Segoe UI" panose="020B0502040204020203" pitchFamily="34" charset="0"/>
              </a:rPr>
              <a:t>Riferisce abusi in età infantile</a:t>
            </a:r>
            <a:r>
              <a:rPr lang="it-IT" sz="1200" b="0" i="0" dirty="0">
                <a:solidFill>
                  <a:srgbClr val="242424"/>
                </a:solidFill>
                <a:effectLst/>
                <a:latin typeface="Segoe UI" panose="020B0502040204020203" pitchFamily="34" charset="0"/>
              </a:rPr>
              <a:t>. Ha conseguito il diploma </a:t>
            </a:r>
            <a:r>
              <a:rPr lang="it-IT" sz="1200" b="0" i="0" dirty="0" err="1">
                <a:solidFill>
                  <a:srgbClr val="242424"/>
                </a:solidFill>
                <a:effectLst/>
                <a:latin typeface="Segoe UI" panose="020B0502040204020203" pitchFamily="34" charset="0"/>
              </a:rPr>
              <a:t>supenore</a:t>
            </a:r>
            <a:r>
              <a:rPr lang="it-IT" sz="1200" b="0" i="0" dirty="0">
                <a:solidFill>
                  <a:srgbClr val="242424"/>
                </a:solidFill>
                <a:effectLst/>
                <a:latin typeface="Segoe UI" panose="020B0502040204020203" pitchFamily="34" charset="0"/>
              </a:rPr>
              <a:t>.</a:t>
            </a:r>
            <a:br>
              <a:rPr lang="it-IT" sz="1200" dirty="0"/>
            </a:br>
            <a:r>
              <a:rPr lang="it-IT" sz="1200" b="0" i="0" dirty="0">
                <a:solidFill>
                  <a:srgbClr val="242424"/>
                </a:solidFill>
                <a:effectLst/>
                <a:latin typeface="Segoe UI" panose="020B0502040204020203" pitchFamily="34" charset="0"/>
              </a:rPr>
              <a:t>Lavora come aiuto-barman.</a:t>
            </a:r>
          </a:p>
          <a:p>
            <a:pPr marL="0" indent="0">
              <a:buNone/>
            </a:pPr>
            <a:r>
              <a:rPr lang="it-IT" sz="1200" b="0" i="0" dirty="0">
                <a:solidFill>
                  <a:srgbClr val="242424"/>
                </a:solidFill>
                <a:effectLst/>
                <a:latin typeface="Segoe UI" panose="020B0502040204020203" pitchFamily="34" charset="0"/>
              </a:rPr>
              <a:t>Ha due sorelle e un fratello acquisito. HA UN FRATELLO BIOLOGICO</a:t>
            </a:r>
            <a:br>
              <a:rPr lang="it-IT" sz="1200" dirty="0"/>
            </a:br>
            <a:r>
              <a:rPr lang="it-IT" sz="1200" b="0" i="0" dirty="0">
                <a:solidFill>
                  <a:srgbClr val="242424"/>
                </a:solidFill>
                <a:effectLst/>
                <a:latin typeface="Segoe UI" panose="020B0502040204020203" pitchFamily="34" charset="0"/>
              </a:rPr>
              <a:t>Vive con il padre adottivo di 70 anni, madre adottiva deceduta nel 2010 per cirrosi epatica in seguito ad infezione da HCV.</a:t>
            </a:r>
          </a:p>
          <a:p>
            <a:pPr marL="0" indent="0">
              <a:buNone/>
            </a:pPr>
            <a:br>
              <a:rPr lang="it-IT" sz="1200" dirty="0"/>
            </a:br>
            <a:r>
              <a:rPr lang="it-IT" sz="1200" b="0" i="0" dirty="0">
                <a:solidFill>
                  <a:srgbClr val="242424"/>
                </a:solidFill>
                <a:effectLst/>
                <a:latin typeface="Segoe UI" panose="020B0502040204020203" pitchFamily="34" charset="0"/>
              </a:rPr>
              <a:t>Incidente stradale il 26.04.2023, in seguito al quale grave trauma cranico commotivo. Condotta presso il PS del Policlinico Umberto I, dove ha eseguito TC cranio ("verniciatura ematica del velo destro del tentorio"). Tale reperto è stato confermato all'esame di controllo il 27.04.2023.</a:t>
            </a:r>
            <a:br>
              <a:rPr lang="it-IT" sz="1200" dirty="0"/>
            </a:br>
            <a:r>
              <a:rPr lang="it-IT" sz="1200" b="0" i="0" dirty="0">
                <a:solidFill>
                  <a:srgbClr val="242424"/>
                </a:solidFill>
                <a:effectLst/>
                <a:latin typeface="Segoe UI" panose="020B0502040204020203" pitchFamily="34" charset="0"/>
              </a:rPr>
              <a:t>Dopo l'incidente la paziente ha manifestato marcati sintomi depressivi associati a idee di morte. In più si sono manifestati sintomi ascrivibili a sintomatologia post traumatica: la paziente evita spostamenti in macchina, comparsa ricordi intrusivi in relazione all'incidente e al ricovero, evitamento dei ricordi del trauma.</a:t>
            </a:r>
          </a:p>
          <a:p>
            <a:pPr marL="0" indent="0">
              <a:buNone/>
            </a:pPr>
            <a:br>
              <a:rPr lang="it-IT" sz="1200" dirty="0"/>
            </a:br>
            <a:r>
              <a:rPr lang="it-IT" sz="1200" b="0" i="0" dirty="0">
                <a:solidFill>
                  <a:srgbClr val="242424"/>
                </a:solidFill>
                <a:effectLst/>
                <a:latin typeface="Segoe UI" panose="020B0502040204020203" pitchFamily="34" charset="0"/>
              </a:rPr>
              <a:t>IN data 20.10.2023, è stata giudicata non idonea al Concorso per il reclutamento di 6500 volontari in ferma Iniziale per le seguenti cause: "Più elementi che costituiscano un riferimento per un qualsiasi disturbo psichiatrico, pur insufficienti alla diagnosi di disturbo di personalità tali da pregiudicare</a:t>
            </a:r>
            <a:br>
              <a:rPr lang="it-IT" sz="1200" dirty="0"/>
            </a:br>
            <a:r>
              <a:rPr lang="it-IT" sz="1200" b="0" i="0" dirty="0">
                <a:solidFill>
                  <a:srgbClr val="242424"/>
                </a:solidFill>
                <a:effectLst/>
                <a:latin typeface="Segoe UI" panose="020B0502040204020203" pitchFamily="34" charset="0"/>
              </a:rPr>
              <a:t>¡'assolvimento dei compiti previsti dal servizio militare".</a:t>
            </a:r>
          </a:p>
          <a:p>
            <a:pPr marL="0" indent="0">
              <a:buNone/>
            </a:pPr>
            <a:br>
              <a:rPr lang="it-IT" sz="1200" dirty="0"/>
            </a:br>
            <a:r>
              <a:rPr lang="it-IT" sz="1200" b="0" i="0" dirty="0">
                <a:solidFill>
                  <a:srgbClr val="242424"/>
                </a:solidFill>
                <a:effectLst/>
                <a:latin typeface="Segoe UI" panose="020B0502040204020203" pitchFamily="34" charset="0"/>
              </a:rPr>
              <a:t>In data 17.11.2023 ha iniziato percorso psicoterapico con specialista privato a cadenza settimanale.</a:t>
            </a:r>
            <a:br>
              <a:rPr lang="it-IT" sz="1200" dirty="0"/>
            </a:br>
            <a:r>
              <a:rPr lang="it-IT" sz="1200" b="0" i="0" dirty="0">
                <a:solidFill>
                  <a:srgbClr val="242424"/>
                </a:solidFill>
                <a:effectLst/>
                <a:latin typeface="Segoe UI" panose="020B0502040204020203" pitchFamily="34" charset="0"/>
              </a:rPr>
              <a:t>La paziente ha effettuato valutazione psichiatrica da cui sono emerse le seguenti conclusioni diagnostiche: Disturbo da Stress Post Traumatico di grado severo in Disturbo di Personalità NAS.</a:t>
            </a:r>
          </a:p>
          <a:p>
            <a:pPr marL="0" indent="0">
              <a:buNone/>
            </a:pPr>
            <a:br>
              <a:rPr lang="it-IT" sz="1200" dirty="0"/>
            </a:br>
            <a:r>
              <a:rPr lang="it-IT" sz="1200" b="0" i="0" dirty="0">
                <a:solidFill>
                  <a:srgbClr val="242424"/>
                </a:solidFill>
                <a:effectLst/>
                <a:latin typeface="Segoe UI" panose="020B0502040204020203" pitchFamily="34" charset="0"/>
              </a:rPr>
              <a:t>Recente valutazione neurologica il quale riporta nelle conclusioni "La cefalea cronica quotidiana riferita dalla paziente è compatibile con cefalea post-traumatica mentre il disturbo del sonno e dell'umore è compatibile con Disturbo da Stress Post Traumatico in esiti di trauma cranico commotivo". Il collega ha consigliato RM cranio di controllo e rivalutazione neurologica a distanza di 30 GG</a:t>
            </a:r>
            <a:endParaRPr lang="it-IT" sz="1200" dirty="0"/>
          </a:p>
        </p:txBody>
      </p:sp>
    </p:spTree>
    <p:extLst>
      <p:ext uri="{BB962C8B-B14F-4D97-AF65-F5344CB8AC3E}">
        <p14:creationId xmlns:p14="http://schemas.microsoft.com/office/powerpoint/2010/main" val="6771364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6A46713-1DF4-4829-8762-E28F8E02066D}"/>
              </a:ext>
            </a:extLst>
          </p:cNvPr>
          <p:cNvSpPr>
            <a:spLocks noGrp="1"/>
          </p:cNvSpPr>
          <p:nvPr>
            <p:ph idx="1"/>
          </p:nvPr>
        </p:nvSpPr>
        <p:spPr>
          <a:xfrm>
            <a:off x="913775" y="478303"/>
            <a:ext cx="10364452" cy="3221500"/>
          </a:xfrm>
        </p:spPr>
        <p:txBody>
          <a:bodyPr>
            <a:normAutofit lnSpcReduction="10000"/>
          </a:bodyPr>
          <a:lstStyle/>
          <a:p>
            <a:pPr marL="0" indent="0">
              <a:buNone/>
            </a:pPr>
            <a:r>
              <a:rPr lang="it-IT" u="sng" dirty="0"/>
              <a:t>EFFETTUA PRIMO ACCESSO (</a:t>
            </a:r>
            <a:r>
              <a:rPr lang="it-IT" dirty="0"/>
              <a:t>28-03):</a:t>
            </a:r>
          </a:p>
          <a:p>
            <a:r>
              <a:rPr lang="it-IT" dirty="0"/>
              <a:t>UMORE DEFLESSO</a:t>
            </a:r>
          </a:p>
          <a:p>
            <a:r>
              <a:rPr lang="it-IT" dirty="0"/>
              <a:t>RACCOLTA ANAMNESTICA</a:t>
            </a:r>
          </a:p>
          <a:p>
            <a:r>
              <a:rPr lang="it-IT" dirty="0"/>
              <a:t>ESERCITO COME ISTITUZIONE-FAMIGLIA</a:t>
            </a:r>
          </a:p>
          <a:p>
            <a:r>
              <a:rPr lang="it-IT" dirty="0"/>
              <a:t>RACCONTO DELL’INCIDENTE </a:t>
            </a:r>
            <a:r>
              <a:rPr lang="it-IT" b="1" u="sng" dirty="0">
                <a:solidFill>
                  <a:srgbClr val="FF0000"/>
                </a:solidFill>
              </a:rPr>
              <a:t>(TS????)</a:t>
            </a:r>
          </a:p>
          <a:p>
            <a:r>
              <a:rPr lang="it-IT" dirty="0"/>
              <a:t>STA EFFETTUANDO PSICOTERAPIA INDIVIDUALE: LA COLLEGA L’HA MESSA IN CONTATTO CON LA MADRE BIOLOGICA</a:t>
            </a:r>
          </a:p>
          <a:p>
            <a:pPr marL="0" indent="0">
              <a:buNone/>
            </a:pPr>
            <a:endParaRPr lang="it-IT" dirty="0"/>
          </a:p>
        </p:txBody>
      </p:sp>
      <p:sp>
        <p:nvSpPr>
          <p:cNvPr id="4" name="Freccia in giù 3">
            <a:extLst>
              <a:ext uri="{FF2B5EF4-FFF2-40B4-BE49-F238E27FC236}">
                <a16:creationId xmlns:a16="http://schemas.microsoft.com/office/drawing/2014/main" id="{3E6E4FA5-0DE3-481E-A1BC-134FA5495A28}"/>
              </a:ext>
            </a:extLst>
          </p:cNvPr>
          <p:cNvSpPr/>
          <p:nvPr/>
        </p:nvSpPr>
        <p:spPr>
          <a:xfrm>
            <a:off x="4740812" y="4079631"/>
            <a:ext cx="2025748" cy="1097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2E1C949C-1BE3-44F4-B1C1-8A44B0848E87}"/>
              </a:ext>
            </a:extLst>
          </p:cNvPr>
          <p:cNvSpPr txBox="1"/>
          <p:nvPr/>
        </p:nvSpPr>
        <p:spPr>
          <a:xfrm>
            <a:off x="4107767" y="5598943"/>
            <a:ext cx="4459458" cy="646331"/>
          </a:xfrm>
          <a:prstGeom prst="rect">
            <a:avLst/>
          </a:prstGeom>
          <a:noFill/>
        </p:spPr>
        <p:txBody>
          <a:bodyPr wrap="square" rtlCol="0">
            <a:spAutoFit/>
          </a:bodyPr>
          <a:lstStyle/>
          <a:p>
            <a:r>
              <a:rPr lang="it-IT" dirty="0"/>
              <a:t>IPOTESI??</a:t>
            </a:r>
          </a:p>
          <a:p>
            <a:r>
              <a:rPr lang="it-IT" dirty="0"/>
              <a:t>INDICAZIONI CLINICHE?</a:t>
            </a:r>
          </a:p>
        </p:txBody>
      </p:sp>
    </p:spTree>
    <p:extLst>
      <p:ext uri="{BB962C8B-B14F-4D97-AF65-F5344CB8AC3E}">
        <p14:creationId xmlns:p14="http://schemas.microsoft.com/office/powerpoint/2010/main" val="10501963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048863B-179A-46BD-82EA-707907541C78}"/>
              </a:ext>
            </a:extLst>
          </p:cNvPr>
          <p:cNvSpPr>
            <a:spLocks noGrp="1"/>
          </p:cNvSpPr>
          <p:nvPr>
            <p:ph idx="1"/>
          </p:nvPr>
        </p:nvSpPr>
        <p:spPr>
          <a:xfrm>
            <a:off x="436098" y="450166"/>
            <a:ext cx="11338560" cy="5978769"/>
          </a:xfrm>
        </p:spPr>
        <p:txBody>
          <a:bodyPr>
            <a:noAutofit/>
          </a:bodyPr>
          <a:lstStyle/>
          <a:p>
            <a:pPr marL="0" indent="0">
              <a:buNone/>
            </a:pPr>
            <a:r>
              <a:rPr lang="it-IT" sz="1200" b="0" i="0" dirty="0">
                <a:solidFill>
                  <a:srgbClr val="242424"/>
                </a:solidFill>
                <a:effectLst/>
                <a:latin typeface="Segoe UI" panose="020B0502040204020203" pitchFamily="34" charset="0"/>
              </a:rPr>
              <a:t>Il 26 aprile, ad un anno esatto dall'incidente stradale, mette in atto un tentativo suicidario, ingerendo un flacone di una antidolorifico e dell'alcool presso il bar dove lavorava per poi rientrare a casa per bere altro alcool. Li in presenza del padre si sarebbe sentita male e quindi è stata soccorsa da questi con attivazione del 118 e susseguente ricovero presso il SPDC S. Filippo Neri. Non è chiara l'intenzione di farsi scoprire dal padre. Al ricovero in SPDC sono seguiti un ricovero in regime di STPIT presso clinica e un ricovero presso, la SRP  di un’altra clinica. </a:t>
            </a:r>
          </a:p>
          <a:p>
            <a:pPr marL="0" indent="0">
              <a:buNone/>
            </a:pPr>
            <a:endParaRPr lang="it-IT" sz="1200" dirty="0">
              <a:solidFill>
                <a:srgbClr val="242424"/>
              </a:solidFill>
              <a:latin typeface="Segoe UI" panose="020B0502040204020203" pitchFamily="34" charset="0"/>
            </a:endParaRPr>
          </a:p>
          <a:p>
            <a:pPr marL="0" indent="0">
              <a:buNone/>
            </a:pPr>
            <a:r>
              <a:rPr lang="it-IT" sz="1200" b="0" i="0" dirty="0">
                <a:solidFill>
                  <a:srgbClr val="242424"/>
                </a:solidFill>
                <a:effectLst/>
                <a:latin typeface="Segoe UI" panose="020B0502040204020203" pitchFamily="34" charset="0"/>
              </a:rPr>
              <a:t>Il gesto anti conservativo è stato riferito premeditato e pensato sin dai giorni precedenti con rievocazione dei momenti successivi all'incidente in cui a detta della paziente "sarebbe dovuta morire". La scelta dell'anniversario dello stesso avrebbe quindi avuto, a suo dire, una valenza simbolica.</a:t>
            </a:r>
          </a:p>
          <a:p>
            <a:pPr marL="0" indent="0">
              <a:buNone/>
            </a:pPr>
            <a:br>
              <a:rPr lang="it-IT" sz="1200" dirty="0"/>
            </a:br>
            <a:r>
              <a:rPr lang="it-IT" sz="1200" b="0" i="0" dirty="0">
                <a:solidFill>
                  <a:srgbClr val="242424"/>
                </a:solidFill>
                <a:effectLst/>
                <a:latin typeface="Segoe UI" panose="020B0502040204020203" pitchFamily="34" charset="0"/>
              </a:rPr>
              <a:t>Durante il ricovero è stato possibile rilevare un persistente stato depressivo all'interno di una strutturazione di Disturbo di Personalità con aspetti narcisistici e una marcata sensibilità alle angosce abbandoniche e di separazione. In tale senso nella storia sono significativi, come eventi traumatici, l'abbandono da parte della madre, l'interruzione di una prima psicoterapia all'inizio del periodo liceale a causa di una gravidanza della psicologa, la nascita di una nipote (figlia di un fratello adottivo) che le avrebbe fatto perdere le attenzioni della zia, fino ad allora centrate su di lei, dirottate verso la neonata figlia. Da quel momento A. ha rifiutato contatti con il fratello mantenendoli invece con due altre sorelle gemelle adottive e presenti affettivamente.</a:t>
            </a:r>
          </a:p>
          <a:p>
            <a:pPr marL="0" indent="0">
              <a:buNone/>
            </a:pPr>
            <a:r>
              <a:rPr lang="it-IT" sz="1200" b="0" i="0" dirty="0">
                <a:solidFill>
                  <a:srgbClr val="242424"/>
                </a:solidFill>
                <a:effectLst/>
                <a:latin typeface="Segoe UI" panose="020B0502040204020203" pitchFamily="34" charset="0"/>
              </a:rPr>
              <a:t>La paziente non ha più avuto contatti con il padre biologico il cognome del quale avrebbe voluto eliminare dalla sua anagrafica. </a:t>
            </a:r>
          </a:p>
          <a:p>
            <a:pPr marL="0" indent="0">
              <a:buNone/>
            </a:pPr>
            <a:r>
              <a:rPr lang="it-IT" sz="1200" b="0" i="0" dirty="0">
                <a:solidFill>
                  <a:srgbClr val="242424"/>
                </a:solidFill>
                <a:effectLst/>
                <a:latin typeface="Segoe UI" panose="020B0502040204020203" pitchFamily="34" charset="0"/>
              </a:rPr>
              <a:t>a. è molto centrata sul rapporto con il padre adottivo. </a:t>
            </a:r>
          </a:p>
          <a:p>
            <a:pPr marL="0" indent="0">
              <a:buNone/>
            </a:pPr>
            <a:endParaRPr lang="it-IT" sz="1200" dirty="0">
              <a:solidFill>
                <a:srgbClr val="242424"/>
              </a:solidFill>
              <a:latin typeface="Segoe UI" panose="020B0502040204020203" pitchFamily="34" charset="0"/>
            </a:endParaRPr>
          </a:p>
          <a:p>
            <a:pPr marL="0" indent="0">
              <a:buNone/>
            </a:pPr>
            <a:r>
              <a:rPr lang="it-IT" sz="1200" b="0" i="0" dirty="0">
                <a:solidFill>
                  <a:srgbClr val="242424"/>
                </a:solidFill>
                <a:effectLst/>
                <a:latin typeface="Segoe UI" panose="020B0502040204020203" pitchFamily="34" charset="0"/>
              </a:rPr>
              <a:t>Nelle settimane precedenti il gesto suicidario, prima della presa in carico, ha incontrato dopo anni la madre, verosimilmente con l'intento, infruttuoso, di avere anche notizie del padre. </a:t>
            </a:r>
          </a:p>
          <a:p>
            <a:pPr marL="0" indent="0">
              <a:buNone/>
            </a:pPr>
            <a:r>
              <a:rPr lang="it-IT" sz="1200" b="0" i="0" dirty="0">
                <a:solidFill>
                  <a:srgbClr val="242424"/>
                </a:solidFill>
                <a:effectLst/>
                <a:latin typeface="Segoe UI" panose="020B0502040204020203" pitchFamily="34" charset="0"/>
              </a:rPr>
              <a:t>Ha riferito abusi /molestie in età infantile da parte di uno zio e di un altro parente.</a:t>
            </a:r>
          </a:p>
          <a:p>
            <a:pPr marL="0" indent="0">
              <a:buNone/>
            </a:pPr>
            <a:r>
              <a:rPr lang="it-IT" sz="1200" b="0" i="0" dirty="0">
                <a:solidFill>
                  <a:srgbClr val="242424"/>
                </a:solidFill>
                <a:effectLst/>
                <a:latin typeface="Segoe UI" panose="020B0502040204020203" pitchFamily="34" charset="0"/>
              </a:rPr>
              <a:t>Fa parte del quadro anche una possibile confusione relativamente all'identità di genere.</a:t>
            </a:r>
            <a:endParaRPr lang="it-IT" sz="1200" dirty="0"/>
          </a:p>
        </p:txBody>
      </p:sp>
    </p:spTree>
    <p:extLst>
      <p:ext uri="{BB962C8B-B14F-4D97-AF65-F5344CB8AC3E}">
        <p14:creationId xmlns:p14="http://schemas.microsoft.com/office/powerpoint/2010/main" val="4539690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B5DEDF5-8313-4E49-889B-4C9F6DC89EB8}"/>
              </a:ext>
            </a:extLst>
          </p:cNvPr>
          <p:cNvSpPr>
            <a:spLocks noGrp="1"/>
          </p:cNvSpPr>
          <p:nvPr>
            <p:ph idx="1"/>
          </p:nvPr>
        </p:nvSpPr>
        <p:spPr>
          <a:xfrm>
            <a:off x="506437" y="379829"/>
            <a:ext cx="11169748" cy="5411372"/>
          </a:xfrm>
        </p:spPr>
        <p:txBody>
          <a:bodyPr>
            <a:normAutofit fontScale="92500" lnSpcReduction="10000"/>
          </a:bodyPr>
          <a:lstStyle/>
          <a:p>
            <a:pPr marL="0" indent="0">
              <a:buNone/>
            </a:pPr>
            <a:r>
              <a:rPr lang="it-IT" b="0" i="0" dirty="0">
                <a:solidFill>
                  <a:srgbClr val="242424"/>
                </a:solidFill>
                <a:effectLst/>
                <a:latin typeface="Segoe UI" panose="020B0502040204020203" pitchFamily="34" charset="0"/>
              </a:rPr>
              <a:t>Durante il lungo periodo di degenza successiva al tentativo suicidario A. ha sempre costantemente riferito una ideazione suicidaria con dichiarati propositi anche in maniera ostentata (se non provocatoria ?), che hanno reso non praticabile la dimissione, all'interno tuttavia di una costante accettazione del ricovero e delle cure, seppure talora in maniera passiva. </a:t>
            </a:r>
          </a:p>
          <a:p>
            <a:pPr marL="0" indent="0">
              <a:buNone/>
            </a:pPr>
            <a:endParaRPr lang="it-IT" dirty="0">
              <a:solidFill>
                <a:srgbClr val="242424"/>
              </a:solidFill>
              <a:latin typeface="Segoe UI" panose="020B0502040204020203" pitchFamily="34" charset="0"/>
            </a:endParaRPr>
          </a:p>
          <a:p>
            <a:pPr marL="0" indent="0">
              <a:buNone/>
            </a:pPr>
            <a:r>
              <a:rPr lang="it-IT" b="0" i="0" dirty="0">
                <a:solidFill>
                  <a:srgbClr val="242424"/>
                </a:solidFill>
                <a:effectLst/>
                <a:latin typeface="Segoe UI" panose="020B0502040204020203" pitchFamily="34" charset="0"/>
              </a:rPr>
              <a:t>Durante la degenza ha beneficiato di numerosi permessi durante i quali è emerso il bisogno ossessivo di controllare sempre che la propria camera mantenesse la sistemazione di arredi e suppellettili come li aveva sistemati e lasciati lei. </a:t>
            </a:r>
          </a:p>
          <a:p>
            <a:pPr marL="0" indent="0">
              <a:buNone/>
            </a:pPr>
            <a:endParaRPr lang="it-IT" dirty="0">
              <a:solidFill>
                <a:srgbClr val="242424"/>
              </a:solidFill>
              <a:latin typeface="Segoe UI" panose="020B0502040204020203" pitchFamily="34" charset="0"/>
            </a:endParaRPr>
          </a:p>
          <a:p>
            <a:pPr marL="0" indent="0">
              <a:buNone/>
            </a:pPr>
            <a:r>
              <a:rPr lang="it-IT" b="0" i="0" dirty="0">
                <a:solidFill>
                  <a:srgbClr val="242424"/>
                </a:solidFill>
                <a:effectLst/>
                <a:latin typeface="Segoe UI" panose="020B0502040204020203" pitchFamily="34" charset="0"/>
              </a:rPr>
              <a:t>Il quadro umorale nel tempo è migliorato ed è stata messa in discussione la volontà suicidaria con attuale migliore riconoscimento dei bisogni e disponibilità ad un percorso riabilitativo e di elaborazione delle vicende traumatiche esperite nel corso della sua vita. Tale progetto si ritiene possa essere svolto più proficuamente in ambiente residenziale.</a:t>
            </a:r>
            <a:endParaRPr lang="it-IT" dirty="0"/>
          </a:p>
        </p:txBody>
      </p:sp>
    </p:spTree>
    <p:extLst>
      <p:ext uri="{BB962C8B-B14F-4D97-AF65-F5344CB8AC3E}">
        <p14:creationId xmlns:p14="http://schemas.microsoft.com/office/powerpoint/2010/main" val="9158890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26F2DD62-918C-4043-B183-32C421A48F7B}"/>
              </a:ext>
            </a:extLst>
          </p:cNvPr>
          <p:cNvSpPr>
            <a:spLocks noGrp="1"/>
          </p:cNvSpPr>
          <p:nvPr>
            <p:ph idx="1"/>
          </p:nvPr>
        </p:nvSpPr>
        <p:spPr>
          <a:xfrm>
            <a:off x="913775" y="1055078"/>
            <a:ext cx="10364452" cy="2912012"/>
          </a:xfrm>
        </p:spPr>
        <p:txBody>
          <a:bodyPr/>
          <a:lstStyle/>
          <a:p>
            <a:pPr marL="0" indent="0">
              <a:buNone/>
            </a:pPr>
            <a:r>
              <a:rPr lang="it-IT" dirty="0"/>
              <a:t>Colloqui col padre e le sorelle gemelle adottive:</a:t>
            </a:r>
          </a:p>
          <a:p>
            <a:pPr marL="0" indent="0">
              <a:buNone/>
            </a:pPr>
            <a:endParaRPr lang="it-IT" dirty="0"/>
          </a:p>
          <a:p>
            <a:pPr marL="0" indent="0">
              <a:buNone/>
            </a:pPr>
            <a:r>
              <a:rPr lang="it-IT" dirty="0"/>
              <a:t>Le sorelle confermano le storie di abusi subiti anche da loro</a:t>
            </a:r>
          </a:p>
          <a:p>
            <a:pPr marL="0" indent="0">
              <a:buNone/>
            </a:pPr>
            <a:r>
              <a:rPr lang="it-IT" dirty="0"/>
              <a:t>Rete familiare di supporto sia al padre che ad a.: preoccupazioni sia per il </a:t>
            </a:r>
            <a:r>
              <a:rPr lang="it-IT" dirty="0" err="1"/>
              <a:t>pd</a:t>
            </a:r>
            <a:r>
              <a:rPr lang="it-IT" dirty="0"/>
              <a:t> che per a. in aree diverse</a:t>
            </a:r>
          </a:p>
          <a:p>
            <a:pPr marL="0" indent="0">
              <a:buNone/>
            </a:pPr>
            <a:endParaRPr lang="it-IT" dirty="0"/>
          </a:p>
        </p:txBody>
      </p:sp>
    </p:spTree>
    <p:extLst>
      <p:ext uri="{BB962C8B-B14F-4D97-AF65-F5344CB8AC3E}">
        <p14:creationId xmlns:p14="http://schemas.microsoft.com/office/powerpoint/2010/main" val="31208275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262B78D-D434-4DB1-B401-0A6A3C09A21F}"/>
              </a:ext>
            </a:extLst>
          </p:cNvPr>
          <p:cNvSpPr>
            <a:spLocks noGrp="1"/>
          </p:cNvSpPr>
          <p:nvPr>
            <p:ph idx="1"/>
          </p:nvPr>
        </p:nvSpPr>
        <p:spPr>
          <a:xfrm>
            <a:off x="759031" y="650836"/>
            <a:ext cx="10364452" cy="1163898"/>
          </a:xfrm>
        </p:spPr>
        <p:txBody>
          <a:bodyPr/>
          <a:lstStyle/>
          <a:p>
            <a:pPr marL="0" indent="0">
              <a:buNone/>
            </a:pPr>
            <a:r>
              <a:rPr lang="it-IT" dirty="0"/>
              <a:t>Inserimento in </a:t>
            </a:r>
            <a:r>
              <a:rPr lang="it-IT" dirty="0" err="1"/>
              <a:t>comunita’</a:t>
            </a:r>
            <a:r>
              <a:rPr lang="it-IT" dirty="0"/>
              <a:t> dove la pz sta dopo  circa 2 mesi per ideazione suicidaria in seguito a delusione sentimentale                                                </a:t>
            </a:r>
            <a:r>
              <a:rPr lang="it-IT" dirty="0" err="1"/>
              <a:t>spdc</a:t>
            </a:r>
            <a:endParaRPr lang="it-IT" dirty="0"/>
          </a:p>
        </p:txBody>
      </p:sp>
      <p:sp>
        <p:nvSpPr>
          <p:cNvPr id="4" name="Freccia a destra 3">
            <a:extLst>
              <a:ext uri="{FF2B5EF4-FFF2-40B4-BE49-F238E27FC236}">
                <a16:creationId xmlns:a16="http://schemas.microsoft.com/office/drawing/2014/main" id="{4D5DA9FF-415A-45C7-B17D-5F656CC88B45}"/>
              </a:ext>
            </a:extLst>
          </p:cNvPr>
          <p:cNvSpPr/>
          <p:nvPr/>
        </p:nvSpPr>
        <p:spPr>
          <a:xfrm>
            <a:off x="5528603" y="1155412"/>
            <a:ext cx="2700997" cy="323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in giù 5">
            <a:extLst>
              <a:ext uri="{FF2B5EF4-FFF2-40B4-BE49-F238E27FC236}">
                <a16:creationId xmlns:a16="http://schemas.microsoft.com/office/drawing/2014/main" id="{4DD9890C-40CA-4AF2-89FC-7B7EC033FA7E}"/>
              </a:ext>
            </a:extLst>
          </p:cNvPr>
          <p:cNvSpPr/>
          <p:nvPr/>
        </p:nvSpPr>
        <p:spPr>
          <a:xfrm>
            <a:off x="2321169" y="1814734"/>
            <a:ext cx="2391508" cy="12871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in giù 6">
            <a:extLst>
              <a:ext uri="{FF2B5EF4-FFF2-40B4-BE49-F238E27FC236}">
                <a16:creationId xmlns:a16="http://schemas.microsoft.com/office/drawing/2014/main" id="{F171B5C3-F4F1-4DD9-ABDF-1A8C9FDD32B5}"/>
              </a:ext>
            </a:extLst>
          </p:cNvPr>
          <p:cNvSpPr/>
          <p:nvPr/>
        </p:nvSpPr>
        <p:spPr>
          <a:xfrm>
            <a:off x="2487637" y="4563180"/>
            <a:ext cx="2391508" cy="12871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a:extLst>
              <a:ext uri="{FF2B5EF4-FFF2-40B4-BE49-F238E27FC236}">
                <a16:creationId xmlns:a16="http://schemas.microsoft.com/office/drawing/2014/main" id="{6005BB69-6579-478C-908C-CA284AF72D64}"/>
              </a:ext>
            </a:extLst>
          </p:cNvPr>
          <p:cNvSpPr txBox="1"/>
          <p:nvPr/>
        </p:nvSpPr>
        <p:spPr>
          <a:xfrm>
            <a:off x="730896" y="3275989"/>
            <a:ext cx="7244860" cy="923330"/>
          </a:xfrm>
          <a:prstGeom prst="rect">
            <a:avLst/>
          </a:prstGeom>
          <a:noFill/>
        </p:spPr>
        <p:txBody>
          <a:bodyPr wrap="square" rtlCol="0">
            <a:spAutoFit/>
          </a:bodyPr>
          <a:lstStyle/>
          <a:p>
            <a:r>
              <a:rPr lang="it-IT" dirty="0"/>
              <a:t>RIENTRO IN COMUNITA’……GRADUALE PEGGIORAMENTO DELL’UMORE, SCARSA PARTECIPAZIONE GRUPPI, GRADUALE INSERIMENTO , INSISTENTE RICHIESTA DI ESSERE DIMESSA</a:t>
            </a:r>
          </a:p>
        </p:txBody>
      </p:sp>
      <p:sp>
        <p:nvSpPr>
          <p:cNvPr id="10" name="CasellaDiTesto 9">
            <a:extLst>
              <a:ext uri="{FF2B5EF4-FFF2-40B4-BE49-F238E27FC236}">
                <a16:creationId xmlns:a16="http://schemas.microsoft.com/office/drawing/2014/main" id="{8FC13B9F-DEEF-48CE-95C3-2CBE287C8BB6}"/>
              </a:ext>
            </a:extLst>
          </p:cNvPr>
          <p:cNvSpPr txBox="1"/>
          <p:nvPr/>
        </p:nvSpPr>
        <p:spPr>
          <a:xfrm>
            <a:off x="1294227" y="6133514"/>
            <a:ext cx="5683348" cy="646331"/>
          </a:xfrm>
          <a:prstGeom prst="rect">
            <a:avLst/>
          </a:prstGeom>
          <a:noFill/>
        </p:spPr>
        <p:txBody>
          <a:bodyPr wrap="square" rtlCol="0">
            <a:spAutoFit/>
          </a:bodyPr>
          <a:lstStyle/>
          <a:p>
            <a:r>
              <a:rPr lang="it-IT" dirty="0"/>
              <a:t>………………………………………………………………..</a:t>
            </a:r>
          </a:p>
        </p:txBody>
      </p:sp>
    </p:spTree>
    <p:extLst>
      <p:ext uri="{BB962C8B-B14F-4D97-AF65-F5344CB8AC3E}">
        <p14:creationId xmlns:p14="http://schemas.microsoft.com/office/powerpoint/2010/main" val="32243826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a:extLst>
              <a:ext uri="{FF2B5EF4-FFF2-40B4-BE49-F238E27FC236}">
                <a16:creationId xmlns:a16="http://schemas.microsoft.com/office/drawing/2014/main" id="{E319B395-1F8B-493C-B64E-4AF3B25D9E42}"/>
              </a:ext>
            </a:extLst>
          </p:cNvPr>
          <p:cNvSpPr txBox="1">
            <a:spLocks noGrp="1"/>
          </p:cNvSpPr>
          <p:nvPr>
            <p:ph idx="1"/>
          </p:nvPr>
        </p:nvSpPr>
        <p:spPr>
          <a:xfrm>
            <a:off x="914400" y="2366963"/>
            <a:ext cx="10363200" cy="435184"/>
          </a:xfrm>
          <a:prstGeom prst="rect">
            <a:avLst/>
          </a:prstGeom>
          <a:noFill/>
        </p:spPr>
        <p:txBody>
          <a:bodyPr wrap="square" rtlCol="0">
            <a:spAutoFit/>
          </a:bodyPr>
          <a:lstStyle/>
          <a:p>
            <a:pPr marL="0" indent="0">
              <a:buNone/>
            </a:pPr>
            <a:r>
              <a:rPr lang="it-IT" b="1" dirty="0"/>
              <a:t>LA COMUNITA’ NON LA RIACCOGLIE DOPO IL RICOVERO</a:t>
            </a:r>
          </a:p>
        </p:txBody>
      </p:sp>
      <p:sp>
        <p:nvSpPr>
          <p:cNvPr id="5" name="CasellaDiTesto 4">
            <a:extLst>
              <a:ext uri="{FF2B5EF4-FFF2-40B4-BE49-F238E27FC236}">
                <a16:creationId xmlns:a16="http://schemas.microsoft.com/office/drawing/2014/main" id="{0F73D863-9B82-45C3-B689-D77E6FD4ACFA}"/>
              </a:ext>
            </a:extLst>
          </p:cNvPr>
          <p:cNvSpPr txBox="1"/>
          <p:nvPr/>
        </p:nvSpPr>
        <p:spPr>
          <a:xfrm>
            <a:off x="2419643" y="4670474"/>
            <a:ext cx="5767754" cy="646331"/>
          </a:xfrm>
          <a:prstGeom prst="rect">
            <a:avLst/>
          </a:prstGeom>
          <a:noFill/>
        </p:spPr>
        <p:txBody>
          <a:bodyPr wrap="square" rtlCol="0">
            <a:spAutoFit/>
          </a:bodyPr>
          <a:lstStyle/>
          <a:p>
            <a:r>
              <a:rPr lang="it-IT" dirty="0"/>
              <a:t>COSA SI ATTIVA??? SI ATTIVA QUALCOSA???</a:t>
            </a:r>
          </a:p>
          <a:p>
            <a:r>
              <a:rPr lang="it-IT" dirty="0"/>
              <a:t>HP EMOZIONI PZ???</a:t>
            </a:r>
          </a:p>
        </p:txBody>
      </p:sp>
      <p:sp>
        <p:nvSpPr>
          <p:cNvPr id="6" name="Freccia in giù 5">
            <a:extLst>
              <a:ext uri="{FF2B5EF4-FFF2-40B4-BE49-F238E27FC236}">
                <a16:creationId xmlns:a16="http://schemas.microsoft.com/office/drawing/2014/main" id="{7F529FD1-7A6C-40E9-A95C-2F6BAB7D2C84}"/>
              </a:ext>
            </a:extLst>
          </p:cNvPr>
          <p:cNvSpPr/>
          <p:nvPr/>
        </p:nvSpPr>
        <p:spPr>
          <a:xfrm>
            <a:off x="3629465" y="3080825"/>
            <a:ext cx="2658793" cy="12238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a:extLst>
              <a:ext uri="{FF2B5EF4-FFF2-40B4-BE49-F238E27FC236}">
                <a16:creationId xmlns:a16="http://schemas.microsoft.com/office/drawing/2014/main" id="{5B6E7EEB-4371-47D6-9D1E-73875C41C2ED}"/>
              </a:ext>
            </a:extLst>
          </p:cNvPr>
          <p:cNvSpPr txBox="1"/>
          <p:nvPr/>
        </p:nvSpPr>
        <p:spPr>
          <a:xfrm>
            <a:off x="548639" y="342352"/>
            <a:ext cx="9509761" cy="369332"/>
          </a:xfrm>
          <a:prstGeom prst="rect">
            <a:avLst/>
          </a:prstGeom>
          <a:noFill/>
        </p:spPr>
        <p:txBody>
          <a:bodyPr wrap="square" rtlCol="0">
            <a:spAutoFit/>
          </a:bodyPr>
          <a:lstStyle/>
          <a:p>
            <a:r>
              <a:rPr lang="it-IT" b="1" dirty="0"/>
              <a:t>IN CORRISPONDENZA DELL’ANNIVERSARIO DELL’INCIDENTE ……TS……RICOVERO IN SPDC</a:t>
            </a:r>
          </a:p>
        </p:txBody>
      </p:sp>
      <p:sp>
        <p:nvSpPr>
          <p:cNvPr id="8" name="Freccia in giù 7">
            <a:extLst>
              <a:ext uri="{FF2B5EF4-FFF2-40B4-BE49-F238E27FC236}">
                <a16:creationId xmlns:a16="http://schemas.microsoft.com/office/drawing/2014/main" id="{FCA89617-D650-4D03-8706-8D6A396BF626}"/>
              </a:ext>
            </a:extLst>
          </p:cNvPr>
          <p:cNvSpPr/>
          <p:nvPr/>
        </p:nvSpPr>
        <p:spPr>
          <a:xfrm>
            <a:off x="3261361" y="1003735"/>
            <a:ext cx="2658793" cy="12238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11907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C48C31D-4D1C-447B-97CD-1070C092EC77}"/>
              </a:ext>
            </a:extLst>
          </p:cNvPr>
          <p:cNvSpPr>
            <a:spLocks noGrp="1"/>
          </p:cNvSpPr>
          <p:nvPr>
            <p:ph idx="1"/>
          </p:nvPr>
        </p:nvSpPr>
        <p:spPr>
          <a:xfrm>
            <a:off x="519879" y="335748"/>
            <a:ext cx="10364452" cy="2268211"/>
          </a:xfrm>
        </p:spPr>
        <p:txBody>
          <a:bodyPr>
            <a:normAutofit fontScale="62500" lnSpcReduction="20000"/>
          </a:bodyPr>
          <a:lstStyle/>
          <a:p>
            <a:pPr marL="0" indent="0">
              <a:buNone/>
            </a:pPr>
            <a:r>
              <a:rPr lang="it-IT" dirty="0"/>
              <a:t>RIPRENDE TRATTAMENTO AMBULATORIALE E INSERIMENTO IN ATTIVITA’ RIABILITATIVE C/O CD</a:t>
            </a:r>
          </a:p>
          <a:p>
            <a:pPr marL="0" indent="0">
              <a:buNone/>
            </a:pPr>
            <a:endParaRPr lang="it-IT" dirty="0"/>
          </a:p>
          <a:p>
            <a:pPr marL="0" indent="0">
              <a:buNone/>
            </a:pPr>
            <a:r>
              <a:rPr lang="it-IT" dirty="0"/>
              <a:t>SI FIDANZA CON PZ CONOSCIUTA IN SPDC: RAGAZZA CON </a:t>
            </a:r>
            <a:r>
              <a:rPr lang="it-IT" dirty="0" err="1"/>
              <a:t>dbp</a:t>
            </a:r>
            <a:r>
              <a:rPr lang="it-IT" dirty="0"/>
              <a:t>, DISREGOLATA CON LA QUALE LA RELAZIONE SARA’ SEMPRE CARATTERIZZATA DA SENTIMENTI AMBIVALENTI TRA AMORE E SENSO DI COLPA PER LA FAMIGLIA, TRA ACCUDIMENTO E SENSAZIONE DI SFRUTTAMENTO, TRA ALLONTANAMENTI E RIAVVICINAMENTI</a:t>
            </a:r>
          </a:p>
          <a:p>
            <a:pPr marL="0" indent="0">
              <a:buNone/>
            </a:pPr>
            <a:endParaRPr lang="it-IT" dirty="0"/>
          </a:p>
          <a:p>
            <a:pPr marL="0" indent="0">
              <a:buNone/>
            </a:pPr>
            <a:r>
              <a:rPr lang="it-IT" dirty="0"/>
              <a:t>LA FAMIGLIA DI A. NON PIENAMENTE D’ACCORDO CON LA FREQUENTAZIONE DI QUESTA RAGAZZA, OSCILLA TRA IL TENTATIVO DI METTERE PALETTI E ACCONDISCENDENZA</a:t>
            </a:r>
          </a:p>
        </p:txBody>
      </p:sp>
      <p:sp>
        <p:nvSpPr>
          <p:cNvPr id="4" name="CasellaDiTesto 3">
            <a:extLst>
              <a:ext uri="{FF2B5EF4-FFF2-40B4-BE49-F238E27FC236}">
                <a16:creationId xmlns:a16="http://schemas.microsoft.com/office/drawing/2014/main" id="{627B6545-C635-473E-886C-CA8A746A875D}"/>
              </a:ext>
            </a:extLst>
          </p:cNvPr>
          <p:cNvSpPr txBox="1"/>
          <p:nvPr/>
        </p:nvSpPr>
        <p:spPr>
          <a:xfrm>
            <a:off x="1152925" y="3151162"/>
            <a:ext cx="10325686" cy="1477328"/>
          </a:xfrm>
          <a:prstGeom prst="rect">
            <a:avLst/>
          </a:prstGeom>
          <a:noFill/>
        </p:spPr>
        <p:txBody>
          <a:bodyPr wrap="square" rtlCol="0">
            <a:spAutoFit/>
          </a:bodyPr>
          <a:lstStyle/>
          <a:p>
            <a:r>
              <a:rPr lang="it-IT" dirty="0"/>
              <a:t>SCELTA DI SPOSARSI SENZA Né SICUREZZA ECONOMICA, Né ABITAZIONE, Né PROGETTI STABILI PER IL FUTURO</a:t>
            </a:r>
          </a:p>
          <a:p>
            <a:endParaRPr lang="it-IT" dirty="0"/>
          </a:p>
          <a:p>
            <a:r>
              <a:rPr lang="it-IT" dirty="0"/>
              <a:t>INSERIMENTO PSICOTERAPIA DI GRUPPO…..PRIMA SEDUTA: AGITO MANIPOLATIVO SUL GRUPPO AL QUALE FA AGIRE I SUOI SENTIMENTI DI RABBIA E IL SUO DESIDERIO DI NON SPOSARSI</a:t>
            </a:r>
          </a:p>
        </p:txBody>
      </p:sp>
      <p:sp>
        <p:nvSpPr>
          <p:cNvPr id="5" name="Freccia in giù 4">
            <a:extLst>
              <a:ext uri="{FF2B5EF4-FFF2-40B4-BE49-F238E27FC236}">
                <a16:creationId xmlns:a16="http://schemas.microsoft.com/office/drawing/2014/main" id="{C6517416-55B5-4758-8DEC-08C3B2D8FB11}"/>
              </a:ext>
            </a:extLst>
          </p:cNvPr>
          <p:cNvSpPr/>
          <p:nvPr/>
        </p:nvSpPr>
        <p:spPr>
          <a:xfrm>
            <a:off x="2799471" y="4951828"/>
            <a:ext cx="4037427" cy="6893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CB864D9A-2B8D-4692-8B46-10D1BE9EB02E}"/>
              </a:ext>
            </a:extLst>
          </p:cNvPr>
          <p:cNvSpPr txBox="1"/>
          <p:nvPr/>
        </p:nvSpPr>
        <p:spPr>
          <a:xfrm>
            <a:off x="328246" y="5964483"/>
            <a:ext cx="11535508" cy="369332"/>
          </a:xfrm>
          <a:prstGeom prst="rect">
            <a:avLst/>
          </a:prstGeom>
          <a:noFill/>
        </p:spPr>
        <p:txBody>
          <a:bodyPr wrap="square" rtlCol="0">
            <a:spAutoFit/>
          </a:bodyPr>
          <a:lstStyle/>
          <a:p>
            <a:r>
              <a:rPr lang="it-IT" dirty="0"/>
              <a:t>DROP OUT DOPO ATTACCO DELLA FIDANZATA AL SERVISIO CHE VIENE ACCUSATO DI MANIPOLARE A. CONTRO DI LEI</a:t>
            </a:r>
          </a:p>
        </p:txBody>
      </p:sp>
    </p:spTree>
    <p:extLst>
      <p:ext uri="{BB962C8B-B14F-4D97-AF65-F5344CB8AC3E}">
        <p14:creationId xmlns:p14="http://schemas.microsoft.com/office/powerpoint/2010/main" val="2118286796"/>
      </p:ext>
    </p:extLst>
  </p:cSld>
  <p:clrMapOvr>
    <a:masterClrMapping/>
  </p:clrMapOvr>
</p:sld>
</file>

<file path=ppt/theme/theme1.xml><?xml version="1.0" encoding="utf-8"?>
<a:theme xmlns:a="http://schemas.openxmlformats.org/drawingml/2006/main" name="Goccia">
  <a:themeElements>
    <a:clrScheme name="Goccia">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Gocci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cci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Goccia</Template>
  <TotalTime>299</TotalTime>
  <Words>5839</Words>
  <Application>Microsoft Office PowerPoint</Application>
  <PresentationFormat>Widescreen</PresentationFormat>
  <Paragraphs>357</Paragraphs>
  <Slides>58</Slides>
  <Notes>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58</vt:i4>
      </vt:variant>
    </vt:vector>
  </HeadingPairs>
  <TitlesOfParts>
    <vt:vector size="69" baseType="lpstr">
      <vt:lpstr>-apple-system</vt:lpstr>
      <vt:lpstr>inherit</vt:lpstr>
      <vt:lpstr>Arial</vt:lpstr>
      <vt:lpstr>Barlow</vt:lpstr>
      <vt:lpstr>Calibri</vt:lpstr>
      <vt:lpstr>Cambria</vt:lpstr>
      <vt:lpstr>Segoe UI</vt:lpstr>
      <vt:lpstr>Symbol</vt:lpstr>
      <vt:lpstr>Times New Roman</vt:lpstr>
      <vt:lpstr>Tw Cen MT</vt:lpstr>
      <vt:lpstr>Goccia</vt:lpstr>
      <vt:lpstr>Lezione 24-05-2026</vt:lpstr>
      <vt:lpstr>Prospettive Dimensionali</vt:lpstr>
      <vt:lpstr>Regolazione emotiva</vt:lpstr>
      <vt:lpstr>Regolazione emotiva</vt:lpstr>
      <vt:lpstr>Regolazione emotiva</vt:lpstr>
      <vt:lpstr>Regolazione emotiva: ruolo dell’ambiente familiare</vt:lpstr>
      <vt:lpstr>STRATEGIE DI REGOLAZIONE EMOTIVA</vt:lpstr>
      <vt:lpstr>Regolazione Emotiva</vt:lpstr>
      <vt:lpstr>EMPATIA E REGOLAZIONE EMOTIVA</vt:lpstr>
      <vt:lpstr>Presentazione standard di PowerPoint</vt:lpstr>
      <vt:lpstr>Presentazione standard di PowerPoint</vt:lpstr>
      <vt:lpstr>LA CLINICA</vt:lpstr>
      <vt:lpstr>Presentazioni Cliniche</vt:lpstr>
      <vt:lpstr>Presentazioni Cliniche</vt:lpstr>
      <vt:lpstr>L’eliminazione dell’altro</vt:lpstr>
      <vt:lpstr>Rifiuto e rimozione del dolore</vt:lpstr>
      <vt:lpstr>Presentazione standard di PowerPoint</vt:lpstr>
      <vt:lpstr>Presentazione standard di PowerPoint</vt:lpstr>
      <vt:lpstr>Presentazione standard di PowerPoint</vt:lpstr>
      <vt:lpstr>Narcisismo familiare</vt:lpstr>
      <vt:lpstr>La crisi genitoriale</vt:lpstr>
      <vt:lpstr>Presentazione standard di PowerPoint</vt:lpstr>
      <vt:lpstr>Presentazione standard di PowerPoint</vt:lpstr>
      <vt:lpstr>Presentazione standard di PowerPoint</vt:lpstr>
      <vt:lpstr>LA RELAZIONE TERAPEUTICA</vt:lpstr>
      <vt:lpstr>Presentazione standard di PowerPoint</vt:lpstr>
      <vt:lpstr>Presentazione standard di PowerPoint</vt:lpstr>
      <vt:lpstr>Presentazione standard di PowerPoint</vt:lpstr>
      <vt:lpstr>CASI CLINICI</vt:lpstr>
      <vt:lpstr>CASO CLINICO DI S.</vt:lpstr>
      <vt:lpstr>Storia della persona </vt:lpstr>
      <vt:lpstr>Storia della persona </vt:lpstr>
      <vt:lpstr>Presentazione standard di PowerPoint</vt:lpstr>
      <vt:lpstr>Come è avvenuto l’accesso al Servizio? </vt:lpstr>
      <vt:lpstr>Come si è avviato il processo di cura e come prosegue  </vt:lpstr>
      <vt:lpstr>Come si è avviato il processo di cura e come prosegue </vt:lpstr>
      <vt:lpstr>E’ stato necessario un intervento residenziale e/o semiresidenziale</vt:lpstr>
      <vt:lpstr>L’équipe di presa in carico e condivisione con il Servizio    </vt:lpstr>
      <vt:lpstr>Quali sono state le maggiori risorse utilizzate e quali le criticità cliniche rilevate </vt:lpstr>
      <vt:lpstr>Coincidenza/non coincidenza tra i tempi personali di comprensione ed elaborazione e i tempi di un Servizio pubblico (costrutto del tempo)</vt:lpstr>
      <vt:lpstr>IL CASO DI M.</vt:lpstr>
      <vt:lpstr>Presentazione standard di PowerPoint</vt:lpstr>
      <vt:lpstr>Presentazione standard di PowerPoint</vt:lpstr>
      <vt:lpstr>IL CASO DI D.</vt:lpstr>
      <vt:lpstr>Presentazione standard di PowerPoint</vt:lpstr>
      <vt:lpstr>Presentazione standard di PowerPoint</vt:lpstr>
      <vt:lpstr>Presentazione standard di PowerPoint</vt:lpstr>
      <vt:lpstr>Presentazione standard di PowerPoint</vt:lpstr>
      <vt:lpstr>Presentazione standard di PowerPoint</vt:lpstr>
      <vt:lpstr>IL CASO DI 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Teresa</dc:creator>
  <cp:lastModifiedBy>Teresa</cp:lastModifiedBy>
  <cp:revision>11</cp:revision>
  <dcterms:created xsi:type="dcterms:W3CDTF">2026-05-22T13:51:57Z</dcterms:created>
  <dcterms:modified xsi:type="dcterms:W3CDTF">2026-10-04T10:32:53Z</dcterms:modified>
</cp:coreProperties>
</file>